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Bebas Neue"/>
      <p:regular r:id="rId27"/>
    </p:embeddedFont>
    <p:embeddedFont>
      <p:font typeface="Roboto Condensed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32" roundtripDataSignature="AMtx7mjZsqvqt8DeoQn3Z0JtmsVNZ3zn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RobotoCondensed-regular.fntdata"/><Relationship Id="rId27" Type="http://schemas.openxmlformats.org/officeDocument/2006/relationships/font" Target="fonts/BebasNeue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Condensed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Condensed-boldItalic.fntdata"/><Relationship Id="rId30" Type="http://schemas.openxmlformats.org/officeDocument/2006/relationships/font" Target="fonts/RobotoCondensed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customschemas.google.com/relationships/presentationmetadata" Target="meta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" name="Google Shape;5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" name="Google Shape;6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" name="Google Shape;7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811b8fc66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g2811b8fc66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3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2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2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2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2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2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jp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jp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18.png"/><Relationship Id="rId5" Type="http://schemas.openxmlformats.org/officeDocument/2006/relationships/image" Target="../media/image20.png"/><Relationship Id="rId6" Type="http://schemas.openxmlformats.org/officeDocument/2006/relationships/image" Target="../media/image1.png"/><Relationship Id="rId7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9.png"/><Relationship Id="rId5" Type="http://schemas.openxmlformats.org/officeDocument/2006/relationships/image" Target="../media/image13.jpg"/><Relationship Id="rId6" Type="http://schemas.openxmlformats.org/officeDocument/2006/relationships/image" Target="../media/image1.png"/><Relationship Id="rId7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7.jpg"/><Relationship Id="rId5" Type="http://schemas.openxmlformats.org/officeDocument/2006/relationships/image" Target="../media/image10.jpg"/><Relationship Id="rId6" Type="http://schemas.openxmlformats.org/officeDocument/2006/relationships/image" Target="../media/image1.png"/><Relationship Id="rId7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Relationship Id="rId4" Type="http://schemas.openxmlformats.org/officeDocument/2006/relationships/image" Target="../media/image11.png"/><Relationship Id="rId5" Type="http://schemas.openxmlformats.org/officeDocument/2006/relationships/image" Target="../media/image16.png"/><Relationship Id="rId6" Type="http://schemas.openxmlformats.org/officeDocument/2006/relationships/image" Target="../media/image1.png"/><Relationship Id="rId7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8.png"/><Relationship Id="rId5" Type="http://schemas.openxmlformats.org/officeDocument/2006/relationships/image" Target="../media/image19.png"/><Relationship Id="rId6" Type="http://schemas.openxmlformats.org/officeDocument/2006/relationships/image" Target="../media/image1.png"/><Relationship Id="rId7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ver image depicting Horizon Forbidden West with main character swimming among coral and fish with textbook title (Game Development Essentials: An introduction - Fourth Edition) and author name (Jeannie Novak)" id="54" name="Google Shape;5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"/>
          <p:cNvSpPr txBox="1"/>
          <p:nvPr>
            <p:ph type="title"/>
          </p:nvPr>
        </p:nvSpPr>
        <p:spPr>
          <a:xfrm>
            <a:off x="311700" y="673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latin typeface="Bebas Neue"/>
                <a:ea typeface="Bebas Neue"/>
                <a:cs typeface="Bebas Neue"/>
                <a:sym typeface="Bebas Neue"/>
              </a:rPr>
              <a:t>Community Management</a:t>
            </a:r>
            <a:endParaRPr sz="30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Guides</a:t>
            </a:r>
            <a:endParaRPr sz="3000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descr="Screenshot of Halo 5: Guardians REQ system tutorial depicting the following text: &quot;What is a REQ system?&quot;" id="166" name="Google Shape;16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5324" y="2019625"/>
            <a:ext cx="3453348" cy="215834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9"/>
          <p:cNvSpPr txBox="1"/>
          <p:nvPr/>
        </p:nvSpPr>
        <p:spPr>
          <a:xfrm>
            <a:off x="2740125" y="1759750"/>
            <a:ext cx="27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Microsoft Corporation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68" name="Google Shape;168;p9"/>
          <p:cNvSpPr txBox="1"/>
          <p:nvPr/>
        </p:nvSpPr>
        <p:spPr>
          <a:xfrm>
            <a:off x="2740124" y="4201650"/>
            <a:ext cx="3876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Caption: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Tutorials and guides can provide useful support for players (</a:t>
            </a:r>
            <a:r>
              <a:rPr b="1" i="1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Halo 5: Guardians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REQ system tutorial, shown).</a:t>
            </a:r>
            <a:endParaRPr b="1" i="0" sz="10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Textbook title (Game Development Essentials: An Introduction - Fourth Edition) and author name (Jeannie Novak)" id="169" name="Google Shape;16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170" name="Google Shape;170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9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"/>
          <p:cNvSpPr txBox="1"/>
          <p:nvPr>
            <p:ph type="title"/>
          </p:nvPr>
        </p:nvSpPr>
        <p:spPr>
          <a:xfrm>
            <a:off x="311700" y="673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latin typeface="Bebas Neue"/>
                <a:ea typeface="Bebas Neue"/>
                <a:cs typeface="Bebas Neue"/>
                <a:sym typeface="Bebas Neue"/>
              </a:rPr>
              <a:t>Community Management</a:t>
            </a:r>
            <a:endParaRPr sz="30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Forums</a:t>
            </a:r>
            <a:endParaRPr sz="3000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descr="Screenshot of Fortnite subreddit." id="177" name="Google Shape;17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5513" y="1861600"/>
            <a:ext cx="4832973" cy="239290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0"/>
          <p:cNvSpPr txBox="1"/>
          <p:nvPr/>
        </p:nvSpPr>
        <p:spPr>
          <a:xfrm>
            <a:off x="2044950" y="1608700"/>
            <a:ext cx="27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JN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79" name="Google Shape;179;p10"/>
          <p:cNvSpPr txBox="1"/>
          <p:nvPr/>
        </p:nvSpPr>
        <p:spPr>
          <a:xfrm>
            <a:off x="2026052" y="4207200"/>
            <a:ext cx="5091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Caption: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 </a:t>
            </a:r>
            <a:r>
              <a:rPr b="1" i="1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Fortnite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subreddit boasts more than 1.6 million members and allows for direct communication with Epic Games.</a:t>
            </a:r>
            <a:endParaRPr b="1" i="0" sz="10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Textbook title (Game Development Essentials: An Introduction - Fourth Edition) and author name (Jeannie Novak)" id="180" name="Google Shape;18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181" name="Google Shape;181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0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1"/>
          <p:cNvSpPr txBox="1"/>
          <p:nvPr>
            <p:ph type="title"/>
          </p:nvPr>
        </p:nvSpPr>
        <p:spPr>
          <a:xfrm>
            <a:off x="311700" y="673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latin typeface="Bebas Neue"/>
                <a:ea typeface="Bebas Neue"/>
                <a:cs typeface="Bebas Neue"/>
                <a:sym typeface="Bebas Neue"/>
              </a:rPr>
              <a:t>Community Management</a:t>
            </a:r>
            <a:endParaRPr sz="30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Newsletter</a:t>
            </a:r>
            <a:endParaRPr sz="3000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descr="Screenshot of subscription prompt for the Sea of Thieves - found on the official game website." id="188" name="Google Shape;18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7538" y="2029975"/>
            <a:ext cx="4628920" cy="2409387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1"/>
          <p:cNvSpPr txBox="1"/>
          <p:nvPr/>
        </p:nvSpPr>
        <p:spPr>
          <a:xfrm>
            <a:off x="2158400" y="1763825"/>
            <a:ext cx="27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JN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90" name="Google Shape;190;p11"/>
          <p:cNvSpPr txBox="1"/>
          <p:nvPr/>
        </p:nvSpPr>
        <p:spPr>
          <a:xfrm>
            <a:off x="2158401" y="4387675"/>
            <a:ext cx="4679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Caption: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Subscription prompt for the </a:t>
            </a:r>
            <a:r>
              <a:rPr b="1" i="1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Sea of Thieves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newsletter.</a:t>
            </a:r>
            <a:endParaRPr b="1" i="0" sz="10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Textbook title (Game Development Essentials: An Introduction - Fourth Edition) and author name (Jeannie Novak)" id="191" name="Google Shape;19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192" name="Google Shape;192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1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2"/>
          <p:cNvSpPr txBox="1"/>
          <p:nvPr>
            <p:ph type="title"/>
          </p:nvPr>
        </p:nvSpPr>
        <p:spPr>
          <a:xfrm>
            <a:off x="311700" y="673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latin typeface="Bebas Neue"/>
                <a:ea typeface="Bebas Neue"/>
                <a:cs typeface="Bebas Neue"/>
                <a:sym typeface="Bebas Neue"/>
              </a:rPr>
              <a:t>Community Management</a:t>
            </a:r>
            <a:endParaRPr sz="30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Social Media</a:t>
            </a:r>
            <a:endParaRPr sz="3000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descr="Screenshot of Apex Legends Instagram profile." id="199" name="Google Shape;199;p12"/>
          <p:cNvPicPr preferRelativeResize="0"/>
          <p:nvPr/>
        </p:nvPicPr>
        <p:blipFill rotWithShape="1">
          <a:blip r:embed="rId3">
            <a:alphaModFix/>
          </a:blip>
          <a:srcRect b="28779" l="0" r="0" t="0"/>
          <a:stretch/>
        </p:blipFill>
        <p:spPr>
          <a:xfrm>
            <a:off x="3750575" y="1878800"/>
            <a:ext cx="1642852" cy="2322851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2"/>
          <p:cNvSpPr txBox="1"/>
          <p:nvPr/>
        </p:nvSpPr>
        <p:spPr>
          <a:xfrm>
            <a:off x="3618250" y="1631350"/>
            <a:ext cx="27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JN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01" name="Google Shape;201;p12"/>
          <p:cNvSpPr txBox="1"/>
          <p:nvPr/>
        </p:nvSpPr>
        <p:spPr>
          <a:xfrm>
            <a:off x="3187725" y="4159050"/>
            <a:ext cx="2923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Caption: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 </a:t>
            </a:r>
            <a:r>
              <a:rPr b="1" i="1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Apex Legends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Instagram profile features news, IGTV videos, and merch promotions.</a:t>
            </a:r>
            <a:endParaRPr b="1" i="0" sz="10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Textbook title (Game Development Essentials: An Introduction - Fourth Edition) and author name (Jeannie Novak)" id="202" name="Google Shape;20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203" name="Google Shape;203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2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3"/>
          <p:cNvSpPr txBox="1"/>
          <p:nvPr>
            <p:ph type="title"/>
          </p:nvPr>
        </p:nvSpPr>
        <p:spPr>
          <a:xfrm>
            <a:off x="311700" y="673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latin typeface="Bebas Neue"/>
                <a:ea typeface="Bebas Neue"/>
                <a:cs typeface="Bebas Neue"/>
                <a:sym typeface="Bebas Neue"/>
              </a:rPr>
              <a:t>Community Management</a:t>
            </a:r>
            <a:endParaRPr sz="30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Blog</a:t>
            </a:r>
            <a:endParaRPr sz="3000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descr="Screenshot of Call of Duty official blog - found on the game website." id="210" name="Google Shape;21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8850" y="1931000"/>
            <a:ext cx="4646298" cy="2209726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3"/>
          <p:cNvSpPr txBox="1"/>
          <p:nvPr/>
        </p:nvSpPr>
        <p:spPr>
          <a:xfrm>
            <a:off x="2194475" y="1688900"/>
            <a:ext cx="27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JN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12" name="Google Shape;212;p13"/>
          <p:cNvSpPr txBox="1"/>
          <p:nvPr/>
        </p:nvSpPr>
        <p:spPr>
          <a:xfrm>
            <a:off x="2135900" y="4132725"/>
            <a:ext cx="5034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Caption: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 </a:t>
            </a:r>
            <a:r>
              <a:rPr b="1" i="1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Call of Duty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blog provides news, strategies, patch notes, bundles, and information on open beta tests to the series.</a:t>
            </a:r>
            <a:endParaRPr b="1" i="0" sz="10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Textbook title (Game Development Essentials: An Introduction - Fourth Edition) and author name (Jeannie Novak)" id="213" name="Google Shape;21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214" name="Google Shape;214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3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4"/>
          <p:cNvSpPr txBox="1"/>
          <p:nvPr>
            <p:ph type="title"/>
          </p:nvPr>
        </p:nvSpPr>
        <p:spPr>
          <a:xfrm>
            <a:off x="311700" y="673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latin typeface="Bebas Neue"/>
                <a:ea typeface="Bebas Neue"/>
                <a:cs typeface="Bebas Neue"/>
                <a:sym typeface="Bebas Neue"/>
              </a:rPr>
              <a:t>Community Management</a:t>
            </a:r>
            <a:endParaRPr sz="30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Wiki</a:t>
            </a:r>
            <a:endParaRPr sz="3000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descr="Screenshot of Minecraft Wiki, featuring information about the game." id="221" name="Google Shape;22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61449" y="1835900"/>
            <a:ext cx="3421102" cy="2367049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4"/>
          <p:cNvSpPr txBox="1"/>
          <p:nvPr/>
        </p:nvSpPr>
        <p:spPr>
          <a:xfrm>
            <a:off x="2748425" y="1566700"/>
            <a:ext cx="27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JN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23" name="Google Shape;223;p14"/>
          <p:cNvSpPr txBox="1"/>
          <p:nvPr/>
        </p:nvSpPr>
        <p:spPr>
          <a:xfrm>
            <a:off x="2748425" y="4171000"/>
            <a:ext cx="3681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Caption: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 </a:t>
            </a:r>
            <a:r>
              <a:rPr b="1" i="1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Minecraft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Wiki features a wealth of information on achievements, blocks, items, effects, recipes, and game modes.</a:t>
            </a:r>
            <a:endParaRPr b="1" i="0" sz="10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Textbook title (Game Development Essentials: An Introduction - Fourth Edition) and author name (Jeannie Novak)" id="224" name="Google Shape;22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225" name="Google Shape;22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4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5"/>
          <p:cNvSpPr txBox="1"/>
          <p:nvPr>
            <p:ph type="title"/>
          </p:nvPr>
        </p:nvSpPr>
        <p:spPr>
          <a:xfrm>
            <a:off x="311700" y="673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latin typeface="Bebas Neue"/>
                <a:ea typeface="Bebas Neue"/>
                <a:cs typeface="Bebas Neue"/>
                <a:sym typeface="Bebas Neue"/>
              </a:rPr>
              <a:t>Community Management</a:t>
            </a:r>
            <a:endParaRPr sz="30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In-Game Events</a:t>
            </a:r>
            <a:endParaRPr sz="3000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descr="Screenshot of Sephiroth Challenge in Super Smash Brothers Ultimate, featuring Sephiroth from Final Fantasy." id="232" name="Google Shape;23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0588" y="1975075"/>
            <a:ext cx="3622826" cy="203785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5"/>
          <p:cNvSpPr txBox="1"/>
          <p:nvPr/>
        </p:nvSpPr>
        <p:spPr>
          <a:xfrm>
            <a:off x="2683975" y="1704550"/>
            <a:ext cx="27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Nintendo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34" name="Google Shape;234;p15"/>
          <p:cNvSpPr txBox="1"/>
          <p:nvPr/>
        </p:nvSpPr>
        <p:spPr>
          <a:xfrm>
            <a:off x="2683975" y="3978825"/>
            <a:ext cx="4007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Caption: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 </a:t>
            </a:r>
            <a:r>
              <a:rPr b="1" i="1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Super Smash Bros. Ultimate,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 Sephiroth Challenge allowed players to battle the notorious </a:t>
            </a:r>
            <a:r>
              <a:rPr b="1" i="1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Final Fantasy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character at three difficulties prior to his official release in the game.</a:t>
            </a:r>
            <a:endParaRPr b="1" i="0" sz="10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Textbook title (Game Development Essentials: An Introduction - Fourth Edition) and author name (Jeannie Novak)" id="235" name="Google Shape;23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236" name="Google Shape;236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5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"/>
          <p:cNvSpPr txBox="1"/>
          <p:nvPr>
            <p:ph type="title"/>
          </p:nvPr>
        </p:nvSpPr>
        <p:spPr>
          <a:xfrm>
            <a:off x="311700" y="673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latin typeface="Bebas Neue"/>
                <a:ea typeface="Bebas Neue"/>
                <a:cs typeface="Bebas Neue"/>
                <a:sym typeface="Bebas Neue"/>
              </a:rPr>
              <a:t>Prosumerism: Player as Developer</a:t>
            </a:r>
            <a:endParaRPr sz="30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Mods</a:t>
            </a:r>
            <a:endParaRPr sz="3000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descr="Screenshot of The Opera mod in Half-Life - featuring the playing wielding two guns, facing another character who's running away from them." id="243" name="Google Shape;24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0725" y="1911950"/>
            <a:ext cx="3762550" cy="2340574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6"/>
          <p:cNvSpPr txBox="1"/>
          <p:nvPr/>
        </p:nvSpPr>
        <p:spPr>
          <a:xfrm>
            <a:off x="2599400" y="1672425"/>
            <a:ext cx="27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JN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45" name="Google Shape;245;p16"/>
          <p:cNvSpPr txBox="1"/>
          <p:nvPr/>
        </p:nvSpPr>
        <p:spPr>
          <a:xfrm>
            <a:off x="2599400" y="4252525"/>
            <a:ext cx="436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Caption: </a:t>
            </a:r>
            <a:r>
              <a:rPr b="1" i="1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 Opera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is one of many popular mods based on the original </a:t>
            </a:r>
            <a:r>
              <a:rPr b="1" i="1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Half-Life.</a:t>
            </a:r>
            <a:endParaRPr b="1" i="1" sz="10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Textbook title (Game Development Essentials: An Introduction - Fourth Edition) and author name (Jeannie Novak)" id="246" name="Google Shape;24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247" name="Google Shape;247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6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7"/>
          <p:cNvSpPr txBox="1"/>
          <p:nvPr>
            <p:ph type="title"/>
          </p:nvPr>
        </p:nvSpPr>
        <p:spPr>
          <a:xfrm>
            <a:off x="311700" y="673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latin typeface="Bebas Neue"/>
                <a:ea typeface="Bebas Neue"/>
                <a:cs typeface="Bebas Neue"/>
                <a:sym typeface="Bebas Neue"/>
              </a:rPr>
              <a:t>Prosumerism: Player as Developer</a:t>
            </a:r>
            <a:endParaRPr sz="30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Fan Art &amp; Fiction</a:t>
            </a:r>
            <a:endParaRPr sz="3000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descr="Illustration of Sam Porter Bridges in Death Stranded, created by fan Nell Fallcard." id="254" name="Google Shape;25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2088" y="2008550"/>
            <a:ext cx="3959825" cy="223335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7"/>
          <p:cNvSpPr txBox="1"/>
          <p:nvPr/>
        </p:nvSpPr>
        <p:spPr>
          <a:xfrm>
            <a:off x="2503100" y="1751500"/>
            <a:ext cx="27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Nell Fallcard | www.nell-f.com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56" name="Google Shape;256;p17"/>
          <p:cNvSpPr txBox="1"/>
          <p:nvPr/>
        </p:nvSpPr>
        <p:spPr>
          <a:xfrm>
            <a:off x="2459275" y="4241900"/>
            <a:ext cx="4757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Caption: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Fan-created art by Nell Fallcard of Sam Porter Bridges from </a:t>
            </a:r>
            <a:r>
              <a:rPr b="1" i="1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Death Stranding.</a:t>
            </a:r>
            <a:endParaRPr b="1" i="1" sz="10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Textbook title (Game Development Essentials: An Introduction - Fourth Edition) and author name (Jeannie Novak)" id="257" name="Google Shape;25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258" name="Google Shape;258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7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8"/>
          <p:cNvSpPr txBox="1"/>
          <p:nvPr>
            <p:ph type="title"/>
          </p:nvPr>
        </p:nvSpPr>
        <p:spPr>
          <a:xfrm>
            <a:off x="311700" y="597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latin typeface="Bebas Neue"/>
                <a:ea typeface="Bebas Neue"/>
                <a:cs typeface="Bebas Neue"/>
                <a:sym typeface="Bebas Neue"/>
              </a:rPr>
              <a:t>Prosumerism: Player as Developer</a:t>
            </a:r>
            <a:endParaRPr sz="30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Fan Sites</a:t>
            </a:r>
            <a:endParaRPr sz="3000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descr="Screenshot of Animal Crossing World, featuring an article with list of current Amiibo figures for the game." id="265" name="Google Shape;26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3338" y="1813750"/>
            <a:ext cx="2737325" cy="2374876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8"/>
          <p:cNvSpPr txBox="1"/>
          <p:nvPr/>
        </p:nvSpPr>
        <p:spPr>
          <a:xfrm>
            <a:off x="3109800" y="1581425"/>
            <a:ext cx="3337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JN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67" name="Google Shape;267;p18"/>
          <p:cNvSpPr txBox="1"/>
          <p:nvPr/>
        </p:nvSpPr>
        <p:spPr>
          <a:xfrm>
            <a:off x="3085075" y="4154025"/>
            <a:ext cx="3301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Caption: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 </a:t>
            </a:r>
            <a:r>
              <a:rPr b="1" i="1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Animal Crossing World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fan site features player forums, guides, and merch.</a:t>
            </a:r>
            <a:endParaRPr b="1" i="0" sz="10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Textbook title (Game Development Essentials: An Introduction - Fourth Edition) and author name (Jeannie Novak)" id="268" name="Google Shape;26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269" name="Google Shape;269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8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"/>
          <p:cNvSpPr txBox="1"/>
          <p:nvPr>
            <p:ph type="title"/>
          </p:nvPr>
        </p:nvSpPr>
        <p:spPr>
          <a:xfrm>
            <a:off x="356150" y="1838400"/>
            <a:ext cx="8520600" cy="20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800">
                <a:latin typeface="Bebas Neue"/>
                <a:ea typeface="Bebas Neue"/>
                <a:cs typeface="Bebas Neue"/>
                <a:sym typeface="Bebas Neue"/>
              </a:rPr>
              <a:t>CHAPTER 12</a:t>
            </a:r>
            <a:endParaRPr sz="48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MARKETING &amp; MAINTENANCE</a:t>
            </a:r>
            <a:br>
              <a:rPr lang="en" sz="3600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</a:br>
            <a:r>
              <a:rPr lang="en" sz="3000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DEVELOPING THE COMMUNITY</a:t>
            </a:r>
            <a:endParaRPr sz="3000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descr="Textbook title (Game Development Essentials: An Introduction - Fourth Edition) and author name (Jeannie Novak)" id="60" name="Google Shape;6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61" name="Google Shape;6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2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9"/>
          <p:cNvSpPr txBox="1"/>
          <p:nvPr>
            <p:ph type="title"/>
          </p:nvPr>
        </p:nvSpPr>
        <p:spPr>
          <a:xfrm>
            <a:off x="311700" y="836600"/>
            <a:ext cx="85206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 sz="4800">
                <a:latin typeface="Roboto Condensed"/>
                <a:ea typeface="Roboto Condensed"/>
                <a:cs typeface="Roboto Condensed"/>
                <a:sym typeface="Roboto Condensed"/>
              </a:rPr>
              <a:t>CHAPTER 12</a:t>
            </a:r>
            <a:endParaRPr b="1" sz="2400">
              <a:solidFill>
                <a:srgbClr val="4FC3CD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76" name="Google Shape;276;p19"/>
          <p:cNvSpPr txBox="1"/>
          <p:nvPr/>
        </p:nvSpPr>
        <p:spPr>
          <a:xfrm>
            <a:off x="3072000" y="159710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4FC3CD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REVIEW EXERCISES</a:t>
            </a:r>
            <a:endParaRPr/>
          </a:p>
        </p:txBody>
      </p:sp>
      <p:sp>
        <p:nvSpPr>
          <p:cNvPr id="277" name="Google Shape;277;p19"/>
          <p:cNvSpPr txBox="1"/>
          <p:nvPr/>
        </p:nvSpPr>
        <p:spPr>
          <a:xfrm>
            <a:off x="236975" y="2077650"/>
            <a:ext cx="234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sng" cap="none" strike="noStrike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1</a:t>
            </a:r>
            <a:endParaRPr b="0" i="0" sz="3000" u="sng" cap="none" strike="noStrike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78" name="Google Shape;278;p19"/>
          <p:cNvSpPr txBox="1"/>
          <p:nvPr/>
        </p:nvSpPr>
        <p:spPr>
          <a:xfrm>
            <a:off x="527175" y="2106275"/>
            <a:ext cx="8424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What are some effective </a:t>
            </a:r>
            <a:r>
              <a:rPr b="0" i="1" lang="en" sz="14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marketing strategies</a:t>
            </a:r>
            <a:r>
              <a:rPr b="0" i="0" lang="en" sz="14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used by game companies? What are some distinctions between the roles associated with marketing—including promotion, advertising, public relations, and sales?</a:t>
            </a:r>
            <a:endParaRPr b="0" i="0" sz="14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79" name="Google Shape;279;p19"/>
          <p:cNvSpPr txBox="1"/>
          <p:nvPr/>
        </p:nvSpPr>
        <p:spPr>
          <a:xfrm>
            <a:off x="236963" y="2786775"/>
            <a:ext cx="234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sng" cap="none" strike="noStrike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2</a:t>
            </a:r>
            <a:endParaRPr b="0" i="0" sz="3000" u="sng" cap="none" strike="noStrike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80" name="Google Shape;280;p19"/>
          <p:cNvSpPr txBox="1"/>
          <p:nvPr/>
        </p:nvSpPr>
        <p:spPr>
          <a:xfrm>
            <a:off x="527175" y="2786375"/>
            <a:ext cx="82299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How does </a:t>
            </a:r>
            <a:r>
              <a:rPr i="1" lang="en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community management</a:t>
            </a:r>
            <a:r>
              <a:rPr lang="en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enhance a game’s credibility and extend its life? What are some techniques used by community managers to encourage “prosumerism” in players?</a:t>
            </a:r>
            <a:endParaRPr/>
          </a:p>
        </p:txBody>
      </p:sp>
      <p:sp>
        <p:nvSpPr>
          <p:cNvPr id="281" name="Google Shape;281;p19"/>
          <p:cNvSpPr txBox="1"/>
          <p:nvPr/>
        </p:nvSpPr>
        <p:spPr>
          <a:xfrm>
            <a:off x="236963" y="3536000"/>
            <a:ext cx="234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sng" cap="none" strike="noStrike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3</a:t>
            </a:r>
            <a:endParaRPr b="0" i="0" sz="3000" u="sng" cap="none" strike="noStrike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82" name="Google Shape;282;p19"/>
          <p:cNvSpPr txBox="1"/>
          <p:nvPr/>
        </p:nvSpPr>
        <p:spPr>
          <a:xfrm>
            <a:off x="527175" y="3581950"/>
            <a:ext cx="82512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Applying what you learned about geographics, demographics, and psychographics earlier in this book, create a player community </a:t>
            </a:r>
            <a:r>
              <a:rPr i="1" lang="en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profile</a:t>
            </a:r>
            <a:r>
              <a:rPr lang="en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for an original game idea. How would you market the game to this community?</a:t>
            </a:r>
            <a:endParaRPr/>
          </a:p>
        </p:txBody>
      </p:sp>
      <p:pic>
        <p:nvPicPr>
          <p:cNvPr descr="Textbook title (Game Development Essentials: An Introduction - Fourth Edition) and author name (Jeannie Novak)" id="283" name="Google Shape;28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284" name="Google Shape;28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9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"/>
          <p:cNvSpPr txBox="1"/>
          <p:nvPr>
            <p:ph type="title"/>
          </p:nvPr>
        </p:nvSpPr>
        <p:spPr>
          <a:xfrm>
            <a:off x="311700" y="1141400"/>
            <a:ext cx="85206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 sz="4800">
                <a:latin typeface="Roboto Condensed"/>
                <a:ea typeface="Roboto Condensed"/>
                <a:cs typeface="Roboto Condensed"/>
                <a:sym typeface="Roboto Condensed"/>
              </a:rPr>
              <a:t>CHAPTER 12</a:t>
            </a:r>
            <a:endParaRPr b="1" sz="2400">
              <a:solidFill>
                <a:srgbClr val="4FC3CD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91" name="Google Shape;291;p20"/>
          <p:cNvSpPr txBox="1"/>
          <p:nvPr/>
        </p:nvSpPr>
        <p:spPr>
          <a:xfrm>
            <a:off x="3072000" y="190190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4FC3CD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REVIEW EXERCISES</a:t>
            </a:r>
            <a:endParaRPr/>
          </a:p>
        </p:txBody>
      </p:sp>
      <p:sp>
        <p:nvSpPr>
          <p:cNvPr id="292" name="Google Shape;292;p20"/>
          <p:cNvSpPr txBox="1"/>
          <p:nvPr/>
        </p:nvSpPr>
        <p:spPr>
          <a:xfrm>
            <a:off x="389375" y="2407175"/>
            <a:ext cx="234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sng" cap="none" strike="noStrike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4</a:t>
            </a:r>
            <a:endParaRPr b="0" i="0" sz="3000" u="sng" cap="none" strike="noStrike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93" name="Google Shape;293;p20"/>
          <p:cNvSpPr txBox="1"/>
          <p:nvPr/>
        </p:nvSpPr>
        <p:spPr>
          <a:xfrm>
            <a:off x="679575" y="2411075"/>
            <a:ext cx="78429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5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What is the significance of </a:t>
            </a:r>
            <a:r>
              <a:rPr b="0" i="1" lang="en" sz="15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modding</a:t>
            </a:r>
            <a:r>
              <a:rPr b="0" i="0" lang="en" sz="15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b="0" i="1" lang="en" sz="15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and</a:t>
            </a:r>
            <a:r>
              <a:rPr b="0" i="0" lang="en" sz="15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b="0" i="1" lang="en" sz="15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beta-testing</a:t>
            </a:r>
            <a:r>
              <a:rPr b="0" i="0" lang="en" sz="15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communities with regard to the player-developer relationship?</a:t>
            </a:r>
            <a:endParaRPr b="0" i="0" sz="15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94" name="Google Shape;294;p20"/>
          <p:cNvSpPr txBox="1"/>
          <p:nvPr/>
        </p:nvSpPr>
        <p:spPr>
          <a:xfrm>
            <a:off x="389363" y="3167775"/>
            <a:ext cx="234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sng" cap="none" strike="noStrike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5</a:t>
            </a:r>
            <a:endParaRPr b="0" i="0" sz="3000" u="sng" cap="none" strike="noStrike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95" name="Google Shape;295;p20"/>
          <p:cNvSpPr txBox="1"/>
          <p:nvPr/>
        </p:nvSpPr>
        <p:spPr>
          <a:xfrm>
            <a:off x="669000" y="3158425"/>
            <a:ext cx="78060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Search for </a:t>
            </a:r>
            <a:r>
              <a:rPr i="1" lang="en"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player communities</a:t>
            </a:r>
            <a:r>
              <a:rPr lang="en"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centered around one of your favorite games—and participate in</a:t>
            </a:r>
            <a:endParaRPr sz="15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some forums. What sorts of topics are discussed? How do players create a bond with one another?</a:t>
            </a:r>
            <a:endParaRPr/>
          </a:p>
        </p:txBody>
      </p:sp>
      <p:pic>
        <p:nvPicPr>
          <p:cNvPr descr="Textbook title (Game Development Essentials: An Introduction - Fourth Edition) and author name (Jeannie Novak)" id="296" name="Google Shape;29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297" name="Google Shape;297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0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"/>
          <p:cNvSpPr txBox="1"/>
          <p:nvPr>
            <p:ph type="title"/>
          </p:nvPr>
        </p:nvSpPr>
        <p:spPr>
          <a:xfrm>
            <a:off x="356150" y="1293800"/>
            <a:ext cx="85206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 sz="4300">
                <a:latin typeface="Roboto Condensed"/>
                <a:ea typeface="Roboto Condensed"/>
                <a:cs typeface="Roboto Condensed"/>
                <a:sym typeface="Roboto Condensed"/>
              </a:rPr>
              <a:t>CHAPTER OBJECTIVES</a:t>
            </a:r>
            <a:endParaRPr sz="4800"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68" name="Google Shape;68;p3"/>
          <p:cNvSpPr txBox="1"/>
          <p:nvPr/>
        </p:nvSpPr>
        <p:spPr>
          <a:xfrm>
            <a:off x="84300" y="1909225"/>
            <a:ext cx="89754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50">
                <a:solidFill>
                  <a:srgbClr val="4FC3CD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After reading this chapter, you should be able to:</a:t>
            </a:r>
            <a:endParaRPr/>
          </a:p>
        </p:txBody>
      </p:sp>
      <p:sp>
        <p:nvSpPr>
          <p:cNvPr id="69" name="Google Shape;69;p3"/>
          <p:cNvSpPr txBox="1"/>
          <p:nvPr/>
        </p:nvSpPr>
        <p:spPr>
          <a:xfrm>
            <a:off x="400925" y="2467500"/>
            <a:ext cx="8520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 Condensed"/>
              <a:buChar char="●"/>
            </a:pPr>
            <a:r>
              <a:rPr b="0" i="0" lang="en" sz="16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Describe the respective functions of the roles associated with </a:t>
            </a:r>
            <a:r>
              <a:rPr b="0" i="1" lang="en" sz="16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marketing</a:t>
            </a:r>
            <a:r>
              <a:rPr b="0" i="0" lang="en" sz="16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—such as advertising, promotion, public relations, and sales.</a:t>
            </a:r>
            <a:endParaRPr b="0" i="0" sz="16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0" name="Google Shape;70;p3"/>
          <p:cNvSpPr txBox="1"/>
          <p:nvPr/>
        </p:nvSpPr>
        <p:spPr>
          <a:xfrm>
            <a:off x="400925" y="3219075"/>
            <a:ext cx="8109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Char char="●"/>
            </a:pPr>
            <a:r>
              <a:rPr lang="en"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Explain the functions of game </a:t>
            </a:r>
            <a:r>
              <a:rPr i="1" lang="en"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customer support</a:t>
            </a:r>
            <a:r>
              <a:rPr lang="en"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i="1" lang="en"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and</a:t>
            </a:r>
            <a:r>
              <a:rPr lang="en"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i="1" lang="en"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community management</a:t>
            </a:r>
            <a:r>
              <a:rPr lang="en"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  <a:endParaRPr/>
          </a:p>
        </p:txBody>
      </p:sp>
      <p:sp>
        <p:nvSpPr>
          <p:cNvPr id="71" name="Google Shape;71;p3"/>
          <p:cNvSpPr txBox="1"/>
          <p:nvPr/>
        </p:nvSpPr>
        <p:spPr>
          <a:xfrm>
            <a:off x="400925" y="3809850"/>
            <a:ext cx="8109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Char char="●"/>
            </a:pPr>
            <a:r>
              <a:rPr lang="en"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Point out the characteristics of </a:t>
            </a:r>
            <a:r>
              <a:rPr i="1" lang="en"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player communities</a:t>
            </a:r>
            <a:r>
              <a:rPr lang="en"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—and how they’re created and maintained.</a:t>
            </a:r>
            <a:endParaRPr/>
          </a:p>
        </p:txBody>
      </p:sp>
      <p:pic>
        <p:nvPicPr>
          <p:cNvPr descr="Textbook title (Game Development Essentials: An Introduction - Fourth Edition) and author name (Jeannie Novak)" id="72" name="Google Shape;7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73" name="Google Shape;7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3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"/>
          <p:cNvSpPr txBox="1"/>
          <p:nvPr>
            <p:ph type="title"/>
          </p:nvPr>
        </p:nvSpPr>
        <p:spPr>
          <a:xfrm>
            <a:off x="311700" y="673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latin typeface="Bebas Neue"/>
                <a:ea typeface="Bebas Neue"/>
                <a:cs typeface="Bebas Neue"/>
                <a:sym typeface="Bebas Neue"/>
              </a:rPr>
              <a:t>Marketing</a:t>
            </a:r>
            <a:endParaRPr sz="30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Promotion</a:t>
            </a:r>
            <a:endParaRPr sz="3000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descr="Inscryption game logo" id="80" name="Google Shape;8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9800" y="2301852"/>
            <a:ext cx="2752323" cy="1548173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4"/>
          <p:cNvSpPr txBox="1"/>
          <p:nvPr/>
        </p:nvSpPr>
        <p:spPr>
          <a:xfrm>
            <a:off x="1476100" y="2095450"/>
            <a:ext cx="1940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Devolver Digital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Kirby and the Forgotten Land game logo" id="82" name="Google Shape;8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50947" y="2301852"/>
            <a:ext cx="2171699" cy="1548169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4"/>
          <p:cNvSpPr txBox="1"/>
          <p:nvPr/>
        </p:nvSpPr>
        <p:spPr>
          <a:xfrm>
            <a:off x="3677550" y="2063500"/>
            <a:ext cx="1902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Nintendo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Path of Exile Expedition game logo" id="84" name="Google Shape;84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72497" y="2291400"/>
            <a:ext cx="2171701" cy="1569074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4"/>
          <p:cNvSpPr txBox="1"/>
          <p:nvPr/>
        </p:nvSpPr>
        <p:spPr>
          <a:xfrm>
            <a:off x="5827738" y="2036875"/>
            <a:ext cx="1341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Grinding Gear Games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6" name="Google Shape;86;p4"/>
          <p:cNvSpPr txBox="1"/>
          <p:nvPr/>
        </p:nvSpPr>
        <p:spPr>
          <a:xfrm>
            <a:off x="1351375" y="3827875"/>
            <a:ext cx="7082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9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Caption: </a:t>
            </a:r>
            <a:r>
              <a:rPr b="1" i="0" lang="en" sz="9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 logo is essential for a game’s branding: </a:t>
            </a:r>
            <a:r>
              <a:rPr b="1" i="1" lang="en" sz="9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Inscryption</a:t>
            </a:r>
            <a:r>
              <a:rPr b="1" lang="en" sz="9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left</a:t>
            </a:r>
            <a:r>
              <a:rPr b="1" lang="en" sz="9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b="1" lang="en" sz="9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b="1" i="1" lang="en" sz="9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Kirby and the Forgotten Land</a:t>
            </a:r>
            <a:r>
              <a:rPr b="1" i="0" lang="en" sz="9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b="1" lang="en" sz="9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9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middle</a:t>
            </a:r>
            <a:r>
              <a:rPr b="1" lang="en" sz="9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9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and</a:t>
            </a:r>
            <a:r>
              <a:rPr b="1" i="1" lang="en" sz="9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Path of Exile: Expedition </a:t>
            </a:r>
            <a:r>
              <a:rPr b="1" lang="en" sz="9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b="1" i="0" lang="en" sz="9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right.</a:t>
            </a:r>
            <a:endParaRPr b="1" i="0" sz="9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Textbook title (Game Development Essentials: An Introduction - Fourth Edition) and author name (Jeannie Novak)" id="87" name="Google Shape;87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88" name="Google Shape;88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4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811b8fc665_0_0"/>
          <p:cNvSpPr txBox="1"/>
          <p:nvPr>
            <p:ph type="title"/>
          </p:nvPr>
        </p:nvSpPr>
        <p:spPr>
          <a:xfrm>
            <a:off x="311700" y="673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latin typeface="Bebas Neue"/>
                <a:ea typeface="Bebas Neue"/>
                <a:cs typeface="Bebas Neue"/>
                <a:sym typeface="Bebas Neue"/>
              </a:rPr>
              <a:t>Marketing</a:t>
            </a:r>
            <a:endParaRPr sz="30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Promotion</a:t>
            </a:r>
            <a:endParaRPr sz="3000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descr="Cult of the Lamb key art" id="95" name="Google Shape;95;g2811b8fc665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012" y="2187075"/>
            <a:ext cx="2508160" cy="137346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g2811b8fc665_0_0"/>
          <p:cNvSpPr txBox="1"/>
          <p:nvPr/>
        </p:nvSpPr>
        <p:spPr>
          <a:xfrm>
            <a:off x="553482" y="1918350"/>
            <a:ext cx="217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Devolver Digital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Alto’s Odyssey The Lost City key art" id="97" name="Google Shape;97;g2811b8fc665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62741" y="2181270"/>
            <a:ext cx="2542049" cy="139201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g2811b8fc665_0_0"/>
          <p:cNvSpPr txBox="1"/>
          <p:nvPr/>
        </p:nvSpPr>
        <p:spPr>
          <a:xfrm>
            <a:off x="3187788" y="1918338"/>
            <a:ext cx="1341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Team Alto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Paradise Killer key art" id="99" name="Google Shape;99;g2811b8fc665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31348" y="2177788"/>
            <a:ext cx="2542037" cy="1392007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g2811b8fc665_0_0"/>
          <p:cNvSpPr txBox="1"/>
          <p:nvPr/>
        </p:nvSpPr>
        <p:spPr>
          <a:xfrm>
            <a:off x="5822113" y="1939975"/>
            <a:ext cx="1341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Kaizen Game Works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01" name="Google Shape;101;g2811b8fc665_0_0"/>
          <p:cNvSpPr txBox="1"/>
          <p:nvPr/>
        </p:nvSpPr>
        <p:spPr>
          <a:xfrm>
            <a:off x="523275" y="3560538"/>
            <a:ext cx="7999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9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Caption: </a:t>
            </a:r>
            <a:r>
              <a:rPr b="1" i="0" lang="en" sz="9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Key art features a background against the logo that incorporates the game’s style: </a:t>
            </a:r>
            <a:r>
              <a:rPr b="1" i="1" lang="en" sz="9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Cult of the Lamb</a:t>
            </a:r>
            <a:r>
              <a:rPr b="1" lang="en" sz="9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9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left</a:t>
            </a:r>
            <a:r>
              <a:rPr b="1" lang="en" sz="9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1" lang="en" sz="9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Alto’s Odyssey: The Lost City</a:t>
            </a:r>
            <a:r>
              <a:rPr b="1" lang="en" sz="9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9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middle</a:t>
            </a:r>
            <a:r>
              <a:rPr b="1" lang="en" sz="9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9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and </a:t>
            </a:r>
            <a:r>
              <a:rPr b="1" i="1" lang="en" sz="9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Paradise Killer</a:t>
            </a:r>
            <a:r>
              <a:rPr b="1" lang="en" sz="9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9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right.</a:t>
            </a:r>
            <a:endParaRPr b="1" i="0" sz="9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Textbook title (Game Development Essentials: An Introduction - Fourth Edition) and author name (Jeannie Novak)" id="102" name="Google Shape;102;g2811b8fc665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103" name="Google Shape;103;g2811b8fc665_0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2811b8fc665_0_0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/>
          <p:nvPr>
            <p:ph type="title"/>
          </p:nvPr>
        </p:nvSpPr>
        <p:spPr>
          <a:xfrm>
            <a:off x="311700" y="673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latin typeface="Bebas Neue"/>
                <a:ea typeface="Bebas Neue"/>
                <a:cs typeface="Bebas Neue"/>
                <a:sym typeface="Bebas Neue"/>
              </a:rPr>
              <a:t>Marketing</a:t>
            </a:r>
            <a:endParaRPr sz="30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Sales</a:t>
            </a:r>
            <a:endParaRPr sz="3000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descr="Photo of Best Buy store entrance with a line waiting outside." id="110" name="Google Shape;11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075" y="2075888"/>
            <a:ext cx="2797481" cy="186499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5"/>
          <p:cNvSpPr txBox="1"/>
          <p:nvPr/>
        </p:nvSpPr>
        <p:spPr>
          <a:xfrm>
            <a:off x="197625" y="1783575"/>
            <a:ext cx="27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Gamerscore Blog (flickr)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Photo of GameStop store entrance." id="112" name="Google Shape;11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58370" y="2075888"/>
            <a:ext cx="2938071" cy="1864993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5"/>
          <p:cNvSpPr txBox="1"/>
          <p:nvPr/>
        </p:nvSpPr>
        <p:spPr>
          <a:xfrm>
            <a:off x="3169500" y="1783575"/>
            <a:ext cx="27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Mike Mozart (flickr)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Photo of point-of-purchase Nintendo Switch display in Target." id="114" name="Google Shape;114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45624" y="2075888"/>
            <a:ext cx="2486676" cy="1864988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5"/>
          <p:cNvSpPr txBox="1"/>
          <p:nvPr/>
        </p:nvSpPr>
        <p:spPr>
          <a:xfrm>
            <a:off x="6230863" y="1783575"/>
            <a:ext cx="27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Mike Mozart (flickr)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16" name="Google Shape;116;p5"/>
          <p:cNvSpPr txBox="1"/>
          <p:nvPr/>
        </p:nvSpPr>
        <p:spPr>
          <a:xfrm>
            <a:off x="228738" y="3889050"/>
            <a:ext cx="8597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Caption: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Brick-and-mortar retailers such as Best Buy</a:t>
            </a: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left</a:t>
            </a: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GameStop</a:t>
            </a: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middle</a:t>
            </a: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and Target</a:t>
            </a: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right</a:t>
            </a: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make use of </a:t>
            </a:r>
            <a:r>
              <a:rPr b="1" i="1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point-of-purchase (PoP)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displays and posters to help sell physical product.</a:t>
            </a:r>
            <a:endParaRPr b="1" i="0" sz="10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Textbook title (Game Development Essentials: An Introduction - Fourth Edition) and author name (Jeannie Novak)" id="117" name="Google Shape;117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118" name="Google Shape;118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5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"/>
          <p:cNvSpPr txBox="1"/>
          <p:nvPr>
            <p:ph type="title"/>
          </p:nvPr>
        </p:nvSpPr>
        <p:spPr>
          <a:xfrm>
            <a:off x="311700" y="673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latin typeface="Bebas Neue"/>
                <a:ea typeface="Bebas Neue"/>
                <a:cs typeface="Bebas Neue"/>
                <a:sym typeface="Bebas Neue"/>
              </a:rPr>
              <a:t>Marketing</a:t>
            </a:r>
            <a:endParaRPr sz="30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Advertising</a:t>
            </a:r>
            <a:endParaRPr sz="3000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descr="Screenshot of Game Informer news outlet website." id="125" name="Google Shape;12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500" y="2295875"/>
            <a:ext cx="2822508" cy="1493942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6"/>
          <p:cNvSpPr txBox="1"/>
          <p:nvPr/>
        </p:nvSpPr>
        <p:spPr>
          <a:xfrm>
            <a:off x="76700" y="2002100"/>
            <a:ext cx="27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JN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Screenshot of G4 show options on their website." id="127" name="Google Shape;12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57393" y="2295875"/>
            <a:ext cx="3922565" cy="149394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6"/>
          <p:cNvSpPr txBox="1"/>
          <p:nvPr/>
        </p:nvSpPr>
        <p:spPr>
          <a:xfrm>
            <a:off x="2976000" y="2002100"/>
            <a:ext cx="27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JN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Screenshot of IGN news outlet website." id="129" name="Google Shape;129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93448" y="2295875"/>
            <a:ext cx="1897053" cy="1493943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6"/>
          <p:cNvSpPr txBox="1"/>
          <p:nvPr/>
        </p:nvSpPr>
        <p:spPr>
          <a:xfrm>
            <a:off x="6979950" y="2002100"/>
            <a:ext cx="2010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JN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31" name="Google Shape;131;p6"/>
          <p:cNvSpPr txBox="1"/>
          <p:nvPr/>
        </p:nvSpPr>
        <p:spPr>
          <a:xfrm>
            <a:off x="39689" y="3738025"/>
            <a:ext cx="8913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Caption: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Examples of game-specific outlets include </a:t>
            </a:r>
            <a:r>
              <a:rPr b="1" i="1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Game Informer</a:t>
            </a: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left</a:t>
            </a: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G4</a:t>
            </a: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middle</a:t>
            </a: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and IGN</a:t>
            </a: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right.</a:t>
            </a:r>
            <a:endParaRPr b="1" i="0" sz="10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Textbook title (Game Development Essentials: An Introduction - Fourth Edition) and author name (Jeannie Novak)" id="132" name="Google Shape;132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133" name="Google Shape;133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6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"/>
          <p:cNvSpPr txBox="1"/>
          <p:nvPr>
            <p:ph type="title"/>
          </p:nvPr>
        </p:nvSpPr>
        <p:spPr>
          <a:xfrm>
            <a:off x="311700" y="597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latin typeface="Bebas Neue"/>
                <a:ea typeface="Bebas Neue"/>
                <a:cs typeface="Bebas Neue"/>
                <a:sym typeface="Bebas Neue"/>
              </a:rPr>
              <a:t>Marketing</a:t>
            </a:r>
            <a:endParaRPr sz="30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Public Relations</a:t>
            </a:r>
            <a:endParaRPr sz="3000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descr="Screenshot of Game Developer trade outlet website." id="140" name="Google Shape;14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1525" y="1856050"/>
            <a:ext cx="2602849" cy="2268922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7"/>
          <p:cNvSpPr txBox="1"/>
          <p:nvPr/>
        </p:nvSpPr>
        <p:spPr>
          <a:xfrm>
            <a:off x="787875" y="1563100"/>
            <a:ext cx="27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JN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Screenshot of Games Press website for journalists." id="142" name="Google Shape;14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82375" y="1856050"/>
            <a:ext cx="2506413" cy="226892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7"/>
          <p:cNvSpPr txBox="1"/>
          <p:nvPr/>
        </p:nvSpPr>
        <p:spPr>
          <a:xfrm>
            <a:off x="3680475" y="1563100"/>
            <a:ext cx="27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JN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Screenshot of Kotaku news outlet website." id="144" name="Google Shape;144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73075" y="1856050"/>
            <a:ext cx="1617177" cy="226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7"/>
          <p:cNvSpPr txBox="1"/>
          <p:nvPr/>
        </p:nvSpPr>
        <p:spPr>
          <a:xfrm>
            <a:off x="6482625" y="1563100"/>
            <a:ext cx="27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JN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6" name="Google Shape;146;p7"/>
          <p:cNvSpPr txBox="1"/>
          <p:nvPr/>
        </p:nvSpPr>
        <p:spPr>
          <a:xfrm>
            <a:off x="787875" y="4094675"/>
            <a:ext cx="7464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Caption: </a:t>
            </a:r>
            <a:r>
              <a:rPr b="1" i="1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Game Developer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news and information site for game developers</a:t>
            </a: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left</a:t>
            </a: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1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Games Press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online resource for game journalists</a:t>
            </a: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middle</a:t>
            </a: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and </a:t>
            </a:r>
            <a:r>
              <a:rPr b="1" i="1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Kotaku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game blog and media site for both player and industry professional markets</a:t>
            </a: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right.</a:t>
            </a:r>
            <a:endParaRPr b="1" i="0" sz="10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Textbook title (Game Development Essentials: An Introduction - Fourth Edition) and author name (Jeannie Novak)" id="147" name="Google Shape;147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148" name="Google Shape;148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7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"/>
          <p:cNvSpPr txBox="1"/>
          <p:nvPr>
            <p:ph type="title"/>
          </p:nvPr>
        </p:nvSpPr>
        <p:spPr>
          <a:xfrm>
            <a:off x="311700" y="673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latin typeface="Bebas Neue"/>
                <a:ea typeface="Bebas Neue"/>
                <a:cs typeface="Bebas Neue"/>
                <a:sym typeface="Bebas Neue"/>
              </a:rPr>
              <a:t>Community Management</a:t>
            </a:r>
            <a:endParaRPr sz="30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Official Website</a:t>
            </a:r>
            <a:endParaRPr sz="3000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descr="Screenshot of Doom Eternal game website, featuring key art of The Doom Slayer fending off hordes of demons." id="155" name="Google Shape;15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7025" y="1988825"/>
            <a:ext cx="4249948" cy="221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8"/>
          <p:cNvSpPr txBox="1"/>
          <p:nvPr/>
        </p:nvSpPr>
        <p:spPr>
          <a:xfrm>
            <a:off x="2326200" y="1727950"/>
            <a:ext cx="27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JN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57" name="Google Shape;157;p8"/>
          <p:cNvSpPr txBox="1"/>
          <p:nvPr/>
        </p:nvSpPr>
        <p:spPr>
          <a:xfrm>
            <a:off x="2390101" y="4132725"/>
            <a:ext cx="4728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Caption: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Bethesda’s official </a:t>
            </a:r>
            <a:r>
              <a:rPr b="1" i="1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Doom Eternal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website provides trailers and previews, tutorials, news, and social media links.</a:t>
            </a:r>
            <a:endParaRPr b="1" i="0" sz="10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Textbook title (Game Development Essentials: An Introduction - Fourth Edition) and author name (Jeannie Novak)" id="158" name="Google Shape;15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159" name="Google Shape;159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8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