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Bebas Neue"/>
      <p:regular r:id="rId23"/>
    </p:embeddedFont>
    <p:embeddedFont>
      <p:font typeface="Roboto Condensed"/>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8" roundtripDataSignature="AMtx7miBdacPzMRfBsliSACTugl5iWCf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Condensed-regular.fntdata"/><Relationship Id="rId23" Type="http://schemas.openxmlformats.org/officeDocument/2006/relationships/font" Target="fonts/BebasNeu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Condensed-italic.fntdata"/><Relationship Id="rId25" Type="http://schemas.openxmlformats.org/officeDocument/2006/relationships/font" Target="fonts/RobotoCondensed-bold.fntdata"/><Relationship Id="rId28" Type="http://customschemas.google.com/relationships/presentationmetadata" Target="metadata"/><Relationship Id="rId27" Type="http://schemas.openxmlformats.org/officeDocument/2006/relationships/font" Target="fonts/RobotoCondensed-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f33b4c078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2f33b4c078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33b4c07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2f33b4c078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4"/>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0" name="Google Shape;4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8.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5.jpg"/><Relationship Id="rId5" Type="http://schemas.openxmlformats.org/officeDocument/2006/relationships/image" Target="../media/image8.png"/><Relationship Id="rId6"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8.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8.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pic>
        <p:nvPicPr>
          <p:cNvPr descr="Cover image depicting Horizon Forbidden West with main character swimming among coral and fish with textbook title (Game Development Essentials: An introduction - Fourth Edition) and author name (Jeannie Novak)" id="54" name="Google Shape;54;p1"/>
          <p:cNvPicPr preferRelativeResize="0"/>
          <p:nvPr/>
        </p:nvPicPr>
        <p:blipFill rotWithShape="1">
          <a:blip r:embed="rId3">
            <a:alphaModFix/>
          </a:blip>
          <a:srcRect b="0" l="0" r="0" t="0"/>
          <a:stretch/>
        </p:blipFill>
        <p:spPr>
          <a:xfrm>
            <a:off x="0" y="0"/>
            <a:ext cx="9144003" cy="51434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48" name="Shape 148"/>
        <p:cNvGrpSpPr/>
        <p:nvPr/>
      </p:nvGrpSpPr>
      <p:grpSpPr>
        <a:xfrm>
          <a:off x="0" y="0"/>
          <a:ext cx="0" cy="0"/>
          <a:chOff x="0" y="0"/>
          <a:chExt cx="0" cy="0"/>
        </a:xfrm>
      </p:grpSpPr>
      <p:sp>
        <p:nvSpPr>
          <p:cNvPr id="149" name="Google Shape;149;g2f33b4c0783_0_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Game Proposal</a:t>
            </a:r>
            <a:endParaRPr sz="3000">
              <a:solidFill>
                <a:srgbClr val="4FC3CD"/>
              </a:solidFill>
              <a:latin typeface="Bebas Neue"/>
              <a:ea typeface="Bebas Neue"/>
              <a:cs typeface="Bebas Neue"/>
              <a:sym typeface="Bebas Neue"/>
            </a:endParaRPr>
          </a:p>
        </p:txBody>
      </p:sp>
      <p:pic>
        <p:nvPicPr>
          <p:cNvPr descr="Screenshot of co-op gameplay in It Takes Two." id="150" name="Google Shape;150;g2f33b4c0783_0_13"/>
          <p:cNvPicPr preferRelativeResize="0"/>
          <p:nvPr/>
        </p:nvPicPr>
        <p:blipFill rotWithShape="1">
          <a:blip r:embed="rId3">
            <a:alphaModFix/>
          </a:blip>
          <a:srcRect b="0" l="0" r="0" t="0"/>
          <a:stretch/>
        </p:blipFill>
        <p:spPr>
          <a:xfrm>
            <a:off x="2709970" y="1984526"/>
            <a:ext cx="3829589" cy="2154138"/>
          </a:xfrm>
          <a:prstGeom prst="rect">
            <a:avLst/>
          </a:prstGeom>
          <a:noFill/>
          <a:ln>
            <a:noFill/>
          </a:ln>
        </p:spPr>
      </p:pic>
      <p:sp>
        <p:nvSpPr>
          <p:cNvPr id="151" name="Google Shape;151;g2f33b4c0783_0_13"/>
          <p:cNvSpPr txBox="1"/>
          <p:nvPr/>
        </p:nvSpPr>
        <p:spPr>
          <a:xfrm>
            <a:off x="2667325" y="17007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Electronic Arts</a:t>
            </a:r>
            <a:endParaRPr b="1" i="0" sz="800" u="none" cap="none" strike="noStrike">
              <a:solidFill>
                <a:srgbClr val="FFFFFF"/>
              </a:solidFill>
              <a:latin typeface="Roboto Condensed"/>
              <a:ea typeface="Roboto Condensed"/>
              <a:cs typeface="Roboto Condensed"/>
              <a:sym typeface="Roboto Condensed"/>
            </a:endParaRPr>
          </a:p>
        </p:txBody>
      </p:sp>
      <p:sp>
        <p:nvSpPr>
          <p:cNvPr id="152" name="Google Shape;152;g2f33b4c0783_0_13"/>
          <p:cNvSpPr txBox="1"/>
          <p:nvPr/>
        </p:nvSpPr>
        <p:spPr>
          <a:xfrm>
            <a:off x="2604300" y="4083700"/>
            <a:ext cx="3935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It Takes Two </a:t>
            </a:r>
            <a:r>
              <a:rPr b="1" i="0" lang="en" sz="1000" u="none" cap="none" strike="noStrike">
                <a:solidFill>
                  <a:srgbClr val="FFFFFF"/>
                </a:solidFill>
                <a:latin typeface="Roboto Condensed"/>
                <a:ea typeface="Roboto Condensed"/>
                <a:cs typeface="Roboto Condensed"/>
                <a:sym typeface="Roboto Condensed"/>
              </a:rPr>
              <a:t>incorporates two-player co-op and game mechanics tied to a storyline about an estranged couple that must save their relationship after being turned into dolls by a magic spell.</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53" name="Google Shape;153;g2f33b4c0783_0_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54" name="Google Shape;154;g2f33b4c0783_0_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55" name="Google Shape;155;g2f33b4c0783_0_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59" name="Shape 159"/>
        <p:cNvGrpSpPr/>
        <p:nvPr/>
      </p:nvGrpSpPr>
      <p:grpSpPr>
        <a:xfrm>
          <a:off x="0" y="0"/>
          <a:ext cx="0" cy="0"/>
          <a:chOff x="0" y="0"/>
          <a:chExt cx="0" cy="0"/>
        </a:xfrm>
      </p:grpSpPr>
      <p:sp>
        <p:nvSpPr>
          <p:cNvPr id="160" name="Google Shape;160;p9"/>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Game Design Document</a:t>
            </a:r>
            <a:endParaRPr sz="3000">
              <a:solidFill>
                <a:srgbClr val="4FC3CD"/>
              </a:solidFill>
              <a:latin typeface="Bebas Neue"/>
              <a:ea typeface="Bebas Neue"/>
              <a:cs typeface="Bebas Neue"/>
              <a:sym typeface="Bebas Neue"/>
            </a:endParaRPr>
          </a:p>
        </p:txBody>
      </p:sp>
      <p:pic>
        <p:nvPicPr>
          <p:cNvPr descr="Screenshot of diegetic interface in the form of a wristwatch in Far Cry 2." id="161" name="Google Shape;161;p9"/>
          <p:cNvPicPr preferRelativeResize="0"/>
          <p:nvPr/>
        </p:nvPicPr>
        <p:blipFill rotWithShape="1">
          <a:blip r:embed="rId3">
            <a:alphaModFix/>
          </a:blip>
          <a:srcRect b="0" l="0" r="0" t="0"/>
          <a:stretch/>
        </p:blipFill>
        <p:spPr>
          <a:xfrm>
            <a:off x="855425" y="2061775"/>
            <a:ext cx="3592269" cy="2020651"/>
          </a:xfrm>
          <a:prstGeom prst="rect">
            <a:avLst/>
          </a:prstGeom>
          <a:noFill/>
          <a:ln>
            <a:noFill/>
          </a:ln>
        </p:spPr>
      </p:pic>
      <p:sp>
        <p:nvSpPr>
          <p:cNvPr id="162" name="Google Shape;162;p9"/>
          <p:cNvSpPr txBox="1"/>
          <p:nvPr/>
        </p:nvSpPr>
        <p:spPr>
          <a:xfrm>
            <a:off x="774875" y="176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Pip Boy in Fallout 3, featuring stat point allocation." id="163" name="Google Shape;163;p9"/>
          <p:cNvPicPr preferRelativeResize="0"/>
          <p:nvPr/>
        </p:nvPicPr>
        <p:blipFill rotWithShape="1">
          <a:blip r:embed="rId4">
            <a:alphaModFix/>
          </a:blip>
          <a:srcRect b="0" l="0" r="0" t="0"/>
          <a:stretch/>
        </p:blipFill>
        <p:spPr>
          <a:xfrm>
            <a:off x="4694325" y="2061775"/>
            <a:ext cx="3592250" cy="2020649"/>
          </a:xfrm>
          <a:prstGeom prst="rect">
            <a:avLst/>
          </a:prstGeom>
          <a:noFill/>
          <a:ln>
            <a:noFill/>
          </a:ln>
        </p:spPr>
      </p:pic>
      <p:sp>
        <p:nvSpPr>
          <p:cNvPr id="164" name="Google Shape;164;p9"/>
          <p:cNvSpPr txBox="1"/>
          <p:nvPr/>
        </p:nvSpPr>
        <p:spPr>
          <a:xfrm>
            <a:off x="4620250" y="1763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Bethesda Softworks LLC</a:t>
            </a:r>
            <a:endParaRPr b="1" i="0" sz="800" u="none" cap="none" strike="noStrike">
              <a:solidFill>
                <a:srgbClr val="FFFFFF"/>
              </a:solidFill>
              <a:latin typeface="Roboto Condensed"/>
              <a:ea typeface="Roboto Condensed"/>
              <a:cs typeface="Roboto Condensed"/>
              <a:sym typeface="Roboto Condensed"/>
            </a:endParaRPr>
          </a:p>
        </p:txBody>
      </p:sp>
      <p:sp>
        <p:nvSpPr>
          <p:cNvPr id="165" name="Google Shape;165;p9"/>
          <p:cNvSpPr txBox="1"/>
          <p:nvPr/>
        </p:nvSpPr>
        <p:spPr>
          <a:xfrm>
            <a:off x="774875" y="4038025"/>
            <a:ext cx="7511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Will you include diegetic interface elements in your game (</a:t>
            </a:r>
            <a:r>
              <a:rPr b="1" i="1" lang="en" sz="1000" u="none" cap="none" strike="noStrike">
                <a:solidFill>
                  <a:srgbClr val="FFFFFF"/>
                </a:solidFill>
                <a:latin typeface="Roboto Condensed"/>
                <a:ea typeface="Roboto Condensed"/>
                <a:cs typeface="Roboto Condensed"/>
                <a:sym typeface="Roboto Condensed"/>
              </a:rPr>
              <a:t>Far Cry 2</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1" lang="en" sz="1000" u="none" cap="none" strike="noStrike">
                <a:solidFill>
                  <a:srgbClr val="FFFFFF"/>
                </a:solidFill>
                <a:latin typeface="Roboto Condensed"/>
                <a:ea typeface="Roboto Condensed"/>
                <a:cs typeface="Roboto Condensed"/>
                <a:sym typeface="Roboto Condensed"/>
              </a:rPr>
              <a:t>Fallout 3</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66" name="Google Shape;166;p9"/>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67" name="Google Shape;167;p9"/>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68" name="Google Shape;168;p9"/>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72" name="Shape 172"/>
        <p:cNvGrpSpPr/>
        <p:nvPr/>
      </p:nvGrpSpPr>
      <p:grpSpPr>
        <a:xfrm>
          <a:off x="0" y="0"/>
          <a:ext cx="0" cy="0"/>
          <a:chOff x="0" y="0"/>
          <a:chExt cx="0" cy="0"/>
        </a:xfrm>
      </p:grpSpPr>
      <p:sp>
        <p:nvSpPr>
          <p:cNvPr id="173" name="Google Shape;173;p10"/>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Art Style Guide</a:t>
            </a:r>
            <a:endParaRPr sz="3000">
              <a:solidFill>
                <a:srgbClr val="4FC3CD"/>
              </a:solidFill>
              <a:latin typeface="Bebas Neue"/>
              <a:ea typeface="Bebas Neue"/>
              <a:cs typeface="Bebas Neue"/>
              <a:sym typeface="Bebas Neue"/>
            </a:endParaRPr>
          </a:p>
        </p:txBody>
      </p:sp>
      <p:pic>
        <p:nvPicPr>
          <p:cNvPr descr="Illustration of character sheet with color palette from Mega Man Legacy." id="174" name="Google Shape;174;p10"/>
          <p:cNvPicPr preferRelativeResize="0"/>
          <p:nvPr/>
        </p:nvPicPr>
        <p:blipFill rotWithShape="1">
          <a:blip r:embed="rId3">
            <a:alphaModFix/>
          </a:blip>
          <a:srcRect b="0" l="0" r="0" t="0"/>
          <a:stretch/>
        </p:blipFill>
        <p:spPr>
          <a:xfrm>
            <a:off x="1055150" y="1877575"/>
            <a:ext cx="3255684" cy="2325448"/>
          </a:xfrm>
          <a:prstGeom prst="rect">
            <a:avLst/>
          </a:prstGeom>
          <a:noFill/>
          <a:ln>
            <a:noFill/>
          </a:ln>
        </p:spPr>
      </p:pic>
      <p:sp>
        <p:nvSpPr>
          <p:cNvPr id="175" name="Google Shape;175;p10"/>
          <p:cNvSpPr txBox="1"/>
          <p:nvPr/>
        </p:nvSpPr>
        <p:spPr>
          <a:xfrm>
            <a:off x="954850" y="1575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pic>
        <p:nvPicPr>
          <p:cNvPr descr="Illustration of Wily Castle exterior design from Mega Man Legacy." id="176" name="Google Shape;176;p10"/>
          <p:cNvPicPr preferRelativeResize="0"/>
          <p:nvPr/>
        </p:nvPicPr>
        <p:blipFill rotWithShape="1">
          <a:blip r:embed="rId4">
            <a:alphaModFix/>
          </a:blip>
          <a:srcRect b="0" l="0" r="0" t="0"/>
          <a:stretch/>
        </p:blipFill>
        <p:spPr>
          <a:xfrm>
            <a:off x="4603134" y="1877578"/>
            <a:ext cx="3485725" cy="2325447"/>
          </a:xfrm>
          <a:prstGeom prst="rect">
            <a:avLst/>
          </a:prstGeom>
          <a:noFill/>
          <a:ln>
            <a:noFill/>
          </a:ln>
        </p:spPr>
      </p:pic>
      <p:sp>
        <p:nvSpPr>
          <p:cNvPr id="177" name="Google Shape;177;p10"/>
          <p:cNvSpPr txBox="1"/>
          <p:nvPr/>
        </p:nvSpPr>
        <p:spPr>
          <a:xfrm>
            <a:off x="4500775" y="15758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Capcom</a:t>
            </a:r>
            <a:endParaRPr b="1" i="0" sz="800" u="none" cap="none" strike="noStrike">
              <a:solidFill>
                <a:srgbClr val="FFFFFF"/>
              </a:solidFill>
              <a:latin typeface="Roboto Condensed"/>
              <a:ea typeface="Roboto Condensed"/>
              <a:cs typeface="Roboto Condensed"/>
              <a:sym typeface="Roboto Condensed"/>
            </a:endParaRPr>
          </a:p>
        </p:txBody>
      </p:sp>
      <p:sp>
        <p:nvSpPr>
          <p:cNvPr id="178" name="Google Shape;178;p10"/>
          <p:cNvSpPr txBox="1"/>
          <p:nvPr/>
        </p:nvSpPr>
        <p:spPr>
          <a:xfrm>
            <a:off x="954850" y="4165900"/>
            <a:ext cx="71340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Character sheet with color palette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Wily Castle exterior production art incorporating basic colors</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(from </a:t>
            </a:r>
            <a:r>
              <a:rPr b="1" i="1" lang="en" sz="1000" u="none" cap="none" strike="noStrike">
                <a:solidFill>
                  <a:srgbClr val="FFFFFF"/>
                </a:solidFill>
                <a:latin typeface="Roboto Condensed"/>
                <a:ea typeface="Roboto Condensed"/>
                <a:cs typeface="Roboto Condensed"/>
                <a:sym typeface="Roboto Condensed"/>
              </a:rPr>
              <a:t>Mega Man Legacy Collection</a:t>
            </a:r>
            <a:r>
              <a:rPr b="1" i="0" lang="en" sz="1000" u="none" cap="none" strike="noStrike">
                <a:solidFill>
                  <a:srgbClr val="FFFFFF"/>
                </a:solidFill>
                <a:latin typeface="Roboto Condensed"/>
                <a:ea typeface="Roboto Condensed"/>
                <a:cs typeface="Roboto Condensed"/>
                <a:sym typeface="Roboto Condensed"/>
              </a:rPr>
              <a: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79" name="Google Shape;179;p10"/>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180" name="Google Shape;180;p10"/>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81" name="Google Shape;181;p1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85" name="Shape 185"/>
        <p:cNvGrpSpPr/>
        <p:nvPr/>
      </p:nvGrpSpPr>
      <p:grpSpPr>
        <a:xfrm>
          <a:off x="0" y="0"/>
          <a:ext cx="0" cy="0"/>
          <a:chOff x="0" y="0"/>
          <a:chExt cx="0" cy="0"/>
        </a:xfrm>
      </p:grpSpPr>
      <p:sp>
        <p:nvSpPr>
          <p:cNvPr id="186" name="Google Shape;186;p11"/>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Technical Design Document</a:t>
            </a:r>
            <a:endParaRPr sz="3000">
              <a:solidFill>
                <a:srgbClr val="4FC3CD"/>
              </a:solidFill>
              <a:latin typeface="Bebas Neue"/>
              <a:ea typeface="Bebas Neue"/>
              <a:cs typeface="Bebas Neue"/>
              <a:sym typeface="Bebas Neue"/>
            </a:endParaRPr>
          </a:p>
        </p:txBody>
      </p:sp>
      <p:pic>
        <p:nvPicPr>
          <p:cNvPr descr="Photo of Vive Pro 2 black VR headset." id="187" name="Google Shape;187;p11"/>
          <p:cNvPicPr preferRelativeResize="0"/>
          <p:nvPr/>
        </p:nvPicPr>
        <p:blipFill rotWithShape="1">
          <a:blip r:embed="rId3">
            <a:alphaModFix/>
          </a:blip>
          <a:srcRect b="0" l="0" r="0" t="0"/>
          <a:stretch/>
        </p:blipFill>
        <p:spPr>
          <a:xfrm>
            <a:off x="2953086" y="1967275"/>
            <a:ext cx="3237825" cy="2160325"/>
          </a:xfrm>
          <a:prstGeom prst="rect">
            <a:avLst/>
          </a:prstGeom>
          <a:noFill/>
          <a:ln>
            <a:noFill/>
          </a:ln>
        </p:spPr>
      </p:pic>
      <p:sp>
        <p:nvSpPr>
          <p:cNvPr id="188" name="Google Shape;188;p11"/>
          <p:cNvSpPr txBox="1"/>
          <p:nvPr/>
        </p:nvSpPr>
        <p:spPr>
          <a:xfrm>
            <a:off x="2856475" y="1702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Ryan Jones (Trusted Reviews)</a:t>
            </a:r>
            <a:endParaRPr b="1" i="0" sz="800" u="none" cap="none" strike="noStrike">
              <a:solidFill>
                <a:srgbClr val="FFFFFF"/>
              </a:solidFill>
              <a:latin typeface="Roboto Condensed"/>
              <a:ea typeface="Roboto Condensed"/>
              <a:cs typeface="Roboto Condensed"/>
              <a:sym typeface="Roboto Condensed"/>
            </a:endParaRPr>
          </a:p>
        </p:txBody>
      </p:sp>
      <p:sp>
        <p:nvSpPr>
          <p:cNvPr id="189" name="Google Shape;189;p11"/>
          <p:cNvSpPr txBox="1"/>
          <p:nvPr/>
        </p:nvSpPr>
        <p:spPr>
          <a:xfrm>
            <a:off x="2824525" y="4127600"/>
            <a:ext cx="4159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technical design document should account for any hardware purchases—including VR headsets (such as the Vive Pro 2, shown).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90" name="Google Shape;190;p11"/>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91" name="Google Shape;191;p11"/>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92" name="Google Shape;192;p11"/>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96" name="Shape 196"/>
        <p:cNvGrpSpPr/>
        <p:nvPr/>
      </p:nvGrpSpPr>
      <p:grpSpPr>
        <a:xfrm>
          <a:off x="0" y="0"/>
          <a:ext cx="0" cy="0"/>
          <a:chOff x="0" y="0"/>
          <a:chExt cx="0" cy="0"/>
        </a:xfrm>
      </p:grpSpPr>
      <p:sp>
        <p:nvSpPr>
          <p:cNvPr id="197" name="Google Shape;197;p12"/>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Test Plan</a:t>
            </a:r>
            <a:endParaRPr sz="3000">
              <a:solidFill>
                <a:srgbClr val="4FC3CD"/>
              </a:solidFill>
              <a:latin typeface="Bebas Neue"/>
              <a:ea typeface="Bebas Neue"/>
              <a:cs typeface="Bebas Neue"/>
              <a:sym typeface="Bebas Neue"/>
            </a:endParaRPr>
          </a:p>
        </p:txBody>
      </p:sp>
      <p:pic>
        <p:nvPicPr>
          <p:cNvPr descr="Photo of a man sitting at a computer, facing two monitors, with an HTC Vive headset equipped." id="198" name="Google Shape;198;p12"/>
          <p:cNvPicPr preferRelativeResize="0"/>
          <p:nvPr/>
        </p:nvPicPr>
        <p:blipFill rotWithShape="1">
          <a:blip r:embed="rId3">
            <a:alphaModFix/>
          </a:blip>
          <a:srcRect b="0" l="0" r="0" t="0"/>
          <a:stretch/>
        </p:blipFill>
        <p:spPr>
          <a:xfrm>
            <a:off x="2159311" y="2061750"/>
            <a:ext cx="4825375" cy="2261899"/>
          </a:xfrm>
          <a:prstGeom prst="rect">
            <a:avLst/>
          </a:prstGeom>
          <a:noFill/>
          <a:ln>
            <a:noFill/>
          </a:ln>
        </p:spPr>
      </p:pic>
      <p:sp>
        <p:nvSpPr>
          <p:cNvPr id="199" name="Google Shape;199;p12"/>
          <p:cNvSpPr txBox="1"/>
          <p:nvPr/>
        </p:nvSpPr>
        <p:spPr>
          <a:xfrm>
            <a:off x="2062600" y="175790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Frame Stock Footage (Shutterstock)</a:t>
            </a:r>
            <a:endParaRPr b="1" i="0" sz="800" u="none" cap="none" strike="noStrike">
              <a:solidFill>
                <a:srgbClr val="FFFFFF"/>
              </a:solidFill>
              <a:latin typeface="Roboto Condensed"/>
              <a:ea typeface="Roboto Condensed"/>
              <a:cs typeface="Roboto Condensed"/>
              <a:sym typeface="Roboto Condensed"/>
            </a:endParaRPr>
          </a:p>
        </p:txBody>
      </p:sp>
      <p:sp>
        <p:nvSpPr>
          <p:cNvPr id="200" name="Google Shape;200;p12"/>
          <p:cNvSpPr txBox="1"/>
          <p:nvPr/>
        </p:nvSpPr>
        <p:spPr>
          <a:xfrm>
            <a:off x="2062600" y="4286625"/>
            <a:ext cx="4922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Testing environment using Vive headset and controllers.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01" name="Google Shape;201;p12"/>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02" name="Google Shape;202;p12"/>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03" name="Google Shape;203;p1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07" name="Shape 207"/>
        <p:cNvGrpSpPr/>
        <p:nvPr/>
      </p:nvGrpSpPr>
      <p:grpSpPr>
        <a:xfrm>
          <a:off x="0" y="0"/>
          <a:ext cx="0" cy="0"/>
          <a:chOff x="0" y="0"/>
          <a:chExt cx="0" cy="0"/>
        </a:xfrm>
      </p:grpSpPr>
      <p:sp>
        <p:nvSpPr>
          <p:cNvPr id="208" name="Google Shape;208;p13"/>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Project Plan</a:t>
            </a:r>
            <a:endParaRPr sz="3000">
              <a:solidFill>
                <a:srgbClr val="4FC3CD"/>
              </a:solidFill>
              <a:latin typeface="Bebas Neue"/>
              <a:ea typeface="Bebas Neue"/>
              <a:cs typeface="Bebas Neue"/>
              <a:sym typeface="Bebas Neue"/>
            </a:endParaRPr>
          </a:p>
        </p:txBody>
      </p:sp>
      <p:pic>
        <p:nvPicPr>
          <p:cNvPr descr="Screenshot of Kanban board layout used on Trello." id="209" name="Google Shape;209;p13"/>
          <p:cNvPicPr preferRelativeResize="0"/>
          <p:nvPr/>
        </p:nvPicPr>
        <p:blipFill rotWithShape="1">
          <a:blip r:embed="rId3">
            <a:alphaModFix/>
          </a:blip>
          <a:srcRect b="0" l="0" r="0" t="0"/>
          <a:stretch/>
        </p:blipFill>
        <p:spPr>
          <a:xfrm>
            <a:off x="1945213" y="2058625"/>
            <a:ext cx="5253576" cy="2023974"/>
          </a:xfrm>
          <a:prstGeom prst="rect">
            <a:avLst/>
          </a:prstGeom>
          <a:noFill/>
          <a:ln>
            <a:noFill/>
          </a:ln>
        </p:spPr>
      </p:pic>
      <p:sp>
        <p:nvSpPr>
          <p:cNvPr id="210" name="Google Shape;210;p13"/>
          <p:cNvSpPr txBox="1"/>
          <p:nvPr/>
        </p:nvSpPr>
        <p:spPr>
          <a:xfrm>
            <a:off x="1855800" y="180042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JN</a:t>
            </a:r>
            <a:endParaRPr b="1" i="0" sz="800" u="none" cap="none" strike="noStrike">
              <a:solidFill>
                <a:srgbClr val="FFFFFF"/>
              </a:solidFill>
              <a:latin typeface="Roboto Condensed"/>
              <a:ea typeface="Roboto Condensed"/>
              <a:cs typeface="Roboto Condensed"/>
              <a:sym typeface="Roboto Condensed"/>
            </a:endParaRPr>
          </a:p>
        </p:txBody>
      </p:sp>
      <p:sp>
        <p:nvSpPr>
          <p:cNvPr id="211" name="Google Shape;211;p13"/>
          <p:cNvSpPr txBox="1"/>
          <p:nvPr/>
        </p:nvSpPr>
        <p:spPr>
          <a:xfrm>
            <a:off x="1833379" y="4045325"/>
            <a:ext cx="5699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Trello uses a Kanban board layout to support project plan revisions and allow team members to have a visual representation of the plan.</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212" name="Google Shape;212;p13"/>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213" name="Google Shape;213;p13"/>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214" name="Google Shape;214;p1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18" name="Shape 218"/>
        <p:cNvGrpSpPr/>
        <p:nvPr/>
      </p:nvGrpSpPr>
      <p:grpSpPr>
        <a:xfrm>
          <a:off x="0" y="0"/>
          <a:ext cx="0" cy="0"/>
          <a:chOff x="0" y="0"/>
          <a:chExt cx="0" cy="0"/>
        </a:xfrm>
      </p:grpSpPr>
      <p:sp>
        <p:nvSpPr>
          <p:cNvPr id="219" name="Google Shape;219;p14"/>
          <p:cNvSpPr txBox="1"/>
          <p:nvPr>
            <p:ph type="title"/>
          </p:nvPr>
        </p:nvSpPr>
        <p:spPr>
          <a:xfrm>
            <a:off x="311700" y="7604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11</a:t>
            </a:r>
            <a:endParaRPr b="1" sz="2400">
              <a:solidFill>
                <a:srgbClr val="4FC3CD"/>
              </a:solidFill>
              <a:latin typeface="Roboto Condensed"/>
              <a:ea typeface="Roboto Condensed"/>
              <a:cs typeface="Roboto Condensed"/>
              <a:sym typeface="Roboto Condensed"/>
            </a:endParaRPr>
          </a:p>
        </p:txBody>
      </p:sp>
      <p:sp>
        <p:nvSpPr>
          <p:cNvPr id="220" name="Google Shape;220;p14"/>
          <p:cNvSpPr txBox="1"/>
          <p:nvPr/>
        </p:nvSpPr>
        <p:spPr>
          <a:xfrm>
            <a:off x="3072000" y="14462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21" name="Google Shape;221;p14"/>
          <p:cNvSpPr txBox="1"/>
          <p:nvPr/>
        </p:nvSpPr>
        <p:spPr>
          <a:xfrm>
            <a:off x="389375" y="19252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1</a:t>
            </a:r>
            <a:endParaRPr b="0" i="0" sz="3000" u="sng" cap="none" strike="noStrike">
              <a:solidFill>
                <a:srgbClr val="4FC3CD"/>
              </a:solidFill>
              <a:latin typeface="Bebas Neue"/>
              <a:ea typeface="Bebas Neue"/>
              <a:cs typeface="Bebas Neue"/>
              <a:sym typeface="Bebas Neue"/>
            </a:endParaRPr>
          </a:p>
        </p:txBody>
      </p:sp>
      <p:sp>
        <p:nvSpPr>
          <p:cNvPr id="222" name="Google Shape;222;p14"/>
          <p:cNvSpPr txBox="1"/>
          <p:nvPr/>
        </p:nvSpPr>
        <p:spPr>
          <a:xfrm>
            <a:off x="679575" y="1953875"/>
            <a:ext cx="80205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FFFFFF"/>
                </a:solidFill>
                <a:latin typeface="Roboto Condensed"/>
                <a:ea typeface="Roboto Condensed"/>
                <a:cs typeface="Roboto Condensed"/>
                <a:sym typeface="Roboto Condensed"/>
              </a:rPr>
              <a:t>Distinguish between the different phases of the </a:t>
            </a:r>
            <a:r>
              <a:rPr b="0" i="1" lang="en" sz="1400" u="none" cap="none" strike="noStrike">
                <a:solidFill>
                  <a:srgbClr val="FFFFFF"/>
                </a:solidFill>
                <a:latin typeface="Roboto Condensed"/>
                <a:ea typeface="Roboto Condensed"/>
                <a:cs typeface="Roboto Condensed"/>
                <a:sym typeface="Roboto Condensed"/>
              </a:rPr>
              <a:t>game development cycle</a:t>
            </a:r>
            <a:r>
              <a:rPr b="0" i="0" lang="en" sz="1400" u="none" cap="none" strike="noStrike">
                <a:solidFill>
                  <a:srgbClr val="FFFFFF"/>
                </a:solidFill>
                <a:latin typeface="Roboto Condensed"/>
                <a:ea typeface="Roboto Condensed"/>
                <a:cs typeface="Roboto Condensed"/>
                <a:sym typeface="Roboto Condensed"/>
              </a:rPr>
              <a:t>, and discuss the purpose and importance of each phase. </a:t>
            </a:r>
            <a:endParaRPr b="0" i="0" sz="1400" u="none" cap="none" strike="noStrike">
              <a:solidFill>
                <a:srgbClr val="FFFFFF"/>
              </a:solidFill>
              <a:latin typeface="Roboto Condensed"/>
              <a:ea typeface="Roboto Condensed"/>
              <a:cs typeface="Roboto Condensed"/>
              <a:sym typeface="Roboto Condensed"/>
            </a:endParaRPr>
          </a:p>
        </p:txBody>
      </p:sp>
      <p:sp>
        <p:nvSpPr>
          <p:cNvPr id="223" name="Google Shape;223;p14"/>
          <p:cNvSpPr txBox="1"/>
          <p:nvPr/>
        </p:nvSpPr>
        <p:spPr>
          <a:xfrm>
            <a:off x="389363" y="26343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2</a:t>
            </a:r>
            <a:endParaRPr b="0" i="0" sz="3000" u="sng" cap="none" strike="noStrike">
              <a:solidFill>
                <a:srgbClr val="4FC3CD"/>
              </a:solidFill>
              <a:latin typeface="Bebas Neue"/>
              <a:ea typeface="Bebas Neue"/>
              <a:cs typeface="Bebas Neue"/>
              <a:sym typeface="Bebas Neue"/>
            </a:endParaRPr>
          </a:p>
        </p:txBody>
      </p:sp>
      <p:sp>
        <p:nvSpPr>
          <p:cNvPr id="224" name="Google Shape;224;p14"/>
          <p:cNvSpPr txBox="1"/>
          <p:nvPr/>
        </p:nvSpPr>
        <p:spPr>
          <a:xfrm>
            <a:off x="679575" y="2687275"/>
            <a:ext cx="8152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Leadership is a significant but often underutilized skill in </a:t>
            </a:r>
            <a:r>
              <a:rPr i="1" lang="en">
                <a:solidFill>
                  <a:schemeClr val="dk1"/>
                </a:solidFill>
                <a:latin typeface="Roboto Condensed"/>
                <a:ea typeface="Roboto Condensed"/>
                <a:cs typeface="Roboto Condensed"/>
                <a:sym typeface="Roboto Condensed"/>
              </a:rPr>
              <a:t>game development management</a:t>
            </a:r>
            <a:r>
              <a:rPr lang="en">
                <a:solidFill>
                  <a:schemeClr val="dk1"/>
                </a:solidFill>
                <a:latin typeface="Roboto Condensed"/>
                <a:ea typeface="Roboto Condensed"/>
                <a:cs typeface="Roboto Condensed"/>
                <a:sym typeface="Roboto Condensed"/>
              </a:rPr>
              <a:t>. Why is this</a:t>
            </a:r>
            <a:endParaRPr>
              <a:solidFill>
                <a:schemeClr val="dk1"/>
              </a:solidFill>
              <a:latin typeface="Roboto Condensed"/>
              <a:ea typeface="Roboto Condensed"/>
              <a:cs typeface="Roboto Condensed"/>
              <a:sym typeface="Roboto Condensed"/>
            </a:endParaRPr>
          </a:p>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the case, and what strategies do producers and other managers utilize when leading game development teams?</a:t>
            </a:r>
            <a:endParaRPr/>
          </a:p>
        </p:txBody>
      </p:sp>
      <p:sp>
        <p:nvSpPr>
          <p:cNvPr id="225" name="Google Shape;225;p14"/>
          <p:cNvSpPr txBox="1"/>
          <p:nvPr/>
        </p:nvSpPr>
        <p:spPr>
          <a:xfrm>
            <a:off x="389363" y="364830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3</a:t>
            </a:r>
            <a:endParaRPr b="0" i="0" sz="3000" u="sng" cap="none" strike="noStrike">
              <a:solidFill>
                <a:srgbClr val="4FC3CD"/>
              </a:solidFill>
              <a:latin typeface="Bebas Neue"/>
              <a:ea typeface="Bebas Neue"/>
              <a:cs typeface="Bebas Neue"/>
              <a:sym typeface="Bebas Neue"/>
            </a:endParaRPr>
          </a:p>
        </p:txBody>
      </p:sp>
      <p:sp>
        <p:nvSpPr>
          <p:cNvPr id="226" name="Google Shape;226;p14"/>
          <p:cNvSpPr txBox="1"/>
          <p:nvPr/>
        </p:nvSpPr>
        <p:spPr>
          <a:xfrm>
            <a:off x="679575" y="3442963"/>
            <a:ext cx="79338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Roboto Condensed"/>
                <a:ea typeface="Roboto Condensed"/>
                <a:cs typeface="Roboto Condensed"/>
                <a:sym typeface="Roboto Condensed"/>
              </a:rPr>
              <a:t>Select three forms of </a:t>
            </a:r>
            <a:r>
              <a:rPr i="1" lang="en">
                <a:solidFill>
                  <a:schemeClr val="dk1"/>
                </a:solidFill>
                <a:latin typeface="Roboto Condensed"/>
                <a:ea typeface="Roboto Condensed"/>
                <a:cs typeface="Roboto Condensed"/>
                <a:sym typeface="Roboto Condensed"/>
              </a:rPr>
              <a:t>game documentation</a:t>
            </a:r>
            <a:r>
              <a:rPr lang="en">
                <a:solidFill>
                  <a:schemeClr val="dk1"/>
                </a:solidFill>
                <a:latin typeface="Roboto Condensed"/>
                <a:ea typeface="Roboto Condensed"/>
                <a:cs typeface="Roboto Condensed"/>
                <a:sym typeface="Roboto Condensed"/>
              </a:rPr>
              <a:t> and discuss the importance of each in the development process. Discuss three components of each form of documentation. Why do you think these components are necessary to include in the documentation? Now incorporate an original game idea into the game document of your choice. Make sure that your finished document serves its intended purpose.</a:t>
            </a:r>
            <a:endParaRPr/>
          </a:p>
        </p:txBody>
      </p:sp>
      <p:pic>
        <p:nvPicPr>
          <p:cNvPr descr="Textbook title (Game Development Essentials: An Introduction - Fourth Edition) and author name (Jeannie Novak)" id="227" name="Google Shape;227;p14"/>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28" name="Google Shape;228;p14"/>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29" name="Google Shape;229;p1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233" name="Shape 233"/>
        <p:cNvGrpSpPr/>
        <p:nvPr/>
      </p:nvGrpSpPr>
      <p:grpSpPr>
        <a:xfrm>
          <a:off x="0" y="0"/>
          <a:ext cx="0" cy="0"/>
          <a:chOff x="0" y="0"/>
          <a:chExt cx="0" cy="0"/>
        </a:xfrm>
      </p:grpSpPr>
      <p:sp>
        <p:nvSpPr>
          <p:cNvPr id="234" name="Google Shape;234;p15"/>
          <p:cNvSpPr txBox="1"/>
          <p:nvPr>
            <p:ph type="title"/>
          </p:nvPr>
        </p:nvSpPr>
        <p:spPr>
          <a:xfrm>
            <a:off x="311700" y="8366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800">
                <a:latin typeface="Roboto Condensed"/>
                <a:ea typeface="Roboto Condensed"/>
                <a:cs typeface="Roboto Condensed"/>
                <a:sym typeface="Roboto Condensed"/>
              </a:rPr>
              <a:t>CHAPTER 11</a:t>
            </a:r>
            <a:endParaRPr b="1" sz="2400">
              <a:solidFill>
                <a:srgbClr val="4FC3CD"/>
              </a:solidFill>
              <a:latin typeface="Roboto Condensed"/>
              <a:ea typeface="Roboto Condensed"/>
              <a:cs typeface="Roboto Condensed"/>
              <a:sym typeface="Roboto Condensed"/>
            </a:endParaRPr>
          </a:p>
        </p:txBody>
      </p:sp>
      <p:sp>
        <p:nvSpPr>
          <p:cNvPr id="235" name="Google Shape;235;p15"/>
          <p:cNvSpPr txBox="1"/>
          <p:nvPr/>
        </p:nvSpPr>
        <p:spPr>
          <a:xfrm>
            <a:off x="3072000" y="15224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4FC3CD"/>
                </a:solidFill>
                <a:latin typeface="Roboto Condensed"/>
                <a:ea typeface="Roboto Condensed"/>
                <a:cs typeface="Roboto Condensed"/>
                <a:sym typeface="Roboto Condensed"/>
              </a:rPr>
              <a:t>REVIEW EXERCISES</a:t>
            </a:r>
            <a:endParaRPr/>
          </a:p>
        </p:txBody>
      </p:sp>
      <p:sp>
        <p:nvSpPr>
          <p:cNvPr id="236" name="Google Shape;236;p15"/>
          <p:cNvSpPr txBox="1"/>
          <p:nvPr/>
        </p:nvSpPr>
        <p:spPr>
          <a:xfrm>
            <a:off x="389375" y="2153850"/>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4</a:t>
            </a:r>
            <a:endParaRPr b="0" i="0" sz="3000" u="sng" cap="none" strike="noStrike">
              <a:solidFill>
                <a:srgbClr val="4FC3CD"/>
              </a:solidFill>
              <a:latin typeface="Bebas Neue"/>
              <a:ea typeface="Bebas Neue"/>
              <a:cs typeface="Bebas Neue"/>
              <a:sym typeface="Bebas Neue"/>
            </a:endParaRPr>
          </a:p>
        </p:txBody>
      </p:sp>
      <p:sp>
        <p:nvSpPr>
          <p:cNvPr id="237" name="Google Shape;237;p15"/>
          <p:cNvSpPr txBox="1"/>
          <p:nvPr/>
        </p:nvSpPr>
        <p:spPr>
          <a:xfrm>
            <a:off x="679575" y="2030075"/>
            <a:ext cx="8020500" cy="946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 sz="1500" u="none" cap="none" strike="noStrike">
                <a:solidFill>
                  <a:srgbClr val="FFFFFF"/>
                </a:solidFill>
                <a:latin typeface="Roboto Condensed"/>
                <a:ea typeface="Roboto Condensed"/>
                <a:cs typeface="Roboto Condensed"/>
                <a:sym typeface="Roboto Condensed"/>
              </a:rPr>
              <a:t>What is the importance of </a:t>
            </a:r>
            <a:r>
              <a:rPr b="0" i="1" lang="en" sz="1500" u="none" cap="none" strike="noStrike">
                <a:solidFill>
                  <a:srgbClr val="FFFFFF"/>
                </a:solidFill>
                <a:latin typeface="Roboto Condensed"/>
                <a:ea typeface="Roboto Condensed"/>
                <a:cs typeface="Roboto Condensed"/>
                <a:sym typeface="Roboto Condensed"/>
              </a:rPr>
              <a:t>iterative design</a:t>
            </a:r>
            <a:r>
              <a:rPr b="0" i="0" lang="en" sz="1500" u="none" cap="none" strike="noStrike">
                <a:solidFill>
                  <a:srgbClr val="FFFFFF"/>
                </a:solidFill>
                <a:latin typeface="Roboto Condensed"/>
                <a:ea typeface="Roboto Condensed"/>
                <a:cs typeface="Roboto Condensed"/>
                <a:sym typeface="Roboto Condensed"/>
              </a:rPr>
              <a:t>? Discuss the three phases of iterative design and what occurs during each phase. How are these phases connected with each other? How is the player market involved in the iterative design process?</a:t>
            </a:r>
            <a:endParaRPr b="0" i="0" sz="1500" u="none" cap="none" strike="noStrike">
              <a:solidFill>
                <a:srgbClr val="FFFFFF"/>
              </a:solidFill>
              <a:latin typeface="Roboto Condensed"/>
              <a:ea typeface="Roboto Condensed"/>
              <a:cs typeface="Roboto Condensed"/>
              <a:sym typeface="Roboto Condensed"/>
            </a:endParaRPr>
          </a:p>
        </p:txBody>
      </p:sp>
      <p:sp>
        <p:nvSpPr>
          <p:cNvPr id="238" name="Google Shape;238;p15"/>
          <p:cNvSpPr txBox="1"/>
          <p:nvPr/>
        </p:nvSpPr>
        <p:spPr>
          <a:xfrm>
            <a:off x="389363" y="3243975"/>
            <a:ext cx="23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 sz="3000" u="sng" cap="none" strike="noStrike">
                <a:solidFill>
                  <a:srgbClr val="4FC3CD"/>
                </a:solidFill>
                <a:latin typeface="Bebas Neue"/>
                <a:ea typeface="Bebas Neue"/>
                <a:cs typeface="Bebas Neue"/>
                <a:sym typeface="Bebas Neue"/>
              </a:rPr>
              <a:t>5</a:t>
            </a:r>
            <a:endParaRPr b="0" i="0" sz="3000" u="sng" cap="none" strike="noStrike">
              <a:solidFill>
                <a:srgbClr val="4FC3CD"/>
              </a:solidFill>
              <a:latin typeface="Bebas Neue"/>
              <a:ea typeface="Bebas Neue"/>
              <a:cs typeface="Bebas Neue"/>
              <a:sym typeface="Bebas Neue"/>
            </a:endParaRPr>
          </a:p>
        </p:txBody>
      </p:sp>
      <p:sp>
        <p:nvSpPr>
          <p:cNvPr id="239" name="Google Shape;239;p15"/>
          <p:cNvSpPr txBox="1"/>
          <p:nvPr/>
        </p:nvSpPr>
        <p:spPr>
          <a:xfrm>
            <a:off x="679575" y="3054625"/>
            <a:ext cx="82107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chemeClr val="dk1"/>
                </a:solidFill>
                <a:latin typeface="Roboto Condensed"/>
                <a:ea typeface="Roboto Condensed"/>
                <a:cs typeface="Roboto Condensed"/>
                <a:sym typeface="Roboto Condensed"/>
              </a:rPr>
              <a:t>Develop an analog or digital </a:t>
            </a:r>
            <a:r>
              <a:rPr i="1" lang="en" sz="1500">
                <a:solidFill>
                  <a:schemeClr val="dk1"/>
                </a:solidFill>
                <a:latin typeface="Roboto Condensed"/>
                <a:ea typeface="Roboto Condensed"/>
                <a:cs typeface="Roboto Condensed"/>
                <a:sym typeface="Roboto Condensed"/>
              </a:rPr>
              <a:t>prototype</a:t>
            </a:r>
            <a:r>
              <a:rPr lang="en" sz="1500">
                <a:solidFill>
                  <a:schemeClr val="dk1"/>
                </a:solidFill>
                <a:latin typeface="Roboto Condensed"/>
                <a:ea typeface="Roboto Condensed"/>
                <a:cs typeface="Roboto Condensed"/>
                <a:sym typeface="Roboto Condensed"/>
              </a:rPr>
              <a:t> for your original game. What elements will you include in the prototype? Give reasons you won’t include certain elements at this time. Have a group of people playtest your game and provide comments on elements related to gameplay mechanics, story/character, mood, functionality—and fun factor!</a:t>
            </a:r>
            <a:endParaRPr/>
          </a:p>
        </p:txBody>
      </p:sp>
      <p:pic>
        <p:nvPicPr>
          <p:cNvPr descr="Textbook title (Game Development Essentials: An Introduction - Fourth Edition) and author name (Jeannie Novak)" id="240" name="Google Shape;240;p15"/>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241" name="Google Shape;241;p15"/>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242" name="Google Shape;242;p1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58" name="Shape 58"/>
        <p:cNvGrpSpPr/>
        <p:nvPr/>
      </p:nvGrpSpPr>
      <p:grpSpPr>
        <a:xfrm>
          <a:off x="0" y="0"/>
          <a:ext cx="0" cy="0"/>
          <a:chOff x="0" y="0"/>
          <a:chExt cx="0" cy="0"/>
        </a:xfrm>
      </p:grpSpPr>
      <p:sp>
        <p:nvSpPr>
          <p:cNvPr id="59" name="Google Shape;59;p2"/>
          <p:cNvSpPr txBox="1"/>
          <p:nvPr>
            <p:ph type="title"/>
          </p:nvPr>
        </p:nvSpPr>
        <p:spPr>
          <a:xfrm>
            <a:off x="356150" y="1838400"/>
            <a:ext cx="8520600" cy="2024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4800">
                <a:latin typeface="Bebas Neue"/>
                <a:ea typeface="Bebas Neue"/>
                <a:cs typeface="Bebas Neue"/>
                <a:sym typeface="Bebas Neue"/>
              </a:rPr>
              <a:t>CHAPTER 11</a:t>
            </a:r>
            <a:endParaRPr sz="48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600">
                <a:solidFill>
                  <a:srgbClr val="4FC3CD"/>
                </a:solidFill>
                <a:latin typeface="Bebas Neue"/>
                <a:ea typeface="Bebas Neue"/>
                <a:cs typeface="Bebas Neue"/>
                <a:sym typeface="Bebas Neue"/>
              </a:rPr>
              <a:t>Production &amp; management</a:t>
            </a:r>
            <a:br>
              <a:rPr lang="en" sz="3600">
                <a:solidFill>
                  <a:srgbClr val="4FC3CD"/>
                </a:solidFill>
                <a:latin typeface="Bebas Neue"/>
                <a:ea typeface="Bebas Neue"/>
                <a:cs typeface="Bebas Neue"/>
                <a:sym typeface="Bebas Neue"/>
              </a:rPr>
            </a:br>
            <a:r>
              <a:rPr lang="en" sz="3000">
                <a:solidFill>
                  <a:srgbClr val="4FC3CD"/>
                </a:solidFill>
                <a:latin typeface="Bebas Neue"/>
                <a:ea typeface="Bebas Neue"/>
                <a:cs typeface="Bebas Neue"/>
                <a:sym typeface="Bebas Neue"/>
              </a:rPr>
              <a:t>developing the process</a:t>
            </a:r>
            <a:endParaRPr sz="3000">
              <a:solidFill>
                <a:srgbClr val="4FC3CD"/>
              </a:solidFill>
              <a:latin typeface="Bebas Neue"/>
              <a:ea typeface="Bebas Neue"/>
              <a:cs typeface="Bebas Neue"/>
              <a:sym typeface="Bebas Neue"/>
            </a:endParaRPr>
          </a:p>
        </p:txBody>
      </p:sp>
      <p:pic>
        <p:nvPicPr>
          <p:cNvPr descr="Textbook title (Game Development Essentials: An Introduction - Fourth Edition) and author name (Jeannie Novak)" id="60" name="Google Shape;60;p2"/>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61" name="Google Shape;61;p2"/>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62" name="Google Shape;62;p2"/>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56150" y="1293800"/>
            <a:ext cx="8520600" cy="1314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n" sz="4300">
                <a:latin typeface="Roboto Condensed"/>
                <a:ea typeface="Roboto Condensed"/>
                <a:cs typeface="Roboto Condensed"/>
                <a:sym typeface="Roboto Condensed"/>
              </a:rPr>
              <a:t>CHAPTER OBJECTIVES</a:t>
            </a:r>
            <a:endParaRPr sz="4800">
              <a:latin typeface="Bebas Neue"/>
              <a:ea typeface="Bebas Neue"/>
              <a:cs typeface="Bebas Neue"/>
              <a:sym typeface="Bebas Neue"/>
            </a:endParaRPr>
          </a:p>
        </p:txBody>
      </p:sp>
      <p:sp>
        <p:nvSpPr>
          <p:cNvPr id="68" name="Google Shape;68;p3"/>
          <p:cNvSpPr txBox="1"/>
          <p:nvPr/>
        </p:nvSpPr>
        <p:spPr>
          <a:xfrm>
            <a:off x="76700" y="1933675"/>
            <a:ext cx="89754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50">
                <a:solidFill>
                  <a:srgbClr val="4FC3CD"/>
                </a:solidFill>
                <a:latin typeface="Roboto Condensed"/>
                <a:ea typeface="Roboto Condensed"/>
                <a:cs typeface="Roboto Condensed"/>
                <a:sym typeface="Roboto Condensed"/>
              </a:rPr>
              <a:t>After reading this chapter, you should be able to:</a:t>
            </a:r>
            <a:endParaRPr/>
          </a:p>
        </p:txBody>
      </p:sp>
      <p:sp>
        <p:nvSpPr>
          <p:cNvPr id="69" name="Google Shape;69;p3"/>
          <p:cNvSpPr txBox="1"/>
          <p:nvPr/>
        </p:nvSpPr>
        <p:spPr>
          <a:xfrm>
            <a:off x="1165675" y="2515575"/>
            <a:ext cx="6967200" cy="431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FFFFFF"/>
              </a:buClr>
              <a:buSzPts val="1600"/>
              <a:buFont typeface="Roboto Condensed"/>
              <a:buChar char="●"/>
            </a:pPr>
            <a:r>
              <a:rPr b="0" i="0" lang="en" sz="1600" u="none" cap="none" strike="noStrike">
                <a:solidFill>
                  <a:srgbClr val="FFFFFF"/>
                </a:solidFill>
                <a:latin typeface="Roboto Condensed"/>
                <a:ea typeface="Roboto Condensed"/>
                <a:cs typeface="Roboto Condensed"/>
                <a:sym typeface="Roboto Condensed"/>
              </a:rPr>
              <a:t>Describe each phase in the </a:t>
            </a:r>
            <a:r>
              <a:rPr b="0" i="1" lang="en" sz="1600" u="none" cap="none" strike="noStrike">
                <a:solidFill>
                  <a:srgbClr val="FFFFFF"/>
                </a:solidFill>
                <a:latin typeface="Roboto Condensed"/>
                <a:ea typeface="Roboto Condensed"/>
                <a:cs typeface="Roboto Condensed"/>
                <a:sym typeface="Roboto Condensed"/>
              </a:rPr>
              <a:t>game development</a:t>
            </a:r>
            <a:r>
              <a:rPr b="0" i="0" lang="en" sz="1600" u="none" cap="none" strike="noStrike">
                <a:solidFill>
                  <a:srgbClr val="FFFFFF"/>
                </a:solidFill>
                <a:latin typeface="Roboto Condensed"/>
                <a:ea typeface="Roboto Condensed"/>
                <a:cs typeface="Roboto Condensed"/>
                <a:sym typeface="Roboto Condensed"/>
              </a:rPr>
              <a:t> </a:t>
            </a:r>
            <a:r>
              <a:rPr b="0" i="1" lang="en" sz="1600" u="none" cap="none" strike="noStrike">
                <a:solidFill>
                  <a:srgbClr val="FFFFFF"/>
                </a:solidFill>
                <a:latin typeface="Roboto Condensed"/>
                <a:ea typeface="Roboto Condensed"/>
                <a:cs typeface="Roboto Condensed"/>
                <a:sym typeface="Roboto Condensed"/>
              </a:rPr>
              <a:t>cycle</a:t>
            </a:r>
            <a:r>
              <a:rPr b="0" i="0" lang="en" sz="1600" u="none" cap="none" strike="noStrike">
                <a:solidFill>
                  <a:srgbClr val="FFFFFF"/>
                </a:solidFill>
                <a:latin typeface="Roboto Condensed"/>
                <a:ea typeface="Roboto Condensed"/>
                <a:cs typeface="Roboto Condensed"/>
                <a:sym typeface="Roboto Condensed"/>
              </a:rPr>
              <a:t>.</a:t>
            </a:r>
            <a:endParaRPr b="0" i="0" sz="1600" u="none" cap="none" strike="noStrike">
              <a:solidFill>
                <a:srgbClr val="FFFFFF"/>
              </a:solidFill>
              <a:latin typeface="Roboto Condensed"/>
              <a:ea typeface="Roboto Condensed"/>
              <a:cs typeface="Roboto Condensed"/>
              <a:sym typeface="Roboto Condensed"/>
            </a:endParaRPr>
          </a:p>
        </p:txBody>
      </p:sp>
      <p:sp>
        <p:nvSpPr>
          <p:cNvPr id="70" name="Google Shape;70;p3"/>
          <p:cNvSpPr txBox="1"/>
          <p:nvPr/>
        </p:nvSpPr>
        <p:spPr>
          <a:xfrm>
            <a:off x="1165675" y="2969075"/>
            <a:ext cx="75063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Point out some effective ways to lead and manage game development </a:t>
            </a:r>
            <a:r>
              <a:rPr i="1" lang="en" sz="1600">
                <a:solidFill>
                  <a:schemeClr val="dk1"/>
                </a:solidFill>
                <a:latin typeface="Roboto Condensed"/>
                <a:ea typeface="Roboto Condensed"/>
                <a:cs typeface="Roboto Condensed"/>
                <a:sym typeface="Roboto Condensed"/>
              </a:rPr>
              <a:t>teams</a:t>
            </a:r>
            <a:r>
              <a:rPr lang="en" sz="1600">
                <a:solidFill>
                  <a:schemeClr val="dk1"/>
                </a:solidFill>
                <a:latin typeface="Roboto Condensed"/>
                <a:ea typeface="Roboto Condensed"/>
                <a:cs typeface="Roboto Condensed"/>
                <a:sym typeface="Roboto Condensed"/>
              </a:rPr>
              <a:t>.</a:t>
            </a:r>
            <a:endParaRPr/>
          </a:p>
        </p:txBody>
      </p:sp>
      <p:sp>
        <p:nvSpPr>
          <p:cNvPr id="71" name="Google Shape;71;p3"/>
          <p:cNvSpPr txBox="1"/>
          <p:nvPr/>
        </p:nvSpPr>
        <p:spPr>
          <a:xfrm>
            <a:off x="1165675" y="3501525"/>
            <a:ext cx="73251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Roboto Condensed"/>
              <a:buChar char="●"/>
            </a:pPr>
            <a:r>
              <a:rPr lang="en" sz="1600">
                <a:solidFill>
                  <a:schemeClr val="dk1"/>
                </a:solidFill>
                <a:latin typeface="Roboto Condensed"/>
                <a:ea typeface="Roboto Condensed"/>
                <a:cs typeface="Roboto Condensed"/>
                <a:sym typeface="Roboto Condensed"/>
              </a:rPr>
              <a:t>Compare the different types of </a:t>
            </a:r>
            <a:r>
              <a:rPr i="1" lang="en" sz="1600">
                <a:solidFill>
                  <a:schemeClr val="dk1"/>
                </a:solidFill>
                <a:latin typeface="Roboto Condensed"/>
                <a:ea typeface="Roboto Condensed"/>
                <a:cs typeface="Roboto Condensed"/>
                <a:sym typeface="Roboto Condensed"/>
              </a:rPr>
              <a:t>documentation </a:t>
            </a:r>
            <a:r>
              <a:rPr lang="en" sz="1600">
                <a:solidFill>
                  <a:schemeClr val="dk1"/>
                </a:solidFill>
                <a:latin typeface="Roboto Condensed"/>
                <a:ea typeface="Roboto Condensed"/>
                <a:cs typeface="Roboto Condensed"/>
                <a:sym typeface="Roboto Condensed"/>
              </a:rPr>
              <a:t>used in game development. </a:t>
            </a:r>
            <a:endParaRPr/>
          </a:p>
        </p:txBody>
      </p:sp>
      <p:pic>
        <p:nvPicPr>
          <p:cNvPr descr="Textbook title (Game Development Essentials: An Introduction - Fourth Edition) and author name (Jeannie Novak)" id="72" name="Google Shape;72;p3"/>
          <p:cNvPicPr preferRelativeResize="0"/>
          <p:nvPr/>
        </p:nvPicPr>
        <p:blipFill rotWithShape="1">
          <a:blip r:embed="rId3">
            <a:alphaModFix/>
          </a:blip>
          <a:srcRect b="0" l="0" r="0" t="0"/>
          <a:stretch/>
        </p:blipFill>
        <p:spPr>
          <a:xfrm>
            <a:off x="0" y="0"/>
            <a:ext cx="9144003" cy="683121"/>
          </a:xfrm>
          <a:prstGeom prst="rect">
            <a:avLst/>
          </a:prstGeom>
          <a:noFill/>
          <a:ln>
            <a:noFill/>
          </a:ln>
        </p:spPr>
      </p:pic>
      <p:pic>
        <p:nvPicPr>
          <p:cNvPr descr="Novy Unlimited logo" id="73" name="Google Shape;73;p3"/>
          <p:cNvPicPr preferRelativeResize="0"/>
          <p:nvPr/>
        </p:nvPicPr>
        <p:blipFill rotWithShape="1">
          <a:blip r:embed="rId4">
            <a:alphaModFix/>
          </a:blip>
          <a:srcRect b="0" l="0" r="0" t="0"/>
          <a:stretch/>
        </p:blipFill>
        <p:spPr>
          <a:xfrm>
            <a:off x="76712" y="4625325"/>
            <a:ext cx="1564960" cy="423050"/>
          </a:xfrm>
          <a:prstGeom prst="rect">
            <a:avLst/>
          </a:prstGeom>
          <a:noFill/>
          <a:ln>
            <a:noFill/>
          </a:ln>
        </p:spPr>
      </p:pic>
      <p:sp>
        <p:nvSpPr>
          <p:cNvPr id="74" name="Google Shape;74;p3"/>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78" name="Shape 78"/>
        <p:cNvGrpSpPr/>
        <p:nvPr/>
      </p:nvGrpSpPr>
      <p:grpSpPr>
        <a:xfrm>
          <a:off x="0" y="0"/>
          <a:ext cx="0" cy="0"/>
          <a:chOff x="0" y="0"/>
          <a:chExt cx="0" cy="0"/>
        </a:xfrm>
      </p:grpSpPr>
      <p:sp>
        <p:nvSpPr>
          <p:cNvPr id="79" name="Google Shape;79;p4"/>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Developmental Phases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Production</a:t>
            </a:r>
            <a:endParaRPr sz="3000">
              <a:solidFill>
                <a:srgbClr val="4FC3CD"/>
              </a:solidFill>
              <a:latin typeface="Bebas Neue"/>
              <a:ea typeface="Bebas Neue"/>
              <a:cs typeface="Bebas Neue"/>
              <a:sym typeface="Bebas Neue"/>
            </a:endParaRPr>
          </a:p>
        </p:txBody>
      </p:sp>
      <p:pic>
        <p:nvPicPr>
          <p:cNvPr descr="Screenshot of Paradise Killer in English, depicting the following text: Carmelina Silence - The Architect of the Island Sequences." id="80" name="Google Shape;80;p4"/>
          <p:cNvPicPr preferRelativeResize="0"/>
          <p:nvPr/>
        </p:nvPicPr>
        <p:blipFill rotWithShape="1">
          <a:blip r:embed="rId3">
            <a:alphaModFix/>
          </a:blip>
          <a:srcRect b="0" l="0" r="0" t="0"/>
          <a:stretch/>
        </p:blipFill>
        <p:spPr>
          <a:xfrm>
            <a:off x="571680" y="2002575"/>
            <a:ext cx="3909069" cy="2198849"/>
          </a:xfrm>
          <a:prstGeom prst="rect">
            <a:avLst/>
          </a:prstGeom>
          <a:noFill/>
          <a:ln>
            <a:noFill/>
          </a:ln>
        </p:spPr>
      </p:pic>
      <p:sp>
        <p:nvSpPr>
          <p:cNvPr id="81" name="Google Shape;81;p4"/>
          <p:cNvSpPr txBox="1"/>
          <p:nvPr/>
        </p:nvSpPr>
        <p:spPr>
          <a:xfrm>
            <a:off x="486250" y="1706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Kaizen Game Works</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Paradise Killer in Japanese." id="82" name="Google Shape;82;p4"/>
          <p:cNvPicPr preferRelativeResize="0"/>
          <p:nvPr/>
        </p:nvPicPr>
        <p:blipFill rotWithShape="1">
          <a:blip r:embed="rId4">
            <a:alphaModFix/>
          </a:blip>
          <a:srcRect b="0" l="0" r="0" t="0"/>
          <a:stretch/>
        </p:blipFill>
        <p:spPr>
          <a:xfrm>
            <a:off x="4654975" y="2002575"/>
            <a:ext cx="3909069" cy="2198849"/>
          </a:xfrm>
          <a:prstGeom prst="rect">
            <a:avLst/>
          </a:prstGeom>
          <a:noFill/>
          <a:ln>
            <a:noFill/>
          </a:ln>
        </p:spPr>
      </p:pic>
      <p:sp>
        <p:nvSpPr>
          <p:cNvPr id="83" name="Google Shape;83;p4"/>
          <p:cNvSpPr txBox="1"/>
          <p:nvPr/>
        </p:nvSpPr>
        <p:spPr>
          <a:xfrm>
            <a:off x="4572000" y="17060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Kaizen Game Works</a:t>
            </a:r>
            <a:endParaRPr b="1" i="0" sz="800" u="none" cap="none" strike="noStrike">
              <a:solidFill>
                <a:srgbClr val="FFFFFF"/>
              </a:solidFill>
              <a:latin typeface="Roboto Condensed"/>
              <a:ea typeface="Roboto Condensed"/>
              <a:cs typeface="Roboto Condensed"/>
              <a:sym typeface="Roboto Condensed"/>
            </a:endParaRPr>
          </a:p>
        </p:txBody>
      </p:sp>
      <p:sp>
        <p:nvSpPr>
          <p:cNvPr id="84" name="Google Shape;84;p4"/>
          <p:cNvSpPr txBox="1"/>
          <p:nvPr/>
        </p:nvSpPr>
        <p:spPr>
          <a:xfrm>
            <a:off x="486250" y="4201425"/>
            <a:ext cx="803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Paradise Killer</a:t>
            </a:r>
            <a:r>
              <a:rPr b="1" i="0" lang="en" sz="1000" u="none" cap="none" strike="noStrike">
                <a:solidFill>
                  <a:srgbClr val="FFFFFF"/>
                </a:solidFill>
                <a:latin typeface="Roboto Condensed"/>
                <a:ea typeface="Roboto Condensed"/>
                <a:cs typeface="Roboto Condensed"/>
                <a:sym typeface="Roboto Condensed"/>
              </a:rPr>
              <a:t> was developed in English</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and translated into other languages—including Japanese</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85" name="Google Shape;85;p4"/>
          <p:cNvPicPr preferRelativeResize="0"/>
          <p:nvPr/>
        </p:nvPicPr>
        <p:blipFill rotWithShape="1">
          <a:blip r:embed="rId5">
            <a:alphaModFix/>
          </a:blip>
          <a:srcRect b="0" l="0" r="0" t="0"/>
          <a:stretch/>
        </p:blipFill>
        <p:spPr>
          <a:xfrm>
            <a:off x="0" y="-9500"/>
            <a:ext cx="9144003" cy="683121"/>
          </a:xfrm>
          <a:prstGeom prst="rect">
            <a:avLst/>
          </a:prstGeom>
          <a:noFill/>
          <a:ln>
            <a:noFill/>
          </a:ln>
        </p:spPr>
      </p:pic>
      <p:pic>
        <p:nvPicPr>
          <p:cNvPr descr="Novy Unlimited logo" id="86" name="Google Shape;86;p4"/>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87" name="Google Shape;87;p4"/>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91" name="Shape 91"/>
        <p:cNvGrpSpPr/>
        <p:nvPr/>
      </p:nvGrpSpPr>
      <p:grpSpPr>
        <a:xfrm>
          <a:off x="0" y="0"/>
          <a:ext cx="0" cy="0"/>
          <a:chOff x="0" y="0"/>
          <a:chExt cx="0" cy="0"/>
        </a:xfrm>
      </p:grpSpPr>
      <p:sp>
        <p:nvSpPr>
          <p:cNvPr id="92" name="Google Shape;92;p5"/>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Developmental Phases</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Post-Production</a:t>
            </a:r>
            <a:endParaRPr sz="3000">
              <a:solidFill>
                <a:srgbClr val="4FC3CD"/>
              </a:solidFill>
              <a:latin typeface="Bebas Neue"/>
              <a:ea typeface="Bebas Neue"/>
              <a:cs typeface="Bebas Neue"/>
              <a:sym typeface="Bebas Neue"/>
            </a:endParaRPr>
          </a:p>
        </p:txBody>
      </p:sp>
      <p:pic>
        <p:nvPicPr>
          <p:cNvPr descr="Screenshot of Prey Mooncrash DLC, featuring a lobby area from the main game story." id="93" name="Google Shape;93;p5"/>
          <p:cNvPicPr preferRelativeResize="0"/>
          <p:nvPr/>
        </p:nvPicPr>
        <p:blipFill rotWithShape="1">
          <a:blip r:embed="rId3">
            <a:alphaModFix/>
          </a:blip>
          <a:srcRect b="0" l="0" r="0" t="0"/>
          <a:stretch/>
        </p:blipFill>
        <p:spPr>
          <a:xfrm>
            <a:off x="611524" y="2029975"/>
            <a:ext cx="3969125" cy="2092075"/>
          </a:xfrm>
          <a:prstGeom prst="rect">
            <a:avLst/>
          </a:prstGeom>
          <a:noFill/>
          <a:ln>
            <a:noFill/>
          </a:ln>
        </p:spPr>
      </p:pic>
      <p:sp>
        <p:nvSpPr>
          <p:cNvPr id="94" name="Google Shape;94;p5"/>
          <p:cNvSpPr txBox="1"/>
          <p:nvPr/>
        </p:nvSpPr>
        <p:spPr>
          <a:xfrm>
            <a:off x="542450"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Bethesda Softworks LLC</a:t>
            </a:r>
            <a:endParaRPr b="1" i="0" sz="800" u="none" cap="none" strike="noStrike">
              <a:solidFill>
                <a:srgbClr val="FFFFFF"/>
              </a:solidFill>
              <a:latin typeface="Roboto Condensed"/>
              <a:ea typeface="Roboto Condensed"/>
              <a:cs typeface="Roboto Condensed"/>
              <a:sym typeface="Roboto Condensed"/>
            </a:endParaRPr>
          </a:p>
        </p:txBody>
      </p:sp>
      <p:pic>
        <p:nvPicPr>
          <p:cNvPr descr="Screenshot of The Witcher 3 Wild Hunt Blood &amp; Wine DLC, featuring Geralt interacting with a white horse." id="95" name="Google Shape;95;p5"/>
          <p:cNvPicPr preferRelativeResize="0"/>
          <p:nvPr/>
        </p:nvPicPr>
        <p:blipFill rotWithShape="1">
          <a:blip r:embed="rId4">
            <a:alphaModFix/>
          </a:blip>
          <a:srcRect b="0" l="0" r="0" t="0"/>
          <a:stretch/>
        </p:blipFill>
        <p:spPr>
          <a:xfrm>
            <a:off x="4862050" y="2029975"/>
            <a:ext cx="3719218" cy="2092076"/>
          </a:xfrm>
          <a:prstGeom prst="rect">
            <a:avLst/>
          </a:prstGeom>
          <a:noFill/>
          <a:ln>
            <a:noFill/>
          </a:ln>
        </p:spPr>
      </p:pic>
      <p:sp>
        <p:nvSpPr>
          <p:cNvPr id="96" name="Google Shape;96;p5"/>
          <p:cNvSpPr txBox="1"/>
          <p:nvPr/>
        </p:nvSpPr>
        <p:spPr>
          <a:xfrm>
            <a:off x="4803775" y="17504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CD Projekt</a:t>
            </a:r>
            <a:endParaRPr b="1" i="0" sz="800" u="none" cap="none" strike="noStrike">
              <a:solidFill>
                <a:srgbClr val="FFFFFF"/>
              </a:solidFill>
              <a:latin typeface="Roboto Condensed"/>
              <a:ea typeface="Roboto Condensed"/>
              <a:cs typeface="Roboto Condensed"/>
              <a:sym typeface="Roboto Condensed"/>
            </a:endParaRPr>
          </a:p>
        </p:txBody>
      </p:sp>
      <p:sp>
        <p:nvSpPr>
          <p:cNvPr id="97" name="Google Shape;97;p5"/>
          <p:cNvSpPr txBox="1"/>
          <p:nvPr/>
        </p:nvSpPr>
        <p:spPr>
          <a:xfrm>
            <a:off x="467900" y="4127388"/>
            <a:ext cx="8262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a:t>
            </a:r>
            <a:r>
              <a:rPr b="1" i="1" lang="en" sz="1000" u="none" cap="none" strike="noStrike">
                <a:solidFill>
                  <a:srgbClr val="FFFFFF"/>
                </a:solidFill>
                <a:latin typeface="Roboto Condensed"/>
                <a:ea typeface="Roboto Condensed"/>
                <a:cs typeface="Roboto Condensed"/>
                <a:sym typeface="Roboto Condensed"/>
              </a:rPr>
              <a:t>Prey: Mooncrash</a:t>
            </a:r>
            <a:r>
              <a:rPr b="1" i="0" lang="en" sz="1000" u="none" cap="none" strike="noStrike">
                <a:solidFill>
                  <a:srgbClr val="FFFFFF"/>
                </a:solidFill>
                <a:latin typeface="Roboto Condensed"/>
                <a:ea typeface="Roboto Condensed"/>
                <a:cs typeface="Roboto Condensed"/>
                <a:sym typeface="Roboto Condensed"/>
              </a:rPr>
              <a:t> DLC</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left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is a standalone pack that uses the story of </a:t>
            </a:r>
            <a:r>
              <a:rPr b="1" i="1" lang="en" sz="1000" u="none" cap="none" strike="noStrike">
                <a:solidFill>
                  <a:srgbClr val="FFFFFF"/>
                </a:solidFill>
                <a:latin typeface="Roboto Condensed"/>
                <a:ea typeface="Roboto Condensed"/>
                <a:cs typeface="Roboto Condensed"/>
                <a:sym typeface="Roboto Condensed"/>
              </a:rPr>
              <a:t>Prey</a:t>
            </a:r>
            <a:r>
              <a:rPr b="1" i="0" lang="en" sz="1000" u="none" cap="none" strike="noStrike">
                <a:solidFill>
                  <a:srgbClr val="FFFFFF"/>
                </a:solidFill>
                <a:latin typeface="Roboto Condensed"/>
                <a:ea typeface="Roboto Condensed"/>
                <a:cs typeface="Roboto Condensed"/>
                <a:sym typeface="Roboto Condensed"/>
              </a:rPr>
              <a:t> as a backdrop, while the </a:t>
            </a:r>
            <a:r>
              <a:rPr b="1" i="1" lang="en" sz="1000" u="none" cap="none" strike="noStrike">
                <a:solidFill>
                  <a:srgbClr val="FFFFFF"/>
                </a:solidFill>
                <a:latin typeface="Roboto Condensed"/>
                <a:ea typeface="Roboto Condensed"/>
                <a:cs typeface="Roboto Condensed"/>
                <a:sym typeface="Roboto Condensed"/>
              </a:rPr>
              <a:t>Blood &amp; Wine</a:t>
            </a:r>
            <a:r>
              <a:rPr b="1" i="0" lang="en" sz="1000" u="none" cap="none" strike="noStrike">
                <a:solidFill>
                  <a:srgbClr val="FFFFFF"/>
                </a:solidFill>
                <a:latin typeface="Roboto Condensed"/>
                <a:ea typeface="Roboto Condensed"/>
                <a:cs typeface="Roboto Condensed"/>
                <a:sym typeface="Roboto Condensed"/>
              </a:rPr>
              <a:t> DLC for </a:t>
            </a:r>
            <a:r>
              <a:rPr b="1" i="1" lang="en" sz="1000" u="none" cap="none" strike="noStrike">
                <a:solidFill>
                  <a:srgbClr val="FFFFFF"/>
                </a:solidFill>
                <a:latin typeface="Roboto Condensed"/>
                <a:ea typeface="Roboto Condensed"/>
                <a:cs typeface="Roboto Condensed"/>
                <a:sym typeface="Roboto Condensed"/>
              </a:rPr>
              <a:t>The Witcher 3: Wild Hunt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right</a:t>
            </a:r>
            <a:r>
              <a:rPr b="1" lang="en" sz="1000">
                <a:solidFill>
                  <a:schemeClr val="dk1"/>
                </a:solidFill>
                <a:latin typeface="Roboto Condensed"/>
                <a:ea typeface="Roboto Condensed"/>
                <a:cs typeface="Roboto Condensed"/>
                <a:sym typeface="Roboto Condensed"/>
              </a:rPr>
              <a:t> - </a:t>
            </a:r>
            <a:r>
              <a:rPr b="1" i="0" lang="en" sz="1000" u="none" cap="none" strike="noStrike">
                <a:solidFill>
                  <a:srgbClr val="FFFFFF"/>
                </a:solidFill>
                <a:latin typeface="Roboto Condensed"/>
                <a:ea typeface="Roboto Condensed"/>
                <a:cs typeface="Roboto Condensed"/>
                <a:sym typeface="Roboto Condensed"/>
              </a:rPr>
              <a:t>plays more like an expanded (20+ hours) quest that takes place in the fantasy region of Toussaint.</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98" name="Google Shape;98;p5"/>
          <p:cNvPicPr preferRelativeResize="0"/>
          <p:nvPr/>
        </p:nvPicPr>
        <p:blipFill rotWithShape="1">
          <a:blip r:embed="rId5">
            <a:alphaModFix/>
          </a:blip>
          <a:srcRect b="0" l="0" r="0" t="0"/>
          <a:stretch/>
        </p:blipFill>
        <p:spPr>
          <a:xfrm>
            <a:off x="0" y="0"/>
            <a:ext cx="9144003" cy="683121"/>
          </a:xfrm>
          <a:prstGeom prst="rect">
            <a:avLst/>
          </a:prstGeom>
          <a:noFill/>
          <a:ln>
            <a:noFill/>
          </a:ln>
        </p:spPr>
      </p:pic>
      <p:pic>
        <p:nvPicPr>
          <p:cNvPr descr="Novy Unlimited logo" id="99" name="Google Shape;99;p5"/>
          <p:cNvPicPr preferRelativeResize="0"/>
          <p:nvPr/>
        </p:nvPicPr>
        <p:blipFill rotWithShape="1">
          <a:blip r:embed="rId6">
            <a:alphaModFix/>
          </a:blip>
          <a:srcRect b="0" l="0" r="0" t="0"/>
          <a:stretch/>
        </p:blipFill>
        <p:spPr>
          <a:xfrm>
            <a:off x="76712" y="4625325"/>
            <a:ext cx="1564960" cy="423050"/>
          </a:xfrm>
          <a:prstGeom prst="rect">
            <a:avLst/>
          </a:prstGeom>
          <a:noFill/>
          <a:ln>
            <a:noFill/>
          </a:ln>
        </p:spPr>
      </p:pic>
      <p:sp>
        <p:nvSpPr>
          <p:cNvPr id="100" name="Google Shape;100;p5"/>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04" name="Shape 104"/>
        <p:cNvGrpSpPr/>
        <p:nvPr/>
      </p:nvGrpSpPr>
      <p:grpSpPr>
        <a:xfrm>
          <a:off x="0" y="0"/>
          <a:ext cx="0" cy="0"/>
          <a:chOff x="0" y="0"/>
          <a:chExt cx="0" cy="0"/>
        </a:xfrm>
      </p:grpSpPr>
      <p:sp>
        <p:nvSpPr>
          <p:cNvPr id="105" name="Google Shape;105;p6"/>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Management</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Iterative Development</a:t>
            </a:r>
            <a:endParaRPr sz="3000">
              <a:solidFill>
                <a:srgbClr val="4FC3CD"/>
              </a:solidFill>
              <a:latin typeface="Bebas Neue"/>
              <a:ea typeface="Bebas Neue"/>
              <a:cs typeface="Bebas Neue"/>
              <a:sym typeface="Bebas Neue"/>
            </a:endParaRPr>
          </a:p>
        </p:txBody>
      </p:sp>
      <p:pic>
        <p:nvPicPr>
          <p:cNvPr descr="Diagram of the three-stage iterative development process - from Design to Prototype to Evaluate." id="106" name="Google Shape;106;p6"/>
          <p:cNvPicPr preferRelativeResize="0"/>
          <p:nvPr/>
        </p:nvPicPr>
        <p:blipFill rotWithShape="1">
          <a:blip r:embed="rId3">
            <a:alphaModFix/>
          </a:blip>
          <a:srcRect b="0" l="0" r="0" t="0"/>
          <a:stretch/>
        </p:blipFill>
        <p:spPr>
          <a:xfrm>
            <a:off x="2696300" y="2087875"/>
            <a:ext cx="3751400" cy="2049776"/>
          </a:xfrm>
          <a:prstGeom prst="rect">
            <a:avLst/>
          </a:prstGeom>
          <a:noFill/>
          <a:ln>
            <a:noFill/>
          </a:ln>
        </p:spPr>
      </p:pic>
      <p:sp>
        <p:nvSpPr>
          <p:cNvPr id="107" name="Google Shape;107;p6"/>
          <p:cNvSpPr txBox="1"/>
          <p:nvPr/>
        </p:nvSpPr>
        <p:spPr>
          <a:xfrm>
            <a:off x="2584100" y="18226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Diagram by Per Olin</a:t>
            </a:r>
            <a:endParaRPr b="1" i="0" sz="800" u="none" cap="none" strike="noStrike">
              <a:solidFill>
                <a:srgbClr val="FFFFFF"/>
              </a:solidFill>
              <a:latin typeface="Roboto Condensed"/>
              <a:ea typeface="Roboto Condensed"/>
              <a:cs typeface="Roboto Condensed"/>
              <a:sym typeface="Roboto Condensed"/>
            </a:endParaRPr>
          </a:p>
        </p:txBody>
      </p:sp>
      <p:sp>
        <p:nvSpPr>
          <p:cNvPr id="108" name="Google Shape;108;p6"/>
          <p:cNvSpPr txBox="1"/>
          <p:nvPr/>
        </p:nvSpPr>
        <p:spPr>
          <a:xfrm>
            <a:off x="2584101" y="4116350"/>
            <a:ext cx="4475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0" lang="en" sz="1000" u="none" cap="none" strike="noStrike">
                <a:solidFill>
                  <a:srgbClr val="FFFFFF"/>
                </a:solidFill>
                <a:latin typeface="Roboto Condensed"/>
                <a:ea typeface="Roboto Condensed"/>
                <a:cs typeface="Roboto Condensed"/>
                <a:sym typeface="Roboto Condensed"/>
              </a:rPr>
              <a:t>The three-stage iterative development process.</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09" name="Google Shape;109;p6"/>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10" name="Google Shape;110;p6"/>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11" name="Google Shape;111;p6"/>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15" name="Shape 115"/>
        <p:cNvGrpSpPr/>
        <p:nvPr/>
      </p:nvGrpSpPr>
      <p:grpSpPr>
        <a:xfrm>
          <a:off x="0" y="0"/>
          <a:ext cx="0" cy="0"/>
          <a:chOff x="0" y="0"/>
          <a:chExt cx="0" cy="0"/>
        </a:xfrm>
      </p:grpSpPr>
      <p:sp>
        <p:nvSpPr>
          <p:cNvPr id="116" name="Google Shape;116;p7"/>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Concept Document</a:t>
            </a:r>
            <a:endParaRPr sz="3000">
              <a:solidFill>
                <a:srgbClr val="4FC3CD"/>
              </a:solidFill>
              <a:latin typeface="Bebas Neue"/>
              <a:ea typeface="Bebas Neue"/>
              <a:cs typeface="Bebas Neue"/>
              <a:sym typeface="Bebas Neue"/>
            </a:endParaRPr>
          </a:p>
        </p:txBody>
      </p:sp>
      <p:pic>
        <p:nvPicPr>
          <p:cNvPr descr="Screenshot of The Hunter from Bloodborne facing an enemy with a bow and arrow." id="117" name="Google Shape;117;p7"/>
          <p:cNvPicPr preferRelativeResize="0"/>
          <p:nvPr/>
        </p:nvPicPr>
        <p:blipFill rotWithShape="1">
          <a:blip r:embed="rId3">
            <a:alphaModFix/>
          </a:blip>
          <a:srcRect b="0" l="0" r="0" t="0"/>
          <a:stretch/>
        </p:blipFill>
        <p:spPr>
          <a:xfrm>
            <a:off x="3001462" y="2121900"/>
            <a:ext cx="3222398" cy="1812599"/>
          </a:xfrm>
          <a:prstGeom prst="rect">
            <a:avLst/>
          </a:prstGeom>
          <a:noFill/>
          <a:ln>
            <a:noFill/>
          </a:ln>
        </p:spPr>
      </p:pic>
      <p:sp>
        <p:nvSpPr>
          <p:cNvPr id="118" name="Google Shape;118;p7"/>
          <p:cNvSpPr txBox="1"/>
          <p:nvPr/>
        </p:nvSpPr>
        <p:spPr>
          <a:xfrm>
            <a:off x="2920050" y="1851375"/>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19" name="Google Shape;119;p7"/>
          <p:cNvSpPr txBox="1"/>
          <p:nvPr/>
        </p:nvSpPr>
        <p:spPr>
          <a:xfrm>
            <a:off x="2920050" y="3886425"/>
            <a:ext cx="35529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900">
                <a:solidFill>
                  <a:schemeClr val="dk1"/>
                </a:solidFill>
                <a:latin typeface="Roboto Condensed"/>
                <a:ea typeface="Roboto Condensed"/>
                <a:cs typeface="Roboto Condensed"/>
                <a:sym typeface="Roboto Condensed"/>
              </a:rPr>
              <a:t>Caption: </a:t>
            </a:r>
            <a:r>
              <a:rPr b="1" i="1" lang="en" sz="900" u="none" cap="none" strike="noStrike">
                <a:solidFill>
                  <a:srgbClr val="FFFFFF"/>
                </a:solidFill>
                <a:latin typeface="Roboto Condensed"/>
                <a:ea typeface="Roboto Condensed"/>
                <a:cs typeface="Roboto Condensed"/>
                <a:sym typeface="Roboto Condensed"/>
              </a:rPr>
              <a:t>Bloodborne</a:t>
            </a:r>
            <a:r>
              <a:rPr b="1" i="0" lang="en" sz="900" u="none" cap="none" strike="noStrike">
                <a:solidFill>
                  <a:srgbClr val="FFFFFF"/>
                </a:solidFill>
                <a:latin typeface="Roboto Condensed"/>
                <a:ea typeface="Roboto Condensed"/>
                <a:cs typeface="Roboto Condensed"/>
                <a:sym typeface="Roboto Condensed"/>
              </a:rPr>
              <a:t>’s premise is dark and horrific: </a:t>
            </a:r>
            <a:r>
              <a:rPr b="1" i="1" lang="en" sz="900" u="none" cap="none" strike="noStrike">
                <a:solidFill>
                  <a:srgbClr val="FFFFFF"/>
                </a:solidFill>
                <a:latin typeface="Roboto Condensed"/>
                <a:ea typeface="Roboto Condensed"/>
                <a:cs typeface="Roboto Condensed"/>
                <a:sym typeface="Roboto Condensed"/>
              </a:rPr>
              <a:t>“Hunt your nightmares as you search for answers in the ancient city of Yharnam, now cursed with a strange endemic illness spreading through the streets like wildfire.”</a:t>
            </a:r>
            <a:endParaRPr b="1" i="1" sz="9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20" name="Google Shape;120;p7"/>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21" name="Google Shape;121;p7"/>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22" name="Google Shape;122;p7"/>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26" name="Shape 126"/>
        <p:cNvGrpSpPr/>
        <p:nvPr/>
      </p:nvGrpSpPr>
      <p:grpSpPr>
        <a:xfrm>
          <a:off x="0" y="0"/>
          <a:ext cx="0" cy="0"/>
          <a:chOff x="0" y="0"/>
          <a:chExt cx="0" cy="0"/>
        </a:xfrm>
      </p:grpSpPr>
      <p:sp>
        <p:nvSpPr>
          <p:cNvPr id="127" name="Google Shape;127;g2f33b4c0783_0_0"/>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Concept Document</a:t>
            </a:r>
            <a:endParaRPr sz="3000">
              <a:solidFill>
                <a:srgbClr val="4FC3CD"/>
              </a:solidFill>
              <a:latin typeface="Bebas Neue"/>
              <a:ea typeface="Bebas Neue"/>
              <a:cs typeface="Bebas Neue"/>
              <a:sym typeface="Bebas Neue"/>
            </a:endParaRPr>
          </a:p>
        </p:txBody>
      </p:sp>
      <p:pic>
        <p:nvPicPr>
          <p:cNvPr descr="Screenshot of endless run in Temple Run." id="128" name="Google Shape;128;g2f33b4c0783_0_0"/>
          <p:cNvPicPr preferRelativeResize="0"/>
          <p:nvPr/>
        </p:nvPicPr>
        <p:blipFill rotWithShape="1">
          <a:blip r:embed="rId3">
            <a:alphaModFix/>
          </a:blip>
          <a:srcRect b="0" l="0" r="0" t="0"/>
          <a:stretch/>
        </p:blipFill>
        <p:spPr>
          <a:xfrm>
            <a:off x="3846750" y="1947575"/>
            <a:ext cx="1450525" cy="2175799"/>
          </a:xfrm>
          <a:prstGeom prst="rect">
            <a:avLst/>
          </a:prstGeom>
          <a:noFill/>
          <a:ln>
            <a:noFill/>
          </a:ln>
        </p:spPr>
      </p:pic>
      <p:sp>
        <p:nvSpPr>
          <p:cNvPr id="129" name="Google Shape;129;g2f33b4c0783_0_0"/>
          <p:cNvSpPr txBox="1"/>
          <p:nvPr/>
        </p:nvSpPr>
        <p:spPr>
          <a:xfrm>
            <a:off x="3751975" y="1687700"/>
            <a:ext cx="15453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Imangi Studios</a:t>
            </a:r>
            <a:endParaRPr b="1" i="0" sz="800" u="none" cap="none" strike="noStrike">
              <a:solidFill>
                <a:srgbClr val="FFFFFF"/>
              </a:solidFill>
              <a:latin typeface="Roboto Condensed"/>
              <a:ea typeface="Roboto Condensed"/>
              <a:cs typeface="Roboto Condensed"/>
              <a:sym typeface="Roboto Condensed"/>
            </a:endParaRPr>
          </a:p>
        </p:txBody>
      </p:sp>
      <p:sp>
        <p:nvSpPr>
          <p:cNvPr id="130" name="Google Shape;130;g2f33b4c0783_0_0"/>
          <p:cNvSpPr txBox="1"/>
          <p:nvPr/>
        </p:nvSpPr>
        <p:spPr>
          <a:xfrm>
            <a:off x="3148350" y="4123375"/>
            <a:ext cx="284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900">
                <a:solidFill>
                  <a:schemeClr val="dk1"/>
                </a:solidFill>
                <a:latin typeface="Roboto Condensed"/>
                <a:ea typeface="Roboto Condensed"/>
                <a:cs typeface="Roboto Condensed"/>
                <a:sym typeface="Roboto Condensed"/>
              </a:rPr>
              <a:t>Caption: </a:t>
            </a:r>
            <a:r>
              <a:rPr b="1" i="0" lang="en" sz="900" u="none" cap="none" strike="noStrike">
                <a:solidFill>
                  <a:srgbClr val="FFFFFF"/>
                </a:solidFill>
                <a:latin typeface="Roboto Condensed"/>
                <a:ea typeface="Roboto Condensed"/>
                <a:cs typeface="Roboto Condensed"/>
                <a:sym typeface="Roboto Condensed"/>
              </a:rPr>
              <a:t>Indie development duo Imangi Studios’</a:t>
            </a:r>
            <a:r>
              <a:rPr b="1" i="1" lang="en" sz="900" u="none" cap="none" strike="noStrike">
                <a:solidFill>
                  <a:srgbClr val="FFFFFF"/>
                </a:solidFill>
                <a:latin typeface="Roboto Condensed"/>
                <a:ea typeface="Roboto Condensed"/>
                <a:cs typeface="Roboto Condensed"/>
                <a:sym typeface="Roboto Condensed"/>
              </a:rPr>
              <a:t> Temple Run</a:t>
            </a:r>
            <a:r>
              <a:rPr b="1" i="0" lang="en" sz="900" u="none" cap="none" strike="noStrike">
                <a:solidFill>
                  <a:srgbClr val="FFFFFF"/>
                </a:solidFill>
                <a:latin typeface="Roboto Condensed"/>
                <a:ea typeface="Roboto Condensed"/>
                <a:cs typeface="Roboto Condensed"/>
                <a:sym typeface="Roboto Condensed"/>
              </a:rPr>
              <a:t> spawned a new genre: the endless runner.</a:t>
            </a:r>
            <a:endParaRPr b="1" i="0" sz="9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31" name="Google Shape;131;g2f33b4c0783_0_0"/>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32" name="Google Shape;132;g2f33b4c0783_0_0"/>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33" name="Google Shape;133;g2f33b4c0783_0_0"/>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217"/>
        </a:solidFill>
      </p:bgPr>
    </p:bg>
    <p:spTree>
      <p:nvGrpSpPr>
        <p:cNvPr id="137" name="Shape 137"/>
        <p:cNvGrpSpPr/>
        <p:nvPr/>
      </p:nvGrpSpPr>
      <p:grpSpPr>
        <a:xfrm>
          <a:off x="0" y="0"/>
          <a:ext cx="0" cy="0"/>
          <a:chOff x="0" y="0"/>
          <a:chExt cx="0" cy="0"/>
        </a:xfrm>
      </p:grpSpPr>
      <p:sp>
        <p:nvSpPr>
          <p:cNvPr id="138" name="Google Shape;138;p8"/>
          <p:cNvSpPr txBox="1"/>
          <p:nvPr>
            <p:ph type="title"/>
          </p:nvPr>
        </p:nvSpPr>
        <p:spPr>
          <a:xfrm>
            <a:off x="311700" y="6736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latin typeface="Bebas Neue"/>
                <a:ea typeface="Bebas Neue"/>
                <a:cs typeface="Bebas Neue"/>
                <a:sym typeface="Bebas Neue"/>
              </a:rPr>
              <a:t>Game Documentation</a:t>
            </a:r>
            <a:endParaRPr sz="3000">
              <a:latin typeface="Bebas Neue"/>
              <a:ea typeface="Bebas Neue"/>
              <a:cs typeface="Bebas Neue"/>
              <a:sym typeface="Bebas Neue"/>
            </a:endParaRPr>
          </a:p>
          <a:p>
            <a:pPr indent="0" lvl="0" marL="0" rtl="0" algn="ctr">
              <a:lnSpc>
                <a:spcPct val="100000"/>
              </a:lnSpc>
              <a:spcBef>
                <a:spcPts val="0"/>
              </a:spcBef>
              <a:spcAft>
                <a:spcPts val="0"/>
              </a:spcAft>
              <a:buSzPts val="2800"/>
              <a:buNone/>
            </a:pPr>
            <a:r>
              <a:rPr lang="en" sz="3000">
                <a:solidFill>
                  <a:srgbClr val="4FC3CD"/>
                </a:solidFill>
                <a:latin typeface="Bebas Neue"/>
                <a:ea typeface="Bebas Neue"/>
                <a:cs typeface="Bebas Neue"/>
                <a:sym typeface="Bebas Neue"/>
              </a:rPr>
              <a:t>Game Proposal</a:t>
            </a:r>
            <a:endParaRPr sz="3000">
              <a:solidFill>
                <a:srgbClr val="4FC3CD"/>
              </a:solidFill>
              <a:latin typeface="Bebas Neue"/>
              <a:ea typeface="Bebas Neue"/>
              <a:cs typeface="Bebas Neue"/>
              <a:sym typeface="Bebas Neue"/>
            </a:endParaRPr>
          </a:p>
        </p:txBody>
      </p:sp>
      <p:pic>
        <p:nvPicPr>
          <p:cNvPr descr="Screenshot of procedurally generated environment in No Man’s Sky." id="139" name="Google Shape;139;p8"/>
          <p:cNvPicPr preferRelativeResize="0"/>
          <p:nvPr/>
        </p:nvPicPr>
        <p:blipFill rotWithShape="1">
          <a:blip r:embed="rId3">
            <a:alphaModFix/>
          </a:blip>
          <a:srcRect b="0" l="0" r="0" t="0"/>
          <a:stretch/>
        </p:blipFill>
        <p:spPr>
          <a:xfrm>
            <a:off x="2691688" y="1979214"/>
            <a:ext cx="3829579" cy="2154122"/>
          </a:xfrm>
          <a:prstGeom prst="rect">
            <a:avLst/>
          </a:prstGeom>
          <a:noFill/>
          <a:ln>
            <a:noFill/>
          </a:ln>
        </p:spPr>
      </p:pic>
      <p:sp>
        <p:nvSpPr>
          <p:cNvPr id="140" name="Google Shape;140;p8"/>
          <p:cNvSpPr txBox="1"/>
          <p:nvPr/>
        </p:nvSpPr>
        <p:spPr>
          <a:xfrm>
            <a:off x="2622600" y="1695450"/>
            <a:ext cx="27162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 sz="800">
                <a:solidFill>
                  <a:schemeClr val="dk1"/>
                </a:solidFill>
                <a:latin typeface="Roboto Condensed"/>
                <a:ea typeface="Roboto Condensed"/>
                <a:cs typeface="Roboto Condensed"/>
                <a:sym typeface="Roboto Condensed"/>
              </a:rPr>
              <a:t>Credit: </a:t>
            </a:r>
            <a:r>
              <a:rPr b="1" i="0" lang="en" sz="800" u="none" cap="none" strike="noStrike">
                <a:solidFill>
                  <a:srgbClr val="FFFFFF"/>
                </a:solidFill>
                <a:latin typeface="Roboto Condensed"/>
                <a:ea typeface="Roboto Condensed"/>
                <a:cs typeface="Roboto Condensed"/>
                <a:sym typeface="Roboto Condensed"/>
              </a:rPr>
              <a:t>Sony Interactive Entertainment</a:t>
            </a:r>
            <a:endParaRPr b="1" i="0" sz="800" u="none" cap="none" strike="noStrike">
              <a:solidFill>
                <a:srgbClr val="FFFFFF"/>
              </a:solidFill>
              <a:latin typeface="Roboto Condensed"/>
              <a:ea typeface="Roboto Condensed"/>
              <a:cs typeface="Roboto Condensed"/>
              <a:sym typeface="Roboto Condensed"/>
            </a:endParaRPr>
          </a:p>
        </p:txBody>
      </p:sp>
      <p:sp>
        <p:nvSpPr>
          <p:cNvPr id="141" name="Google Shape;141;p8"/>
          <p:cNvSpPr txBox="1"/>
          <p:nvPr/>
        </p:nvSpPr>
        <p:spPr>
          <a:xfrm>
            <a:off x="2622600" y="4078375"/>
            <a:ext cx="38988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000">
                <a:solidFill>
                  <a:schemeClr val="dk1"/>
                </a:solidFill>
                <a:latin typeface="Roboto Condensed"/>
                <a:ea typeface="Roboto Condensed"/>
                <a:cs typeface="Roboto Condensed"/>
                <a:sym typeface="Roboto Condensed"/>
              </a:rPr>
              <a:t>Caption: </a:t>
            </a:r>
            <a:r>
              <a:rPr b="1" i="1" lang="en" sz="1000" u="none" cap="none" strike="noStrike">
                <a:solidFill>
                  <a:srgbClr val="FFFFFF"/>
                </a:solidFill>
                <a:latin typeface="Roboto Condensed"/>
                <a:ea typeface="Roboto Condensed"/>
                <a:cs typeface="Roboto Condensed"/>
                <a:sym typeface="Roboto Condensed"/>
              </a:rPr>
              <a:t>No Man’s Sky</a:t>
            </a:r>
            <a:r>
              <a:rPr b="1" i="0" lang="en" sz="1000" u="none" cap="none" strike="noStrike">
                <a:solidFill>
                  <a:srgbClr val="FFFFFF"/>
                </a:solidFill>
                <a:latin typeface="Roboto Condensed"/>
                <a:ea typeface="Roboto Condensed"/>
                <a:cs typeface="Roboto Condensed"/>
                <a:sym typeface="Roboto Condensed"/>
              </a:rPr>
              <a:t> features a massive procedurally generated deterministic open-world universe.</a:t>
            </a:r>
            <a:endParaRPr b="1" i="0" sz="1000" u="none" cap="none" strike="noStrike">
              <a:solidFill>
                <a:srgbClr val="FFFFFF"/>
              </a:solidFill>
              <a:latin typeface="Roboto Condensed"/>
              <a:ea typeface="Roboto Condensed"/>
              <a:cs typeface="Roboto Condensed"/>
              <a:sym typeface="Roboto Condensed"/>
            </a:endParaRPr>
          </a:p>
        </p:txBody>
      </p:sp>
      <p:pic>
        <p:nvPicPr>
          <p:cNvPr descr="Textbook title (Game Development Essentials: An Introduction - Fourth Edition) and author name (Jeannie Novak)" id="142" name="Google Shape;142;p8"/>
          <p:cNvPicPr preferRelativeResize="0"/>
          <p:nvPr/>
        </p:nvPicPr>
        <p:blipFill rotWithShape="1">
          <a:blip r:embed="rId4">
            <a:alphaModFix/>
          </a:blip>
          <a:srcRect b="0" l="0" r="0" t="0"/>
          <a:stretch/>
        </p:blipFill>
        <p:spPr>
          <a:xfrm>
            <a:off x="0" y="0"/>
            <a:ext cx="9144003" cy="683121"/>
          </a:xfrm>
          <a:prstGeom prst="rect">
            <a:avLst/>
          </a:prstGeom>
          <a:noFill/>
          <a:ln>
            <a:noFill/>
          </a:ln>
        </p:spPr>
      </p:pic>
      <p:pic>
        <p:nvPicPr>
          <p:cNvPr descr="Novy Unlimited logo" id="143" name="Google Shape;143;p8"/>
          <p:cNvPicPr preferRelativeResize="0"/>
          <p:nvPr/>
        </p:nvPicPr>
        <p:blipFill rotWithShape="1">
          <a:blip r:embed="rId5">
            <a:alphaModFix/>
          </a:blip>
          <a:srcRect b="0" l="0" r="0" t="0"/>
          <a:stretch/>
        </p:blipFill>
        <p:spPr>
          <a:xfrm>
            <a:off x="76712" y="4625325"/>
            <a:ext cx="1564960" cy="423050"/>
          </a:xfrm>
          <a:prstGeom prst="rect">
            <a:avLst/>
          </a:prstGeom>
          <a:noFill/>
          <a:ln>
            <a:noFill/>
          </a:ln>
        </p:spPr>
      </p:pic>
      <p:sp>
        <p:nvSpPr>
          <p:cNvPr id="144" name="Google Shape;144;p8"/>
          <p:cNvSpPr txBox="1"/>
          <p:nvPr>
            <p:ph type="title"/>
          </p:nvPr>
        </p:nvSpPr>
        <p:spPr>
          <a:xfrm>
            <a:off x="7216975" y="4694238"/>
            <a:ext cx="1886700" cy="4053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00000"/>
              </a:lnSpc>
              <a:spcBef>
                <a:spcPts val="0"/>
              </a:spcBef>
              <a:spcAft>
                <a:spcPts val="0"/>
              </a:spcAft>
              <a:buSzPct val="311111"/>
              <a:buNone/>
            </a:pPr>
            <a:r>
              <a:rPr b="1" lang="en" sz="1000">
                <a:latin typeface="Roboto Condensed"/>
                <a:ea typeface="Roboto Condensed"/>
                <a:cs typeface="Roboto Condensed"/>
                <a:sym typeface="Roboto Condensed"/>
              </a:rPr>
              <a:t>© 2022, 2024 Jeannie Novak </a:t>
            </a:r>
            <a:br>
              <a:rPr b="1" lang="en" sz="1000">
                <a:latin typeface="Roboto Condensed"/>
                <a:ea typeface="Roboto Condensed"/>
                <a:cs typeface="Roboto Condensed"/>
                <a:sym typeface="Roboto Condensed"/>
              </a:rPr>
            </a:br>
            <a:r>
              <a:rPr b="1" lang="en" sz="1000">
                <a:latin typeface="Roboto Condensed"/>
                <a:ea typeface="Roboto Condensed"/>
                <a:cs typeface="Roboto Condensed"/>
                <a:sym typeface="Roboto Condensed"/>
              </a:rPr>
              <a:t>All rights reserved.</a:t>
            </a:r>
            <a:endParaRPr b="1" sz="1000">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