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Bebas Neue"/>
      <p:regular r:id="rId25"/>
    </p:embeddedFont>
    <p:embeddedFont>
      <p:font typeface="Roboto Condensed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0" roundtripDataSignature="AMtx7mgXxrN9CMeTVvVbHDuedaIGmfJN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Condensed-regular.fntdata"/><Relationship Id="rId25" Type="http://schemas.openxmlformats.org/officeDocument/2006/relationships/font" Target="fonts/BebasNeue-regular.fntdata"/><Relationship Id="rId28" Type="http://schemas.openxmlformats.org/officeDocument/2006/relationships/font" Target="fonts/RobotoCondensed-italic.fntdata"/><Relationship Id="rId27" Type="http://schemas.openxmlformats.org/officeDocument/2006/relationships/font" Target="fonts/RobotoCondense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Condense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f334a9e0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2f334a9e0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f341fa8f47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g2f341fa8f47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9.jp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8.jp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ver image depicting Horizon Forbidden West with main character swimming among coral and fish with textbook title (Game Development Essentials: An introduction - Fourth Edition) and author name (Jeannie Novak)"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Team Roles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Audio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Ori and the Will of the Wisps, featuring Ori standing at a cliff overlooking a forest at sunset." id="146" name="Google Shape;14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3500" y="2024676"/>
            <a:ext cx="3957002" cy="22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9"/>
          <p:cNvSpPr txBox="1"/>
          <p:nvPr/>
        </p:nvSpPr>
        <p:spPr>
          <a:xfrm>
            <a:off x="2511950" y="176625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Microsoft Corporation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8" name="Google Shape;148;p9" title="Ori and the Will of the Wisps"/>
          <p:cNvSpPr txBox="1"/>
          <p:nvPr/>
        </p:nvSpPr>
        <p:spPr>
          <a:xfrm>
            <a:off x="2511938" y="4250500"/>
            <a:ext cx="42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Gareth Coker composed the score for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Ori and the Will of the Wisps.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49" name="Google Shape;14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50" name="Google Shape;15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9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Team Roles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Testing &amp; Quality Assurance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Dishonored Death of the Outsider, featuring Billie Lurk facing enemies." id="157" name="Google Shape;15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1501" y="1999075"/>
            <a:ext cx="3760998" cy="211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0"/>
          <p:cNvSpPr txBox="1"/>
          <p:nvPr/>
        </p:nvSpPr>
        <p:spPr>
          <a:xfrm>
            <a:off x="2605175" y="175517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MaxFreeman (MobyGames)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9" name="Google Shape;159;p10"/>
          <p:cNvSpPr txBox="1"/>
          <p:nvPr/>
        </p:nvSpPr>
        <p:spPr>
          <a:xfrm>
            <a:off x="2583875" y="4114625"/>
            <a:ext cx="427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Amanda Burrelli was Quality Assurance Lead on Bethesda Softworks’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Dishonored: Death of the Outsider.</a:t>
            </a:r>
            <a:endParaRPr b="1" i="1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60" name="Google Shape;16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61" name="Google Shape;16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0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Tools &amp; Techniques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Production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project management software Jira." id="168" name="Google Shape;16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500" y="1998063"/>
            <a:ext cx="4113572" cy="2020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1"/>
          <p:cNvSpPr txBox="1"/>
          <p:nvPr/>
        </p:nvSpPr>
        <p:spPr>
          <a:xfrm>
            <a:off x="207425" y="1707725"/>
            <a:ext cx="2716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Nguyen Hung Vu (flickr)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Screenshot of project management software Asana." id="170" name="Google Shape;17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2500" y="2459687"/>
            <a:ext cx="4272000" cy="109741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1"/>
          <p:cNvSpPr txBox="1"/>
          <p:nvPr/>
        </p:nvSpPr>
        <p:spPr>
          <a:xfrm>
            <a:off x="4500775" y="215842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John Cummings (Wikimedia Commons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2" name="Google Shape;172;p11"/>
          <p:cNvSpPr txBox="1"/>
          <p:nvPr/>
        </p:nvSpPr>
        <p:spPr>
          <a:xfrm>
            <a:off x="207425" y="3994425"/>
            <a:ext cx="865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Project management and collaboration software packages such as Jira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left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Asana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right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can be helpful tools in game production.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73" name="Google Shape;17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74" name="Google Shape;17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1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Tools &amp; Techniques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Design &amp; Programming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game development engine Unity." id="181" name="Google Shape;18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000" y="2015925"/>
            <a:ext cx="3829673" cy="223272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2"/>
          <p:cNvSpPr txBox="1"/>
          <p:nvPr/>
        </p:nvSpPr>
        <p:spPr>
          <a:xfrm>
            <a:off x="417050" y="167722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Ian Hughes (flickr)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Screenshot of game development engine Unreal Engine." id="183" name="Google Shape;18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3725" y="1981975"/>
            <a:ext cx="4091275" cy="223273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 txBox="1"/>
          <p:nvPr/>
        </p:nvSpPr>
        <p:spPr>
          <a:xfrm>
            <a:off x="4455275" y="167722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Epic Games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417048" y="4267638"/>
            <a:ext cx="8217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Game engines such as Unity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left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Unreal Engine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right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are used by both designers and programmers.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86" name="Google Shape;18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87" name="Google Shape;18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2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3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Tools &amp; Techniques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Art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Autodesk 3ds Max software." id="194" name="Google Shape;19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488" y="1922750"/>
            <a:ext cx="3779175" cy="230477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666950" y="163482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Autodesk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Screenshot of Autodesk Maya modeling software." id="196" name="Google Shape;19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5137" y="1922750"/>
            <a:ext cx="3684380" cy="230477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3"/>
          <p:cNvSpPr txBox="1"/>
          <p:nvPr/>
        </p:nvSpPr>
        <p:spPr>
          <a:xfrm>
            <a:off x="4656825" y="163482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Autodesk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98" name="Google Shape;198;p13"/>
          <p:cNvSpPr txBox="1"/>
          <p:nvPr/>
        </p:nvSpPr>
        <p:spPr>
          <a:xfrm>
            <a:off x="666960" y="4187200"/>
            <a:ext cx="7742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Autodesk 3ds Max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left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Maya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right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are industry standard game art asset creation, modeling, and animation tools.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99" name="Google Shape;19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00" name="Google Shape;20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3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Tools &amp; Techniques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Audio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Audacity audio software." id="207" name="Google Shape;2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8318" y="2117137"/>
            <a:ext cx="3399670" cy="156769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4"/>
          <p:cNvSpPr txBox="1"/>
          <p:nvPr/>
        </p:nvSpPr>
        <p:spPr>
          <a:xfrm>
            <a:off x="1131838" y="1846600"/>
            <a:ext cx="2431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SourceForge </a:t>
            </a:r>
            <a:r>
              <a:rPr b="1" lang="en" sz="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&amp;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Audacity Team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Screenshot of Pro Tools digital audio workstation software." id="209" name="Google Shape;20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1172" y="2101628"/>
            <a:ext cx="3220997" cy="156769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 txBox="1"/>
          <p:nvPr/>
        </p:nvSpPr>
        <p:spPr>
          <a:xfrm>
            <a:off x="4711438" y="1846600"/>
            <a:ext cx="236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Avid Technology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1" name="Google Shape;211;p14"/>
          <p:cNvSpPr txBox="1"/>
          <p:nvPr/>
        </p:nvSpPr>
        <p:spPr>
          <a:xfrm>
            <a:off x="1153650" y="3669325"/>
            <a:ext cx="6836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Game audio professionals use everything from free software such as Audacity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left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 digital audio workstation software such as Pro Tools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right.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212" name="Google Shape;21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13" name="Google Shape;21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4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f334a9e06a_0_0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Tools &amp; Techniques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Audio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Photo of Bobby Vickery in studio with synthesizers." id="220" name="Google Shape;220;g2f334a9e06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0321" y="2112930"/>
            <a:ext cx="3063085" cy="177362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2f334a9e06a_0_0"/>
          <p:cNvSpPr txBox="1"/>
          <p:nvPr/>
        </p:nvSpPr>
        <p:spPr>
          <a:xfrm>
            <a:off x="1698363" y="1830750"/>
            <a:ext cx="236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Kati Callahan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Photo of Bobby Vickery's studio workstation, keyboards, and Apple iMac." id="222" name="Google Shape;222;g2f334a9e06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6936" y="2112930"/>
            <a:ext cx="2466734" cy="180871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2f334a9e06a_0_0"/>
          <p:cNvSpPr txBox="1"/>
          <p:nvPr/>
        </p:nvSpPr>
        <p:spPr>
          <a:xfrm>
            <a:off x="4850275" y="1830750"/>
            <a:ext cx="236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Kai Callahan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4" name="Google Shape;224;g2f334a9e06a_0_0"/>
          <p:cNvSpPr txBox="1"/>
          <p:nvPr/>
        </p:nvSpPr>
        <p:spPr>
          <a:xfrm>
            <a:off x="1593750" y="3903525"/>
            <a:ext cx="6016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Composer Bobby Vickery in studio featuring Nord Lead 3 Synthesizer, Nord Stage 2 EX Piano, Korg Prologue Synthesizer, and Apple iMac running Avid Pro Tools.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225" name="Google Shape;225;g2f334a9e06a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26" name="Google Shape;226;g2f334a9e06a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2f334a9e06a_0_0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Tools &amp; Techniques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Testing &amp; Quality Assurance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Katalon Studio testing software." id="233" name="Google Shape;23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8562" y="2106175"/>
            <a:ext cx="2987092" cy="223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5"/>
          <p:cNvSpPr txBox="1"/>
          <p:nvPr/>
        </p:nvSpPr>
        <p:spPr>
          <a:xfrm>
            <a:off x="1475325" y="181585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Katalon LLC (Wikimedia Commons)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Screenshot of Bugzilla bug tracking software." id="235" name="Google Shape;23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711" y="2106175"/>
            <a:ext cx="2888726" cy="223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5"/>
          <p:cNvSpPr txBox="1"/>
          <p:nvPr/>
        </p:nvSpPr>
        <p:spPr>
          <a:xfrm>
            <a:off x="4626750" y="181585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Sven Krohlas (Wikimedia Commons)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37" name="Google Shape;237;p15"/>
          <p:cNvSpPr txBox="1"/>
          <p:nvPr/>
        </p:nvSpPr>
        <p:spPr>
          <a:xfrm>
            <a:off x="1442975" y="4286625"/>
            <a:ext cx="613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Katalon Studio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left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Bugzilla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right</a:t>
            </a: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-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are examples of open-source testing tools.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238" name="Google Shape;23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39" name="Google Shape;23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5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 txBox="1"/>
          <p:nvPr>
            <p:ph type="title"/>
          </p:nvPr>
        </p:nvSpPr>
        <p:spPr>
          <a:xfrm>
            <a:off x="311700" y="608000"/>
            <a:ext cx="8520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4800">
                <a:latin typeface="Roboto Condensed"/>
                <a:ea typeface="Roboto Condensed"/>
                <a:cs typeface="Roboto Condensed"/>
                <a:sym typeface="Roboto Condensed"/>
              </a:rPr>
              <a:t>CHAPTER 10</a:t>
            </a:r>
            <a:endParaRPr b="1" sz="2400">
              <a:solidFill>
                <a:srgbClr val="4FC3C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6" name="Google Shape;246;p16"/>
          <p:cNvSpPr txBox="1"/>
          <p:nvPr/>
        </p:nvSpPr>
        <p:spPr>
          <a:xfrm>
            <a:off x="3072000" y="13025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FC3C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REVIEW EXERCISES</a:t>
            </a:r>
            <a:endParaRPr/>
          </a:p>
        </p:txBody>
      </p:sp>
      <p:sp>
        <p:nvSpPr>
          <p:cNvPr id="247" name="Google Shape;247;p16"/>
          <p:cNvSpPr txBox="1"/>
          <p:nvPr/>
        </p:nvSpPr>
        <p:spPr>
          <a:xfrm>
            <a:off x="389375" y="1772850"/>
            <a:ext cx="23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sng" cap="none" strike="noStrike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1</a:t>
            </a:r>
            <a:endParaRPr b="0" i="0" sz="3000" u="sng" cap="none" strike="noStrike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48" name="Google Shape;248;p16"/>
          <p:cNvSpPr txBox="1"/>
          <p:nvPr/>
        </p:nvSpPr>
        <p:spPr>
          <a:xfrm>
            <a:off x="755775" y="1801475"/>
            <a:ext cx="80205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How do </a:t>
            </a:r>
            <a:r>
              <a:rPr b="0" i="1" lang="en" sz="1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companies</a:t>
            </a:r>
            <a:r>
              <a:rPr b="0" i="0" lang="en" sz="1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such as studios, publishers, licensors, and manufacturers work together to bring a</a:t>
            </a:r>
            <a:endParaRPr b="0" i="0" sz="15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game to market? Compare and contrast business models as part of your answer.</a:t>
            </a:r>
            <a:endParaRPr b="0" i="0" sz="15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9" name="Google Shape;249;p16"/>
          <p:cNvSpPr txBox="1"/>
          <p:nvPr/>
        </p:nvSpPr>
        <p:spPr>
          <a:xfrm>
            <a:off x="389363" y="2710575"/>
            <a:ext cx="23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sng" cap="none" strike="noStrike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2</a:t>
            </a:r>
            <a:endParaRPr b="0" i="0" sz="3000" u="sng" cap="none" strike="noStrike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50" name="Google Shape;250;p16"/>
          <p:cNvSpPr txBox="1"/>
          <p:nvPr/>
        </p:nvSpPr>
        <p:spPr>
          <a:xfrm>
            <a:off x="699575" y="2616525"/>
            <a:ext cx="82089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roles of </a:t>
            </a:r>
            <a:r>
              <a:rPr i="1"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artist</a:t>
            </a: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i="1"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</a:t>
            </a: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i="1"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designer</a:t>
            </a: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are sometimes confused with one another. How do these roles differ? Using one game as a reference, discuss three examples of how art is used in the game, and three examples of how design is used in the game. Does the game utilize art and design successfully?</a:t>
            </a:r>
            <a:endParaRPr/>
          </a:p>
        </p:txBody>
      </p:sp>
      <p:sp>
        <p:nvSpPr>
          <p:cNvPr id="251" name="Google Shape;251;p16"/>
          <p:cNvSpPr txBox="1"/>
          <p:nvPr/>
        </p:nvSpPr>
        <p:spPr>
          <a:xfrm>
            <a:off x="389363" y="3757275"/>
            <a:ext cx="23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sng" cap="none" strike="noStrike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3</a:t>
            </a:r>
            <a:endParaRPr b="0" i="0" sz="3000" u="sng" cap="none" strike="noStrike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52" name="Google Shape;252;p16"/>
          <p:cNvSpPr txBox="1"/>
          <p:nvPr/>
        </p:nvSpPr>
        <p:spPr>
          <a:xfrm>
            <a:off x="699575" y="3639225"/>
            <a:ext cx="81816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Put together a </a:t>
            </a:r>
            <a:r>
              <a:rPr i="1"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team</a:t>
            </a: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for an original game. Analyze each sub-team (art, design, tech, audio, testing) to determine the number of people you will have on each, along with their specialized roles. Consider the unique features of your game idea.</a:t>
            </a:r>
            <a:endParaRPr/>
          </a:p>
        </p:txBody>
      </p:sp>
      <p:pic>
        <p:nvPicPr>
          <p:cNvPr descr="Textbook title (Game Development Essentials: An Introduction - Fourth Edition) and author name (Jeannie Novak)" id="253" name="Google Shape;25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54" name="Google Shape;25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6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7"/>
          <p:cNvSpPr txBox="1"/>
          <p:nvPr>
            <p:ph type="title"/>
          </p:nvPr>
        </p:nvSpPr>
        <p:spPr>
          <a:xfrm>
            <a:off x="311700" y="989000"/>
            <a:ext cx="8520600" cy="7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4300">
                <a:latin typeface="Roboto Condensed"/>
                <a:ea typeface="Roboto Condensed"/>
                <a:cs typeface="Roboto Condensed"/>
                <a:sym typeface="Roboto Condensed"/>
              </a:rPr>
              <a:t>CHAPTER 10</a:t>
            </a:r>
            <a:endParaRPr b="1" sz="4300">
              <a:solidFill>
                <a:srgbClr val="4FC3CD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1" name="Google Shape;261;p17"/>
          <p:cNvSpPr txBox="1"/>
          <p:nvPr/>
        </p:nvSpPr>
        <p:spPr>
          <a:xfrm>
            <a:off x="3072000" y="16835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4FC3C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REVIEW EXERCISES</a:t>
            </a:r>
            <a:endParaRPr/>
          </a:p>
        </p:txBody>
      </p:sp>
      <p:sp>
        <p:nvSpPr>
          <p:cNvPr id="262" name="Google Shape;262;p17"/>
          <p:cNvSpPr txBox="1"/>
          <p:nvPr/>
        </p:nvSpPr>
        <p:spPr>
          <a:xfrm>
            <a:off x="389375" y="2306250"/>
            <a:ext cx="23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sng" cap="none" strike="noStrike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4</a:t>
            </a:r>
            <a:endParaRPr b="0" i="0" sz="3000" u="sng" cap="none" strike="noStrike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63" name="Google Shape;263;p17"/>
          <p:cNvSpPr txBox="1"/>
          <p:nvPr/>
        </p:nvSpPr>
        <p:spPr>
          <a:xfrm>
            <a:off x="679575" y="2182475"/>
            <a:ext cx="83616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Experiment with </a:t>
            </a:r>
            <a:r>
              <a:rPr b="0" i="1" lang="en" sz="1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tools</a:t>
            </a:r>
            <a:r>
              <a:rPr b="0" i="0" lang="en" sz="1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such as game engines, level editors, and development suites. List their</a:t>
            </a:r>
            <a:endParaRPr b="0" i="0" sz="15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features—comparing and contrasting them with each other. Which tool are you most comfortable</a:t>
            </a:r>
            <a:endParaRPr b="0" i="0" sz="15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with, and why?</a:t>
            </a:r>
            <a:endParaRPr b="0" i="0" sz="15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64" name="Google Shape;264;p17"/>
          <p:cNvSpPr txBox="1"/>
          <p:nvPr/>
        </p:nvSpPr>
        <p:spPr>
          <a:xfrm>
            <a:off x="389363" y="3472575"/>
            <a:ext cx="23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sng" cap="none" strike="noStrike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5</a:t>
            </a:r>
            <a:endParaRPr b="0" i="0" sz="3000" u="sng" cap="none" strike="noStrike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265" name="Google Shape;265;p17"/>
          <p:cNvSpPr txBox="1"/>
          <p:nvPr/>
        </p:nvSpPr>
        <p:spPr>
          <a:xfrm>
            <a:off x="679575" y="3262300"/>
            <a:ext cx="80295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What are the benefits and drawbacks of running an </a:t>
            </a:r>
            <a:r>
              <a:rPr i="1"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independent game studio</a:t>
            </a:r>
            <a:r>
              <a:rPr lang="en"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? How does this structure differ from third-party developers and publishers? If you were running an independent studio and you could initially hire only two team members, what roles would you assign to them?</a:t>
            </a:r>
            <a:endParaRPr sz="1500"/>
          </a:p>
        </p:txBody>
      </p:sp>
      <p:pic>
        <p:nvPicPr>
          <p:cNvPr descr="Textbook title (Game Development Essentials: An Introduction - Fourth Edition) and author name (Jeannie Novak)" id="266" name="Google Shape;26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267" name="Google Shape;26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7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/>
          <p:nvPr>
            <p:ph type="title"/>
          </p:nvPr>
        </p:nvSpPr>
        <p:spPr>
          <a:xfrm>
            <a:off x="356150" y="1838400"/>
            <a:ext cx="8520600" cy="20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800">
                <a:latin typeface="Bebas Neue"/>
                <a:ea typeface="Bebas Neue"/>
                <a:cs typeface="Bebas Neue"/>
                <a:sym typeface="Bebas Neue"/>
              </a:rPr>
              <a:t>CHAPTER 10</a:t>
            </a:r>
            <a:endParaRPr sz="48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ROLES &amp; RESPONSIBILITIES</a:t>
            </a:r>
            <a:br>
              <a:rPr lang="en" sz="36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</a:b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DEVELOPING THE TEAM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Textbook title (Game Development Essentials: An Introduction - Fourth Edition) and author name (Jeannie Novak)" id="60" name="Google Shape;6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61" name="Google Shape;6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>
            <p:ph type="title"/>
          </p:nvPr>
        </p:nvSpPr>
        <p:spPr>
          <a:xfrm>
            <a:off x="356150" y="989000"/>
            <a:ext cx="8520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4300">
                <a:latin typeface="Roboto Condensed"/>
                <a:ea typeface="Roboto Condensed"/>
                <a:cs typeface="Roboto Condensed"/>
                <a:sym typeface="Roboto Condensed"/>
              </a:rPr>
              <a:t>CHAPTER OBJECTIVES</a:t>
            </a:r>
            <a:endParaRPr sz="4800"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68" name="Google Shape;68;p3"/>
          <p:cNvSpPr txBox="1"/>
          <p:nvPr/>
        </p:nvSpPr>
        <p:spPr>
          <a:xfrm>
            <a:off x="84300" y="1635500"/>
            <a:ext cx="89754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50">
                <a:solidFill>
                  <a:srgbClr val="4FC3CD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After reading this chapter, you should be able to:</a:t>
            </a:r>
            <a:endParaRPr/>
          </a:p>
        </p:txBody>
      </p:sp>
      <p:sp>
        <p:nvSpPr>
          <p:cNvPr id="69" name="Google Shape;69;p3"/>
          <p:cNvSpPr txBox="1"/>
          <p:nvPr/>
        </p:nvSpPr>
        <p:spPr>
          <a:xfrm>
            <a:off x="643225" y="2182475"/>
            <a:ext cx="7869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b="0" i="0" lang="en" sz="16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List the </a:t>
            </a:r>
            <a:r>
              <a:rPr b="0" i="1" lang="en" sz="16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company roles</a:t>
            </a:r>
            <a:r>
              <a:rPr b="0" i="0" lang="en" sz="16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associated with game development studios, publishers, licensors, and manufacturers.</a:t>
            </a:r>
            <a:endParaRPr b="0" i="0" sz="16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643225" y="2926475"/>
            <a:ext cx="8226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Describe the </a:t>
            </a:r>
            <a:r>
              <a:rPr i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team roles</a:t>
            </a: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i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</a:t>
            </a: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i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responsibilities</a:t>
            </a: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associated with management, art, design, programming, audio, and testing.</a:t>
            </a:r>
            <a:endParaRPr/>
          </a:p>
        </p:txBody>
      </p:sp>
      <p:sp>
        <p:nvSpPr>
          <p:cNvPr id="71" name="Google Shape;71;p3"/>
          <p:cNvSpPr txBox="1"/>
          <p:nvPr/>
        </p:nvSpPr>
        <p:spPr>
          <a:xfrm>
            <a:off x="643225" y="3746475"/>
            <a:ext cx="7991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Condensed"/>
              <a:buChar char="●"/>
            </a:pP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Identify the specific </a:t>
            </a:r>
            <a:r>
              <a:rPr i="1"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techniques and tools</a:t>
            </a:r>
            <a:r>
              <a:rPr lang="en"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that are utilized by different team members during game development. </a:t>
            </a:r>
            <a:endParaRPr/>
          </a:p>
        </p:txBody>
      </p:sp>
      <p:pic>
        <p:nvPicPr>
          <p:cNvPr descr="Textbook title (Game Development Essentials: An Introduction - Fourth Edition) and author name (Jeannie Novak)" id="72" name="Google Shape;7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73" name="Google Shape;7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Company Roles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Cult of the Lamb, featuring the lamb facing a monster." id="80" name="Google Shape;8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2876" y="1758775"/>
            <a:ext cx="3757952" cy="211385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"/>
          <p:cNvSpPr txBox="1"/>
          <p:nvPr/>
        </p:nvSpPr>
        <p:spPr>
          <a:xfrm>
            <a:off x="2643163" y="148015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lang="en" sz="8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Devolver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Digital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2" name="Google Shape;82;p4"/>
          <p:cNvSpPr txBox="1"/>
          <p:nvPr/>
        </p:nvSpPr>
        <p:spPr>
          <a:xfrm>
            <a:off x="2683493" y="3833525"/>
            <a:ext cx="381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Cult of the Lamb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developed by Massive Monster, is published by Developer Digital.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83" name="Google Shape;8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84" name="Google Shape;8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f341fa8f47_2_0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Company Roles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Promo art of Horizon Forbidden West, featuring Aloy traveling along a beach atop a Clawstrider." id="91" name="Google Shape;91;g2f341fa8f47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1078" y="1822675"/>
            <a:ext cx="3757957" cy="211385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2f341fa8f47_2_0"/>
          <p:cNvSpPr txBox="1"/>
          <p:nvPr/>
        </p:nvSpPr>
        <p:spPr>
          <a:xfrm>
            <a:off x="2607250" y="154405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Sony Interactive Entertainment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3" name="Google Shape;93;g2f341fa8f47_2_0"/>
          <p:cNvSpPr txBox="1"/>
          <p:nvPr/>
        </p:nvSpPr>
        <p:spPr>
          <a:xfrm>
            <a:off x="2607255" y="3897425"/>
            <a:ext cx="381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Horizon Forbidden West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is published by Sony Interactive Entertainment and developed by subsidiary Guerilla Games.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94" name="Google Shape;94;g2f341fa8f47_2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95" name="Google Shape;95;g2f341fa8f47_2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2f341fa8f47_2_0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Team Roles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Production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The Last Guardian, featuring the Boy interacting with Trico. " id="102" name="Google Shape;10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8688" y="1943125"/>
            <a:ext cx="4086624" cy="229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5"/>
          <p:cNvSpPr txBox="1"/>
          <p:nvPr/>
        </p:nvSpPr>
        <p:spPr>
          <a:xfrm>
            <a:off x="2416050" y="167957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Sony Interactive Entertainment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2435988" y="4241875"/>
            <a:ext cx="4272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Mark Cerny was Executive Producer on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 Last Guardian.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05" name="Google Shape;10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06" name="Google Shape;10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5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Team Roles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Design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Metal Gear Solid V The Phantom Pain, featuring Big Boss driving a jeep with D-Dog sitting next to him." id="113" name="Google Shape;11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2987" y="1976275"/>
            <a:ext cx="4138027" cy="2327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6"/>
          <p:cNvSpPr txBox="1"/>
          <p:nvPr/>
        </p:nvSpPr>
        <p:spPr>
          <a:xfrm>
            <a:off x="2397075" y="170192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Konami Holdings Corporation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15" name="Google Shape;115;p6"/>
          <p:cNvSpPr txBox="1"/>
          <p:nvPr/>
        </p:nvSpPr>
        <p:spPr>
          <a:xfrm>
            <a:off x="2397075" y="4275675"/>
            <a:ext cx="442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Hideo Kojima is the designer of the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Metal Gear Solid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series </a:t>
            </a:r>
            <a:b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Metal Gear Solid V: The Phantom Pain,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shown).</a:t>
            </a:r>
            <a:endParaRPr b="1" i="0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16" name="Google Shape;11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17" name="Google Shape;11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6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Team Roles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Art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The House of Hades in Hades." id="124" name="Google Shape;1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1613" y="2029975"/>
            <a:ext cx="3960776" cy="222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 txBox="1"/>
          <p:nvPr/>
        </p:nvSpPr>
        <p:spPr>
          <a:xfrm>
            <a:off x="2485150" y="1722175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Sciere (MobyGames)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26" name="Google Shape;126;p7"/>
          <p:cNvSpPr txBox="1"/>
          <p:nvPr/>
        </p:nvSpPr>
        <p:spPr>
          <a:xfrm>
            <a:off x="2485151" y="4286625"/>
            <a:ext cx="446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Jen Zee, Joann Tran, and Paige Carter created the art for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Hades.</a:t>
            </a:r>
            <a:endParaRPr b="1" i="1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27" name="Google Shape;12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28" name="Google Shape;128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217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latin typeface="Bebas Neue"/>
                <a:ea typeface="Bebas Neue"/>
                <a:cs typeface="Bebas Neue"/>
                <a:sym typeface="Bebas Neue"/>
              </a:rPr>
              <a:t>Team Roles</a:t>
            </a:r>
            <a:endParaRPr sz="30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000">
                <a:solidFill>
                  <a:srgbClr val="4FC3CD"/>
                </a:solidFill>
                <a:latin typeface="Bebas Neue"/>
                <a:ea typeface="Bebas Neue"/>
                <a:cs typeface="Bebas Neue"/>
                <a:sym typeface="Bebas Neue"/>
              </a:rPr>
              <a:t>Programming</a:t>
            </a:r>
            <a:endParaRPr sz="3000">
              <a:solidFill>
                <a:srgbClr val="4FC3CD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descr="Screenshot of Jesse Faden facing enemies in Control." id="135" name="Google Shape;13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7652" y="2066775"/>
            <a:ext cx="4068700" cy="228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8"/>
          <p:cNvSpPr txBox="1"/>
          <p:nvPr/>
        </p:nvSpPr>
        <p:spPr>
          <a:xfrm>
            <a:off x="2464775" y="1763850"/>
            <a:ext cx="271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Credit: </a:t>
            </a:r>
            <a:r>
              <a:rPr b="1" i="0" lang="en" sz="8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505 Games</a:t>
            </a:r>
            <a:endParaRPr b="1" i="0" sz="8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7" name="Google Shape;137;p8"/>
          <p:cNvSpPr txBox="1"/>
          <p:nvPr/>
        </p:nvSpPr>
        <p:spPr>
          <a:xfrm>
            <a:off x="2464775" y="4318875"/>
            <a:ext cx="414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Caption: </a:t>
            </a:r>
            <a:r>
              <a:rPr b="1" i="0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Sean Donnelly was the lead gameplay programmer on </a:t>
            </a:r>
            <a:r>
              <a:rPr b="1" i="1" lang="en" sz="1000" u="none" cap="none" strike="noStrik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Control.</a:t>
            </a:r>
            <a:endParaRPr b="1" i="1" sz="1000" u="none" cap="none" strike="noStrike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Textbook title (Game Development Essentials: An Introduction - Fourth Edition) and author name (Jeannie Novak)" id="138" name="Google Shape;13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3" cy="683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y Unlimited logo" id="139" name="Google Shape;13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12" y="4625325"/>
            <a:ext cx="1564960" cy="4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8"/>
          <p:cNvSpPr txBox="1"/>
          <p:nvPr>
            <p:ph type="title"/>
          </p:nvPr>
        </p:nvSpPr>
        <p:spPr>
          <a:xfrm>
            <a:off x="7216975" y="4694238"/>
            <a:ext cx="1886700" cy="4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311111"/>
              <a:buNone/>
            </a:pP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© 2022, 2024 Jeannie Novak </a:t>
            </a:r>
            <a:b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</a:br>
            <a:r>
              <a:rPr b="1" lang="en" sz="1000">
                <a:latin typeface="Roboto Condensed"/>
                <a:ea typeface="Roboto Condensed"/>
                <a:cs typeface="Roboto Condensed"/>
                <a:sym typeface="Roboto Condensed"/>
              </a:rPr>
              <a:t>All rights reserved.</a:t>
            </a:r>
            <a:endParaRPr b="1" sz="1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