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Bebas Neue"/>
      <p:regular r:id="rId22"/>
    </p:embeddedFont>
    <p:embeddedFont>
      <p:font typeface="Roboto Condense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8YfQ2ZrPiwhpnzZUBmoE0imuP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ebasNeue-regular.fntdata"/><Relationship Id="rId21" Type="http://schemas.openxmlformats.org/officeDocument/2006/relationships/slide" Target="slides/slide16.xml"/><Relationship Id="rId24" Type="http://schemas.openxmlformats.org/officeDocument/2006/relationships/font" Target="fonts/RobotoCondensed-bold.fntdata"/><Relationship Id="rId23" Type="http://schemas.openxmlformats.org/officeDocument/2006/relationships/font" Target="fonts/RobotoCondense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Italic.fntdata"/><Relationship Id="rId25" Type="http://schemas.openxmlformats.org/officeDocument/2006/relationships/font" Target="fonts/RobotoCondensed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33a5eb2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f33a5eb2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33a5eb22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f33a5eb22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 image depicting Horizon Forbidden West with main character swimming among coral and fish with textbook title (Game Development Essentials: An introduction - Fourth Edition) and author name (Jeannie Novak)"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Music</a:t>
            </a:r>
            <a:endParaRPr sz="3000"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Looping Music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Screenshot of Volkov jumping while holding a guitar, ready to attack Azoth, in Brawlhalla."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6874" y="2047425"/>
            <a:ext cx="3790248" cy="21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/>
        </p:nvSpPr>
        <p:spPr>
          <a:xfrm>
            <a:off x="2601075" y="1792875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Mammoth Games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2601063" y="4132725"/>
            <a:ext cx="427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1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Brawlhalla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features a score that consists primarily of cleverly constructed looping music.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152" name="Google Shape;1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Music</a:t>
            </a:r>
            <a:endParaRPr sz="3000"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Adaptive Music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Screenshot of Cloud swinging at an enemy in Final Fantasy VII Remake."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8786" y="1948450"/>
            <a:ext cx="4086427" cy="229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/>
        </p:nvSpPr>
        <p:spPr>
          <a:xfrm>
            <a:off x="2431375" y="1695400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Square Enix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2431376" y="4201650"/>
            <a:ext cx="457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1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Final Fantasy VII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1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Remake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features a wholly adaptive, dynamic score that responses to in-game action.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163" name="Google Shape;16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Music</a:t>
            </a:r>
            <a:endParaRPr sz="3000"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Events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Photo of an overhead view of an orchestra performing at a Video Games Live concert." id="170" name="Google Shape;1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5050" y="1927200"/>
            <a:ext cx="2993900" cy="2245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 txBox="1"/>
          <p:nvPr/>
        </p:nvSpPr>
        <p:spPr>
          <a:xfrm>
            <a:off x="3008875" y="1666050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Noelle Paduan (flickr)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3046147" y="4172650"/>
            <a:ext cx="319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Video Games Live has had more than 400 shows worldwide to date.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174" name="Google Shape;17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311700" y="836600"/>
            <a:ext cx="8520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latin typeface="Roboto Condensed"/>
                <a:ea typeface="Roboto Condensed"/>
                <a:cs typeface="Roboto Condensed"/>
                <a:sym typeface="Roboto Condensed"/>
              </a:rPr>
              <a:t>CHAPTER 9</a:t>
            </a:r>
            <a:endParaRPr b="1" sz="2400">
              <a:solidFill>
                <a:srgbClr val="4FC3C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3072000" y="15235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FC3C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 EXERCISES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389375" y="2077650"/>
            <a:ext cx="2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sng" cap="none" strike="noStrike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1</a:t>
            </a:r>
            <a:endParaRPr b="0" i="0" sz="3000" u="sng" cap="none" strike="noStrike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679575" y="2106275"/>
            <a:ext cx="8215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functions does </a:t>
            </a:r>
            <a:r>
              <a:rPr b="0" i="1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audio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serve in games? Why is audio an important (but often overlooked) element in game development? Can you think of a purpose of game audio that wasn’t discussed in this chapter?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389363" y="2862975"/>
            <a:ext cx="2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sng" cap="none" strike="noStrike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  <a:endParaRPr b="0" i="0" sz="3000" u="sng" cap="none" strike="noStrike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679575" y="2849613"/>
            <a:ext cx="79125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What’s the difference between </a:t>
            </a:r>
            <a:r>
              <a:rPr i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looping</a:t>
            </a: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</a:t>
            </a: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adaptive</a:t>
            </a: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music</a:t>
            </a: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 games? Discuss how two current games use these forms of music. Why can adaptive music sometimes be more effective than looping music?</a:t>
            </a:r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389363" y="3648300"/>
            <a:ext cx="2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sng" cap="none" strike="noStrike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  <a:endParaRPr b="0" i="0" sz="3000" u="sng" cap="none" strike="noStrike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679575" y="3661275"/>
            <a:ext cx="79125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some essential </a:t>
            </a:r>
            <a:r>
              <a:rPr i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tools</a:t>
            </a: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utilized by audio professionals in the game industry? What do these tools help audio professionals accomplish?</a:t>
            </a:r>
            <a:endParaRPr/>
          </a:p>
        </p:txBody>
      </p:sp>
      <p:pic>
        <p:nvPicPr>
          <p:cNvPr descr="Textbook title (Game Development Essentials: An Introduction - Fourth Edition) and author name (Jeannie Novak)"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189" name="Google Shape;18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311700" y="989000"/>
            <a:ext cx="8520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latin typeface="Roboto Condensed"/>
                <a:ea typeface="Roboto Condensed"/>
                <a:cs typeface="Roboto Condensed"/>
                <a:sym typeface="Roboto Condensed"/>
              </a:rPr>
              <a:t>CHAPTER 9</a:t>
            </a:r>
            <a:endParaRPr b="1" sz="2400">
              <a:solidFill>
                <a:srgbClr val="4FC3C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3072000" y="16759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FC3C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 EXERCISES</a:t>
            </a:r>
            <a:endParaRPr/>
          </a:p>
        </p:txBody>
      </p:sp>
      <p:sp>
        <p:nvSpPr>
          <p:cNvPr id="197" name="Google Shape;197;p12"/>
          <p:cNvSpPr txBox="1"/>
          <p:nvPr/>
        </p:nvSpPr>
        <p:spPr>
          <a:xfrm>
            <a:off x="389375" y="2381150"/>
            <a:ext cx="2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sng" cap="none" strike="noStrike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4</a:t>
            </a:r>
            <a:endParaRPr b="0" i="0" sz="3000" u="sng" cap="none" strike="noStrike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679575" y="2258675"/>
            <a:ext cx="79497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are</a:t>
            </a:r>
            <a:r>
              <a:rPr b="0" i="1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voiceovers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</a:t>
            </a:r>
            <a:r>
              <a:rPr b="0" i="1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sound effects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b="0" i="1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0" i="1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music 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used effectively in a game? How would you integrate all three audio forms into your original game? Consider the genre, subject matter, style of play, platform, and mood of your game in your answer.</a:t>
            </a:r>
            <a:r>
              <a:rPr b="0" i="0" lang="en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389363" y="3518550"/>
            <a:ext cx="2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sng" cap="none" strike="noStrike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b="0" i="0" sz="3000" u="sng" cap="none" strike="noStrike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679575" y="3424300"/>
            <a:ext cx="81156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Game and film</a:t>
            </a: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scoring</a:t>
            </a: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are very different from each other. Analyze and discuss the major distinctions between these two media. Tie these differences into what you have learned about gameplay, story, and character development. </a:t>
            </a:r>
            <a:endParaRPr sz="1300"/>
          </a:p>
        </p:txBody>
      </p:sp>
      <p:pic>
        <p:nvPicPr>
          <p:cNvPr descr="Textbook title (Game Development Essentials: An Introduction - Fourth Edition) and author name (Jeannie Novak)"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202" name="Google Shape;20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>
            <p:ph type="title"/>
          </p:nvPr>
        </p:nvSpPr>
        <p:spPr>
          <a:xfrm>
            <a:off x="311700" y="912800"/>
            <a:ext cx="8520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latin typeface="Roboto Condensed"/>
                <a:ea typeface="Roboto Condensed"/>
                <a:cs typeface="Roboto Condensed"/>
                <a:sym typeface="Roboto Condensed"/>
              </a:rPr>
              <a:t>CHAPTER 9</a:t>
            </a:r>
            <a:endParaRPr b="1" sz="2400">
              <a:solidFill>
                <a:srgbClr val="4FC3C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3072000" y="15997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FC3C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 EXERCISES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313175" y="2382450"/>
            <a:ext cx="2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sng" cap="none" strike="noStrike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b="0" i="0" sz="3000" u="sng" cap="none" strike="noStrike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603375" y="2182475"/>
            <a:ext cx="8201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is </a:t>
            </a:r>
            <a:r>
              <a:rPr b="0" i="1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voice acting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 games different from other media? What are the benefits and disadvantages of working as a voice actor in this medium? If you were producing a game dialogue session, how would you change the way the session was structured to get the best performances out of your actors?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313163" y="3396375"/>
            <a:ext cx="2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sng" cap="none" strike="noStrike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7</a:t>
            </a:r>
            <a:endParaRPr b="0" i="0" sz="3000" u="sng" cap="none" strike="noStrike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603375" y="3327700"/>
            <a:ext cx="80793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you were designing </a:t>
            </a:r>
            <a:r>
              <a:rPr i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sound</a:t>
            </a:r>
            <a:r>
              <a:rPr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for a game, in what instances would you create your own sounds versus utilizing pre-existing material from a library? Similarly, when would you create (or hire someone to create) original music rather than licensing pre-existing material from a library or label?</a:t>
            </a:r>
            <a:endParaRPr/>
          </a:p>
        </p:txBody>
      </p:sp>
      <p:pic>
        <p:nvPicPr>
          <p:cNvPr descr="Textbook title (Game Development Essentials: An Introduction - Fourth Edition) and author name (Jeannie Novak)" id="214" name="Google Shape;2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215" name="Google Shape;21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311700" y="1141400"/>
            <a:ext cx="8520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latin typeface="Roboto Condensed"/>
                <a:ea typeface="Roboto Condensed"/>
                <a:cs typeface="Roboto Condensed"/>
                <a:sym typeface="Roboto Condensed"/>
              </a:rPr>
              <a:t>CHAPTER 9</a:t>
            </a:r>
            <a:endParaRPr b="1" sz="2400">
              <a:solidFill>
                <a:srgbClr val="4FC3C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3072000" y="18283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FC3C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 EXERCISES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389375" y="2687250"/>
            <a:ext cx="2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sng" cap="none" strike="noStrike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8</a:t>
            </a:r>
            <a:endParaRPr b="0" i="0" sz="3000" u="sng" cap="none" strike="noStrike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679575" y="2411075"/>
            <a:ext cx="821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Experiment with </a:t>
            </a:r>
            <a:r>
              <a:rPr b="0" i="1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foley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come up with new ways to create sound effects that were not listed in this chapter. Capture your foley creations with a recorder. Take the recorder with you wherever you go and capture unique sounds from the environment. Catalog your recordings in a spreadsheet and consider what types of game sounds could be reflected by your recordings. Apply some of what you have recorded to your own original game.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225" name="Google Shape;2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226" name="Google Shape;2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4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356150" y="1838400"/>
            <a:ext cx="85206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Bebas Neue"/>
                <a:ea typeface="Bebas Neue"/>
                <a:cs typeface="Bebas Neue"/>
                <a:sym typeface="Bebas Neue"/>
              </a:rPr>
              <a:t>CHAPTER 9</a:t>
            </a:r>
            <a:endParaRPr sz="4800"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Audio</a:t>
            </a:r>
            <a:br>
              <a:rPr lang="en" sz="3600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" sz="3000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creating the atmosphere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Textbook title (Game Development Essentials: An Introduction - Fourth Edition) and author name (Jeannie Novak)"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61" name="Google Shape;6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356150" y="912800"/>
            <a:ext cx="8520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en" sz="4300">
                <a:latin typeface="Roboto Condensed"/>
                <a:ea typeface="Roboto Condensed"/>
                <a:cs typeface="Roboto Condensed"/>
                <a:sym typeface="Roboto Condensed"/>
              </a:rPr>
              <a:t>CHAPTER OBJECTIVES</a:t>
            </a:r>
            <a:endParaRPr sz="43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84300" y="1559300"/>
            <a:ext cx="8975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4FC3C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After reading this chapter, you should be able to: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828000" y="2093475"/>
            <a:ext cx="786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</a:pPr>
            <a:r>
              <a:rPr b="0" i="0" lang="en" sz="1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Discuss why </a:t>
            </a:r>
            <a:r>
              <a:rPr b="0" i="1" lang="en" sz="1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audio</a:t>
            </a:r>
            <a:r>
              <a:rPr b="0" i="0" lang="en" sz="1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is an important aspect of game development.</a:t>
            </a:r>
            <a:endParaRPr b="0" i="0" sz="16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828000" y="2543050"/>
            <a:ext cx="80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Char char="●"/>
            </a:pP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Recognize how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voiceovers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sound effects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music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are used effectively in a game. </a:t>
            </a:r>
            <a:endParaRPr/>
          </a:p>
        </p:txBody>
      </p:sp>
      <p:sp>
        <p:nvSpPr>
          <p:cNvPr id="71" name="Google Shape;71;p3"/>
          <p:cNvSpPr txBox="1"/>
          <p:nvPr/>
        </p:nvSpPr>
        <p:spPr>
          <a:xfrm>
            <a:off x="828000" y="3015525"/>
            <a:ext cx="814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Char char="●"/>
            </a:pP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Differentiate between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looping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adaptive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music. 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828000" y="3498075"/>
            <a:ext cx="767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Char char="●"/>
            </a:pP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Distinguish between composing for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games and movies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 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828000" y="3985488"/>
            <a:ext cx="769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Char char="●"/>
            </a:pP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Compare the various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formats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1"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tools 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used in game audio.</a:t>
            </a:r>
            <a:endParaRPr/>
          </a:p>
        </p:txBody>
      </p:sp>
      <p:pic>
        <p:nvPicPr>
          <p:cNvPr descr="Textbook title (Game Development Essentials: An Introduction - Fourth Edition) and author name (Jeannie Novak)"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Formats &amp; Tools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Photo of the Yamaha DX7 synthesizer."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3424" y="1819300"/>
            <a:ext cx="4997149" cy="16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2014900" y="1538125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Finnianhughes101 (Wikimedia Commons)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1988300" y="3513225"/>
            <a:ext cx="50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Yamaha licensed FM synthesis technology to create the DX7—the first successful digital synthesizer.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85" name="Google Shape;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86" name="Google Shape;8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33a5eb229_0_0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Formats &amp; Tools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Diagram of FM synthesis, showing a sound wave depicted in terms of wavelength on the x axis and amplitude on the y axis." id="93" name="Google Shape;93;g2f33a5eb22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730" y="1517095"/>
            <a:ext cx="4024550" cy="25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f33a5eb229_0_0"/>
          <p:cNvSpPr txBox="1"/>
          <p:nvPr/>
        </p:nvSpPr>
        <p:spPr>
          <a:xfrm>
            <a:off x="2458950" y="1230600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Diagram by Per Olin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5" name="Google Shape;95;g2f33a5eb229_0_0"/>
          <p:cNvSpPr txBox="1"/>
          <p:nvPr/>
        </p:nvSpPr>
        <p:spPr>
          <a:xfrm>
            <a:off x="2493375" y="4052575"/>
            <a:ext cx="411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FM synthesis involves generating sounds from mathematical data associated with sound waves.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96" name="Google Shape;96;g2f33a5eb22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97" name="Google Shape;97;g2f33a5eb22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f33a5eb229_0_0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33a5eb229_0_16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Formats &amp; Tools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Photo of Commodore Amiga personal computer with a joystick attached." id="104" name="Google Shape;104;g2f33a5eb229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7654" y="1578925"/>
            <a:ext cx="2888699" cy="25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f33a5eb229_0_16"/>
          <p:cNvSpPr txBox="1"/>
          <p:nvPr/>
        </p:nvSpPr>
        <p:spPr>
          <a:xfrm>
            <a:off x="3032850" y="1299675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Bill Bertram (Wikimedia Commons)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" name="Google Shape;106;g2f33a5eb229_0_16"/>
          <p:cNvSpPr txBox="1"/>
          <p:nvPr/>
        </p:nvSpPr>
        <p:spPr>
          <a:xfrm>
            <a:off x="3006225" y="4049250"/>
            <a:ext cx="342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basic version of the MOD format was introduced with the Commodore Amiga.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107" name="Google Shape;107;g2f33a5eb229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108" name="Google Shape;108;g2f33a5eb229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f33a5eb229_0_16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Sound Effects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Screenshot of Ellie traveling down a river in a boat in The Last of Us Part II."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1163" y="1648975"/>
            <a:ext cx="4861676" cy="263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2029400" y="1358650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Sony Interactive Entertainment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2069725" y="4246975"/>
            <a:ext cx="493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1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Last of Us Part II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has garnered awards for excellence in sound design.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119" name="Google Shape;11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Voiceovers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Screenshot Hades featuring an ominous description from the narrator about the titular character, &quot;Few tales are told of Hades, whose very name inspires fear and penitence, reminding us of the inevitable fate which we all share.&quot;"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8224" y="1540650"/>
            <a:ext cx="4359301" cy="245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2294125" y="1304113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Sciere (MobyGames)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2294125" y="3953500"/>
            <a:ext cx="456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Logan Cunningham won a BAFTA award for voicing a number of characters in Supergiant Games’ </a:t>
            </a:r>
            <a:r>
              <a:rPr b="1" i="1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Hades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—including The Storyteller, Charon, Asterius, Poseidon, Achilles, and Hades.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129" name="Google Shape;1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130" name="Google Shape;13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217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Bebas Neue"/>
                <a:ea typeface="Bebas Neue"/>
                <a:cs typeface="Bebas Neue"/>
                <a:sym typeface="Bebas Neue"/>
              </a:rPr>
              <a:t>Music</a:t>
            </a:r>
            <a:endParaRPr sz="3000"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solidFill>
                  <a:srgbClr val="4FC3CD"/>
                </a:solidFill>
                <a:latin typeface="Bebas Neue"/>
                <a:ea typeface="Bebas Neue"/>
                <a:cs typeface="Bebas Neue"/>
                <a:sym typeface="Bebas Neue"/>
              </a:rPr>
              <a:t>Game vs. Film Scoring</a:t>
            </a:r>
            <a:endParaRPr sz="3000">
              <a:solidFill>
                <a:srgbClr val="4FC3C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Photo of composer Ron Jones conducting an orchestra in a recording studio.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624" y="2015200"/>
            <a:ext cx="3524750" cy="22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2731850" y="1750000"/>
            <a:ext cx="27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Credit: </a:t>
            </a:r>
            <a:r>
              <a:rPr b="1" i="0" lang="en" sz="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RJ</a:t>
            </a:r>
            <a:endParaRPr b="1" i="0" sz="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2696624" y="4286625"/>
            <a:ext cx="386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Caption: </a:t>
            </a:r>
            <a:r>
              <a:rPr b="1" i="0" lang="en" sz="1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Composer Ron Jones conducting an orchestra.</a:t>
            </a:r>
            <a:endParaRPr b="1" i="0" sz="1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Textbook title (Game Development Essentials: An Introduction - Fourth Edition) and author name (Jeannie Novak)" id="140" name="Google Shape;1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3" cy="683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y Unlimited logo" id="141" name="Google Shape;14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12" y="4625325"/>
            <a:ext cx="1564960" cy="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>
            <p:ph type="title"/>
          </p:nvPr>
        </p:nvSpPr>
        <p:spPr>
          <a:xfrm>
            <a:off x="7216975" y="4694238"/>
            <a:ext cx="1886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© 2022, 2024 Jeannie Novak </a:t>
            </a:r>
            <a:b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" sz="1000">
                <a:latin typeface="Roboto Condensed"/>
                <a:ea typeface="Roboto Condensed"/>
                <a:cs typeface="Roboto Condensed"/>
                <a:sym typeface="Roboto Condensed"/>
              </a:rPr>
              <a:t>All rights reserved.</a:t>
            </a:r>
            <a:endParaRPr b="1" sz="1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