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Bebas Neue"/>
      <p:regular r:id="rId29"/>
    </p:embeddedFont>
    <p:embeddedFont>
      <p:font typeface="Roboto Condensed"/>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4" roundtripDataSignature="AMtx7mhKbdnjzB3B9cde81k/98y+H+y2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ebasNeue-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Condensed-bold.fntdata"/><Relationship Id="rId30" Type="http://schemas.openxmlformats.org/officeDocument/2006/relationships/font" Target="fonts/RobotoCondensed-regular.fntdata"/><Relationship Id="rId11" Type="http://schemas.openxmlformats.org/officeDocument/2006/relationships/slide" Target="slides/slide6.xml"/><Relationship Id="rId33" Type="http://schemas.openxmlformats.org/officeDocument/2006/relationships/font" Target="fonts/RobotoCondensed-boldItalic.fntdata"/><Relationship Id="rId10" Type="http://schemas.openxmlformats.org/officeDocument/2006/relationships/slide" Target="slides/slide5.xml"/><Relationship Id="rId32" Type="http://schemas.openxmlformats.org/officeDocument/2006/relationships/font" Target="fonts/RobotoCondensed-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2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3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3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3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32"/>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3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3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40" name="Google Shape;40;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3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8" name="Google Shape;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6.jpg"/><Relationship Id="rId5" Type="http://schemas.openxmlformats.org/officeDocument/2006/relationships/image" Target="../media/image3.png"/><Relationship Id="rId6"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image" Target="../media/image3.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jpg"/><Relationship Id="rId4" Type="http://schemas.openxmlformats.org/officeDocument/2006/relationships/image" Target="../media/image3.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3.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10.jpg"/><Relationship Id="rId5" Type="http://schemas.openxmlformats.org/officeDocument/2006/relationships/image" Target="../media/image3.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jpg"/><Relationship Id="rId4" Type="http://schemas.openxmlformats.org/officeDocument/2006/relationships/image" Target="../media/image3.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3.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jpg"/><Relationship Id="rId4" Type="http://schemas.openxmlformats.org/officeDocument/2006/relationships/image" Target="../media/image23.jpg"/><Relationship Id="rId5" Type="http://schemas.openxmlformats.org/officeDocument/2006/relationships/image" Target="../media/image3.png"/><Relationship Id="rId6"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jpg"/><Relationship Id="rId4" Type="http://schemas.openxmlformats.org/officeDocument/2006/relationships/image" Target="../media/image3.pn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3.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3.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3.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3.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 name="Shape 53"/>
        <p:cNvGrpSpPr/>
        <p:nvPr/>
      </p:nvGrpSpPr>
      <p:grpSpPr>
        <a:xfrm>
          <a:off x="0" y="0"/>
          <a:ext cx="0" cy="0"/>
          <a:chOff x="0" y="0"/>
          <a:chExt cx="0" cy="0"/>
        </a:xfrm>
      </p:grpSpPr>
      <p:pic>
        <p:nvPicPr>
          <p:cNvPr descr="Cover image depicting Horizon Forbidden West with main character swimming among coral and fish with textbook title (Game Development Essentials: An introduction - Fourth Edition) and author name (Jeannie Novak)" id="54" name="Google Shape;54;p1"/>
          <p:cNvPicPr preferRelativeResize="0"/>
          <p:nvPr/>
        </p:nvPicPr>
        <p:blipFill rotWithShape="1">
          <a:blip r:embed="rId3">
            <a:alphaModFix/>
          </a:blip>
          <a:srcRect b="0" l="0" r="0" t="0"/>
          <a:stretch/>
        </p:blipFill>
        <p:spPr>
          <a:xfrm>
            <a:off x="0" y="0"/>
            <a:ext cx="9144003" cy="51434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46" name="Shape 146"/>
        <p:cNvGrpSpPr/>
        <p:nvPr/>
      </p:nvGrpSpPr>
      <p:grpSpPr>
        <a:xfrm>
          <a:off x="0" y="0"/>
          <a:ext cx="0" cy="0"/>
          <a:chOff x="0" y="0"/>
          <a:chExt cx="0" cy="0"/>
        </a:xfrm>
      </p:grpSpPr>
      <p:sp>
        <p:nvSpPr>
          <p:cNvPr id="147" name="Google Shape;147;p10"/>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Physical Interfaces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Computer</a:t>
            </a:r>
            <a:endParaRPr sz="3000">
              <a:solidFill>
                <a:srgbClr val="4FC3CD"/>
              </a:solidFill>
              <a:latin typeface="Bebas Neue"/>
              <a:ea typeface="Bebas Neue"/>
              <a:cs typeface="Bebas Neue"/>
              <a:sym typeface="Bebas Neue"/>
            </a:endParaRPr>
          </a:p>
        </p:txBody>
      </p:sp>
      <p:pic>
        <p:nvPicPr>
          <p:cNvPr descr="Photo of DeathStalker Expert keyboard from Razer, featuring green backlit keys." id="148" name="Google Shape;148;p10"/>
          <p:cNvPicPr preferRelativeResize="0"/>
          <p:nvPr/>
        </p:nvPicPr>
        <p:blipFill rotWithShape="1">
          <a:blip r:embed="rId3">
            <a:alphaModFix/>
          </a:blip>
          <a:srcRect b="0" l="0" r="0" t="0"/>
          <a:stretch/>
        </p:blipFill>
        <p:spPr>
          <a:xfrm>
            <a:off x="1135200" y="2012725"/>
            <a:ext cx="3970414" cy="2207550"/>
          </a:xfrm>
          <a:prstGeom prst="rect">
            <a:avLst/>
          </a:prstGeom>
          <a:noFill/>
          <a:ln>
            <a:noFill/>
          </a:ln>
        </p:spPr>
      </p:pic>
      <p:sp>
        <p:nvSpPr>
          <p:cNvPr id="149" name="Google Shape;149;p10"/>
          <p:cNvSpPr txBox="1"/>
          <p:nvPr/>
        </p:nvSpPr>
        <p:spPr>
          <a:xfrm>
            <a:off x="1046500" y="17143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Shakib Saifi (flickr)</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Naga 2014 mouse from Razer, featuring a micro buttons on the left side." id="150" name="Google Shape;150;p10"/>
          <p:cNvPicPr preferRelativeResize="0"/>
          <p:nvPr/>
        </p:nvPicPr>
        <p:blipFill rotWithShape="1">
          <a:blip r:embed="rId4">
            <a:alphaModFix/>
          </a:blip>
          <a:srcRect b="0" l="0" r="0" t="0"/>
          <a:stretch/>
        </p:blipFill>
        <p:spPr>
          <a:xfrm>
            <a:off x="5359741" y="2012725"/>
            <a:ext cx="2649056" cy="2207550"/>
          </a:xfrm>
          <a:prstGeom prst="rect">
            <a:avLst/>
          </a:prstGeom>
          <a:noFill/>
          <a:ln>
            <a:noFill/>
          </a:ln>
        </p:spPr>
      </p:pic>
      <p:sp>
        <p:nvSpPr>
          <p:cNvPr id="151" name="Google Shape;151;p10"/>
          <p:cNvSpPr txBox="1"/>
          <p:nvPr/>
        </p:nvSpPr>
        <p:spPr>
          <a:xfrm>
            <a:off x="5292600" y="17143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osman gucel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152" name="Google Shape;152;p10"/>
          <p:cNvSpPr txBox="1"/>
          <p:nvPr/>
        </p:nvSpPr>
        <p:spPr>
          <a:xfrm>
            <a:off x="1046500" y="4171925"/>
            <a:ext cx="7135500" cy="33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Razer’s DeathStalker Expert backlit membrane gaming keyboard</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and Naga 2014 ergonomic MMO gaming mouse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right</a:t>
            </a:r>
            <a:r>
              <a:rPr b="1" lang="en" sz="1000">
                <a:solidFill>
                  <a:srgbClr val="FFFFFF"/>
                </a:solidFill>
                <a:latin typeface="Roboto Condensed"/>
                <a:ea typeface="Roboto Condensed"/>
                <a:cs typeface="Roboto Condensed"/>
                <a:sym typeface="Roboto Condensed"/>
              </a:rPr>
              <a: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53" name="Google Shape;153;p10"/>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54" name="Google Shape;154;p10"/>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55" name="Google Shape;155;p1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59" name="Shape 159"/>
        <p:cNvGrpSpPr/>
        <p:nvPr/>
      </p:nvGrpSpPr>
      <p:grpSpPr>
        <a:xfrm>
          <a:off x="0" y="0"/>
          <a:ext cx="0" cy="0"/>
          <a:chOff x="0" y="0"/>
          <a:chExt cx="0" cy="0"/>
        </a:xfrm>
      </p:grpSpPr>
      <p:sp>
        <p:nvSpPr>
          <p:cNvPr id="160" name="Google Shape;160;p11"/>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Physical Interfaces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Console &amp; Handheld</a:t>
            </a:r>
            <a:endParaRPr sz="3000">
              <a:solidFill>
                <a:srgbClr val="4FC3CD"/>
              </a:solidFill>
              <a:latin typeface="Bebas Neue"/>
              <a:ea typeface="Bebas Neue"/>
              <a:cs typeface="Bebas Neue"/>
              <a:sym typeface="Bebas Neue"/>
            </a:endParaRPr>
          </a:p>
        </p:txBody>
      </p:sp>
      <p:pic>
        <p:nvPicPr>
          <p:cNvPr descr="Photo of PlayStation 5 DualSense wireless controller in white and black." id="161" name="Google Shape;161;p11"/>
          <p:cNvPicPr preferRelativeResize="0"/>
          <p:nvPr/>
        </p:nvPicPr>
        <p:blipFill rotWithShape="1">
          <a:blip r:embed="rId3">
            <a:alphaModFix/>
          </a:blip>
          <a:srcRect b="0" l="0" r="0" t="0"/>
          <a:stretch/>
        </p:blipFill>
        <p:spPr>
          <a:xfrm>
            <a:off x="2875699" y="1986550"/>
            <a:ext cx="3392609" cy="2368874"/>
          </a:xfrm>
          <a:prstGeom prst="rect">
            <a:avLst/>
          </a:prstGeom>
          <a:noFill/>
          <a:ln>
            <a:noFill/>
          </a:ln>
        </p:spPr>
      </p:pic>
      <p:sp>
        <p:nvSpPr>
          <p:cNvPr id="162" name="Google Shape;162;p11"/>
          <p:cNvSpPr txBox="1"/>
          <p:nvPr/>
        </p:nvSpPr>
        <p:spPr>
          <a:xfrm>
            <a:off x="2774250" y="1691275"/>
            <a:ext cx="3392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ALDECA studio (Shutterstock) - modified by Justin Sadur</a:t>
            </a:r>
            <a:endParaRPr b="1" i="0" sz="800" u="none" cap="none" strike="noStrike">
              <a:solidFill>
                <a:srgbClr val="FFFFFF"/>
              </a:solidFill>
              <a:latin typeface="Roboto Condensed"/>
              <a:ea typeface="Roboto Condensed"/>
              <a:cs typeface="Roboto Condensed"/>
              <a:sym typeface="Roboto Condensed"/>
            </a:endParaRPr>
          </a:p>
        </p:txBody>
      </p:sp>
      <p:sp>
        <p:nvSpPr>
          <p:cNvPr id="163" name="Google Shape;163;p11"/>
          <p:cNvSpPr txBox="1"/>
          <p:nvPr/>
        </p:nvSpPr>
        <p:spPr>
          <a:xfrm>
            <a:off x="2774250" y="4318875"/>
            <a:ext cx="3869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PlayStation 5 DualSense wireless controller in white/black</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64" name="Google Shape;164;p11"/>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65" name="Google Shape;165;p11"/>
          <p:cNvPicPr preferRelativeResize="0"/>
          <p:nvPr/>
        </p:nvPicPr>
        <p:blipFill rotWithShape="1">
          <a:blip r:embed="rId5">
            <a:alphaModFix/>
          </a:blip>
          <a:srcRect b="0" l="0" r="0" t="0"/>
          <a:stretch/>
        </p:blipFill>
        <p:spPr>
          <a:xfrm>
            <a:off x="78362" y="4625325"/>
            <a:ext cx="1564960" cy="423050"/>
          </a:xfrm>
          <a:prstGeom prst="rect">
            <a:avLst/>
          </a:prstGeom>
          <a:noFill/>
          <a:ln>
            <a:noFill/>
          </a:ln>
        </p:spPr>
      </p:pic>
      <p:sp>
        <p:nvSpPr>
          <p:cNvPr id="166" name="Google Shape;166;p1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70" name="Shape 170"/>
        <p:cNvGrpSpPr/>
        <p:nvPr/>
      </p:nvGrpSpPr>
      <p:grpSpPr>
        <a:xfrm>
          <a:off x="0" y="0"/>
          <a:ext cx="0" cy="0"/>
          <a:chOff x="0" y="0"/>
          <a:chExt cx="0" cy="0"/>
        </a:xfrm>
      </p:grpSpPr>
      <p:sp>
        <p:nvSpPr>
          <p:cNvPr id="171" name="Google Shape;171;p12"/>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Physical Interfaces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Immersive</a:t>
            </a:r>
            <a:endParaRPr sz="3000">
              <a:solidFill>
                <a:srgbClr val="4FC3CD"/>
              </a:solidFill>
              <a:latin typeface="Bebas Neue"/>
              <a:ea typeface="Bebas Neue"/>
              <a:cs typeface="Bebas Neue"/>
              <a:sym typeface="Bebas Neue"/>
            </a:endParaRPr>
          </a:p>
        </p:txBody>
      </p:sp>
      <p:pic>
        <p:nvPicPr>
          <p:cNvPr descr="Photo of white Meta Quest 2 VR headset with a Touch controller on either side." id="172" name="Google Shape;172;p12"/>
          <p:cNvPicPr preferRelativeResize="0"/>
          <p:nvPr/>
        </p:nvPicPr>
        <p:blipFill rotWithShape="1">
          <a:blip r:embed="rId3">
            <a:alphaModFix/>
          </a:blip>
          <a:srcRect b="0" l="0" r="0" t="0"/>
          <a:stretch/>
        </p:blipFill>
        <p:spPr>
          <a:xfrm>
            <a:off x="2810424" y="1936300"/>
            <a:ext cx="3523149" cy="2348199"/>
          </a:xfrm>
          <a:prstGeom prst="rect">
            <a:avLst/>
          </a:prstGeom>
          <a:noFill/>
          <a:ln>
            <a:noFill/>
          </a:ln>
        </p:spPr>
      </p:pic>
      <p:sp>
        <p:nvSpPr>
          <p:cNvPr id="173" name="Google Shape;173;p12"/>
          <p:cNvSpPr txBox="1"/>
          <p:nvPr/>
        </p:nvSpPr>
        <p:spPr>
          <a:xfrm>
            <a:off x="2684250" y="1675150"/>
            <a:ext cx="3867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Craig</a:t>
            </a:r>
            <a:r>
              <a:rPr b="1" lang="en" sz="800">
                <a:solidFill>
                  <a:srgbClr val="FFFFFF"/>
                </a:solidFill>
                <a:latin typeface="Roboto Condensed"/>
                <a:ea typeface="Roboto Condensed"/>
                <a:cs typeface="Roboto Condensed"/>
                <a:sym typeface="Roboto Condensed"/>
              </a:rPr>
              <a:t> Russell </a:t>
            </a:r>
            <a:r>
              <a:rPr b="1" i="0" lang="en" sz="800" u="none" cap="none" strike="noStrike">
                <a:solidFill>
                  <a:srgbClr val="FFFFFF"/>
                </a:solidFill>
                <a:latin typeface="Roboto Condensed"/>
                <a:ea typeface="Roboto Condensed"/>
                <a:cs typeface="Roboto Condensed"/>
                <a:sym typeface="Roboto Condensed"/>
              </a:rPr>
              <a:t>(Shutterstock) - modified by Justin Sadur</a:t>
            </a:r>
            <a:endParaRPr b="1" i="0" sz="800" u="none" cap="none" strike="noStrike">
              <a:solidFill>
                <a:srgbClr val="FFFFFF"/>
              </a:solidFill>
              <a:latin typeface="Roboto Condensed"/>
              <a:ea typeface="Roboto Condensed"/>
              <a:cs typeface="Roboto Condensed"/>
              <a:sym typeface="Roboto Condensed"/>
            </a:endParaRPr>
          </a:p>
        </p:txBody>
      </p:sp>
      <p:sp>
        <p:nvSpPr>
          <p:cNvPr id="174" name="Google Shape;174;p12"/>
          <p:cNvSpPr txBox="1"/>
          <p:nvPr/>
        </p:nvSpPr>
        <p:spPr>
          <a:xfrm>
            <a:off x="2684249" y="4256050"/>
            <a:ext cx="38679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Meta Quest 2 headset and Touch controllers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75" name="Google Shape;175;p12"/>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76" name="Google Shape;176;p12"/>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77" name="Google Shape;177;p1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81" name="Shape 181"/>
        <p:cNvGrpSpPr/>
        <p:nvPr/>
      </p:nvGrpSpPr>
      <p:grpSpPr>
        <a:xfrm>
          <a:off x="0" y="0"/>
          <a:ext cx="0" cy="0"/>
          <a:chOff x="0" y="0"/>
          <a:chExt cx="0" cy="0"/>
        </a:xfrm>
      </p:grpSpPr>
      <p:sp>
        <p:nvSpPr>
          <p:cNvPr id="182" name="Google Shape;182;p1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Visual Interfaces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Classification</a:t>
            </a:r>
            <a:endParaRPr sz="3000">
              <a:solidFill>
                <a:srgbClr val="4FC3CD"/>
              </a:solidFill>
              <a:latin typeface="Bebas Neue"/>
              <a:ea typeface="Bebas Neue"/>
              <a:cs typeface="Bebas Neue"/>
              <a:sym typeface="Bebas Neue"/>
            </a:endParaRPr>
          </a:p>
        </p:txBody>
      </p:sp>
      <p:pic>
        <p:nvPicPr>
          <p:cNvPr descr="Screenshot of interactive menu in Animal Crossing New Horizons depicting the &quot;DIY Recipes&quot; option." id="183" name="Google Shape;183;p13"/>
          <p:cNvPicPr preferRelativeResize="0"/>
          <p:nvPr/>
        </p:nvPicPr>
        <p:blipFill rotWithShape="1">
          <a:blip r:embed="rId3">
            <a:alphaModFix/>
          </a:blip>
          <a:srcRect b="0" l="0" r="0" t="0"/>
          <a:stretch/>
        </p:blipFill>
        <p:spPr>
          <a:xfrm>
            <a:off x="822825" y="2029975"/>
            <a:ext cx="3592267" cy="2020650"/>
          </a:xfrm>
          <a:prstGeom prst="rect">
            <a:avLst/>
          </a:prstGeom>
          <a:noFill/>
          <a:ln>
            <a:noFill/>
          </a:ln>
        </p:spPr>
      </p:pic>
      <p:sp>
        <p:nvSpPr>
          <p:cNvPr id="184" name="Google Shape;184;p13"/>
          <p:cNvSpPr txBox="1"/>
          <p:nvPr/>
        </p:nvSpPr>
        <p:spPr>
          <a:xfrm>
            <a:off x="731425" y="17396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Nintendo</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character selection interface in Uncharted 4 A Thief’s End." id="185" name="Google Shape;185;p13"/>
          <p:cNvPicPr preferRelativeResize="0"/>
          <p:nvPr/>
        </p:nvPicPr>
        <p:blipFill rotWithShape="1">
          <a:blip r:embed="rId4">
            <a:alphaModFix/>
          </a:blip>
          <a:srcRect b="0" l="0" r="0" t="0"/>
          <a:stretch/>
        </p:blipFill>
        <p:spPr>
          <a:xfrm>
            <a:off x="4566825" y="1951313"/>
            <a:ext cx="3754348" cy="2114149"/>
          </a:xfrm>
          <a:prstGeom prst="rect">
            <a:avLst/>
          </a:prstGeom>
          <a:noFill/>
          <a:ln>
            <a:noFill/>
          </a:ln>
        </p:spPr>
      </p:pic>
      <p:sp>
        <p:nvSpPr>
          <p:cNvPr id="186" name="Google Shape;186;p13"/>
          <p:cNvSpPr txBox="1"/>
          <p:nvPr/>
        </p:nvSpPr>
        <p:spPr>
          <a:xfrm>
            <a:off x="4500775" y="17396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187" name="Google Shape;187;p13"/>
          <p:cNvSpPr txBox="1"/>
          <p:nvPr/>
        </p:nvSpPr>
        <p:spPr>
          <a:xfrm>
            <a:off x="731425" y="4018375"/>
            <a:ext cx="7589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Active interface menus include crafting in </a:t>
            </a:r>
            <a:r>
              <a:rPr b="1" i="1" lang="en" sz="1000" u="none" cap="none" strike="noStrike">
                <a:solidFill>
                  <a:srgbClr val="FFFFFF"/>
                </a:solidFill>
                <a:latin typeface="Roboto Condensed"/>
                <a:ea typeface="Roboto Condensed"/>
                <a:cs typeface="Roboto Condensed"/>
                <a:sym typeface="Roboto Condensed"/>
              </a:rPr>
              <a:t>Animal Crossing: New Horizons</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and character customization/selection in </a:t>
            </a:r>
            <a:r>
              <a:rPr b="1" i="1" lang="en" sz="1000" u="none" cap="none" strike="noStrike">
                <a:solidFill>
                  <a:srgbClr val="FFFFFF"/>
                </a:solidFill>
                <a:latin typeface="Roboto Condensed"/>
                <a:ea typeface="Roboto Condensed"/>
                <a:cs typeface="Roboto Condensed"/>
                <a:sym typeface="Roboto Condensed"/>
              </a:rPr>
              <a:t>Uncharted 4: A Thief’s End</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88" name="Google Shape;188;p13"/>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89" name="Google Shape;189;p13"/>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90" name="Google Shape;190;p1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94" name="Shape 194"/>
        <p:cNvGrpSpPr/>
        <p:nvPr/>
      </p:nvGrpSpPr>
      <p:grpSpPr>
        <a:xfrm>
          <a:off x="0" y="0"/>
          <a:ext cx="0" cy="0"/>
          <a:chOff x="0" y="0"/>
          <a:chExt cx="0" cy="0"/>
        </a:xfrm>
      </p:grpSpPr>
      <p:sp>
        <p:nvSpPr>
          <p:cNvPr id="195" name="Google Shape;195;p1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Visual Interfaces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Components</a:t>
            </a:r>
            <a:endParaRPr sz="3000">
              <a:solidFill>
                <a:srgbClr val="4FC3CD"/>
              </a:solidFill>
              <a:latin typeface="Bebas Neue"/>
              <a:ea typeface="Bebas Neue"/>
              <a:cs typeface="Bebas Neue"/>
              <a:sym typeface="Bebas Neue"/>
            </a:endParaRPr>
          </a:p>
        </p:txBody>
      </p:sp>
      <p:pic>
        <p:nvPicPr>
          <p:cNvPr descr="Screenshot of victory screen in Valorant." id="196" name="Google Shape;196;p14"/>
          <p:cNvPicPr preferRelativeResize="0"/>
          <p:nvPr/>
        </p:nvPicPr>
        <p:blipFill rotWithShape="1">
          <a:blip r:embed="rId3">
            <a:alphaModFix/>
          </a:blip>
          <a:srcRect b="0" l="0" r="0" t="0"/>
          <a:stretch/>
        </p:blipFill>
        <p:spPr>
          <a:xfrm>
            <a:off x="879338" y="2068138"/>
            <a:ext cx="3592269" cy="2020651"/>
          </a:xfrm>
          <a:prstGeom prst="rect">
            <a:avLst/>
          </a:prstGeom>
          <a:noFill/>
          <a:ln>
            <a:noFill/>
          </a:ln>
        </p:spPr>
      </p:pic>
      <p:sp>
        <p:nvSpPr>
          <p:cNvPr id="197" name="Google Shape;197;p14"/>
          <p:cNvSpPr txBox="1"/>
          <p:nvPr/>
        </p:nvSpPr>
        <p:spPr>
          <a:xfrm>
            <a:off x="812050" y="17799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Sciere (MobyGames)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quot;After Action Report&quot; menu in Call of Duty Black Ops - Cold War." id="198" name="Google Shape;198;p14"/>
          <p:cNvPicPr preferRelativeResize="0"/>
          <p:nvPr/>
        </p:nvPicPr>
        <p:blipFill rotWithShape="1">
          <a:blip r:embed="rId4">
            <a:alphaModFix/>
          </a:blip>
          <a:srcRect b="0" l="0" r="0" t="0"/>
          <a:stretch/>
        </p:blipFill>
        <p:spPr>
          <a:xfrm>
            <a:off x="4672387" y="2068125"/>
            <a:ext cx="3592274" cy="2020651"/>
          </a:xfrm>
          <a:prstGeom prst="rect">
            <a:avLst/>
          </a:prstGeom>
          <a:noFill/>
          <a:ln>
            <a:noFill/>
          </a:ln>
        </p:spPr>
      </p:pic>
      <p:sp>
        <p:nvSpPr>
          <p:cNvPr id="199" name="Google Shape;199;p14"/>
          <p:cNvSpPr txBox="1"/>
          <p:nvPr/>
        </p:nvSpPr>
        <p:spPr>
          <a:xfrm>
            <a:off x="4624550" y="17799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MAT (MobyGames)</a:t>
            </a:r>
            <a:endParaRPr b="1" i="0" sz="800" u="none" cap="none" strike="noStrike">
              <a:solidFill>
                <a:srgbClr val="FFFFFF"/>
              </a:solidFill>
              <a:latin typeface="Roboto Condensed"/>
              <a:ea typeface="Roboto Condensed"/>
              <a:cs typeface="Roboto Condensed"/>
              <a:sym typeface="Roboto Condensed"/>
            </a:endParaRPr>
          </a:p>
        </p:txBody>
      </p:sp>
      <p:sp>
        <p:nvSpPr>
          <p:cNvPr id="200" name="Google Shape;200;p14"/>
          <p:cNvSpPr txBox="1"/>
          <p:nvPr/>
        </p:nvSpPr>
        <p:spPr>
          <a:xfrm>
            <a:off x="763675" y="4055000"/>
            <a:ext cx="7791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Scores can appear in-game as part of a heads-up display (</a:t>
            </a:r>
            <a:r>
              <a:rPr b="1" i="1" lang="en" sz="1000" u="none" cap="none" strike="noStrike">
                <a:solidFill>
                  <a:srgbClr val="FFFFFF"/>
                </a:solidFill>
                <a:latin typeface="Roboto Condensed"/>
                <a:ea typeface="Roboto Condensed"/>
                <a:cs typeface="Roboto Condensed"/>
                <a:sym typeface="Roboto Condensed"/>
              </a:rPr>
              <a:t>Valorant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 or in a separate menu (</a:t>
            </a:r>
            <a:r>
              <a:rPr b="1" i="1" lang="en" sz="1000" u="none" cap="none" strike="noStrike">
                <a:solidFill>
                  <a:srgbClr val="FFFFFF"/>
                </a:solidFill>
                <a:latin typeface="Roboto Condensed"/>
                <a:ea typeface="Roboto Condensed"/>
                <a:cs typeface="Roboto Condensed"/>
                <a:sym typeface="Roboto Condensed"/>
              </a:rPr>
              <a:t>Call of Duty: Black Ops - Cold War</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01" name="Google Shape;201;p14"/>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202" name="Google Shape;202;p14"/>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203" name="Google Shape;203;p1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07" name="Shape 207"/>
        <p:cNvGrpSpPr/>
        <p:nvPr/>
      </p:nvGrpSpPr>
      <p:grpSpPr>
        <a:xfrm>
          <a:off x="0" y="0"/>
          <a:ext cx="0" cy="0"/>
          <a:chOff x="0" y="0"/>
          <a:chExt cx="0" cy="0"/>
        </a:xfrm>
      </p:grpSpPr>
      <p:sp>
        <p:nvSpPr>
          <p:cNvPr id="208" name="Google Shape;208;p1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Visual Interfaces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Platform-Specific Features</a:t>
            </a:r>
            <a:endParaRPr sz="3000">
              <a:solidFill>
                <a:srgbClr val="4FC3CD"/>
              </a:solidFill>
              <a:latin typeface="Bebas Neue"/>
              <a:ea typeface="Bebas Neue"/>
              <a:cs typeface="Bebas Neue"/>
              <a:sym typeface="Bebas Neue"/>
            </a:endParaRPr>
          </a:p>
        </p:txBody>
      </p:sp>
      <p:pic>
        <p:nvPicPr>
          <p:cNvPr descr="Photo of Star Wars Battle Pod arcade cabinet depicting title screen." id="209" name="Google Shape;209;p15"/>
          <p:cNvPicPr preferRelativeResize="0"/>
          <p:nvPr/>
        </p:nvPicPr>
        <p:blipFill rotWithShape="1">
          <a:blip r:embed="rId3">
            <a:alphaModFix/>
          </a:blip>
          <a:srcRect b="0" l="0" r="0" t="0"/>
          <a:stretch/>
        </p:blipFill>
        <p:spPr>
          <a:xfrm>
            <a:off x="3023485" y="2033625"/>
            <a:ext cx="3097027" cy="2322774"/>
          </a:xfrm>
          <a:prstGeom prst="rect">
            <a:avLst/>
          </a:prstGeom>
          <a:noFill/>
          <a:ln>
            <a:noFill/>
          </a:ln>
        </p:spPr>
      </p:pic>
      <p:sp>
        <p:nvSpPr>
          <p:cNvPr id="210" name="Google Shape;210;p15"/>
          <p:cNvSpPr txBox="1"/>
          <p:nvPr/>
        </p:nvSpPr>
        <p:spPr>
          <a:xfrm>
            <a:off x="2940400" y="17433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PvOberstein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211" name="Google Shape;211;p15"/>
          <p:cNvSpPr txBox="1"/>
          <p:nvPr/>
        </p:nvSpPr>
        <p:spPr>
          <a:xfrm>
            <a:off x="2940400" y="4356400"/>
            <a:ext cx="3559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Start screen on </a:t>
            </a:r>
            <a:r>
              <a:rPr b="1" i="1" lang="en" sz="1000" u="none" cap="none" strike="noStrike">
                <a:solidFill>
                  <a:srgbClr val="FFFFFF"/>
                </a:solidFill>
                <a:latin typeface="Roboto Condensed"/>
                <a:ea typeface="Roboto Condensed"/>
                <a:cs typeface="Roboto Condensed"/>
                <a:sym typeface="Roboto Condensed"/>
              </a:rPr>
              <a:t>Star Wars Battle Pod</a:t>
            </a:r>
            <a:r>
              <a:rPr b="1" i="0" lang="en" sz="1000" u="none" cap="none" strike="noStrike">
                <a:solidFill>
                  <a:srgbClr val="FFFFFF"/>
                </a:solidFill>
                <a:latin typeface="Roboto Condensed"/>
                <a:ea typeface="Roboto Condensed"/>
                <a:cs typeface="Roboto Condensed"/>
                <a:sym typeface="Roboto Condensed"/>
              </a:rPr>
              <a:t> arcade cabinet.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12" name="Google Shape;212;p15"/>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13" name="Google Shape;213;p15"/>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14" name="Google Shape;214;p1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18" name="Shape 218"/>
        <p:cNvGrpSpPr/>
        <p:nvPr/>
      </p:nvGrpSpPr>
      <p:grpSpPr>
        <a:xfrm>
          <a:off x="0" y="0"/>
          <a:ext cx="0" cy="0"/>
          <a:chOff x="0" y="0"/>
          <a:chExt cx="0" cy="0"/>
        </a:xfrm>
      </p:grpSpPr>
      <p:sp>
        <p:nvSpPr>
          <p:cNvPr id="219" name="Google Shape;219;p16"/>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Visual Interfaces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Genre-Specific Features</a:t>
            </a:r>
            <a:endParaRPr sz="3000">
              <a:solidFill>
                <a:srgbClr val="4FC3CD"/>
              </a:solidFill>
              <a:latin typeface="Bebas Neue"/>
              <a:ea typeface="Bebas Neue"/>
              <a:cs typeface="Bebas Neue"/>
              <a:sym typeface="Bebas Neue"/>
            </a:endParaRPr>
          </a:p>
        </p:txBody>
      </p:sp>
      <p:pic>
        <p:nvPicPr>
          <p:cNvPr descr="Screenshot of heads-up display featured in Doom Eternal." id="220" name="Google Shape;220;p16"/>
          <p:cNvPicPr preferRelativeResize="0"/>
          <p:nvPr/>
        </p:nvPicPr>
        <p:blipFill rotWithShape="1">
          <a:blip r:embed="rId3">
            <a:alphaModFix/>
          </a:blip>
          <a:srcRect b="0" l="0" r="0" t="0"/>
          <a:stretch/>
        </p:blipFill>
        <p:spPr>
          <a:xfrm>
            <a:off x="2504939" y="2029975"/>
            <a:ext cx="4134113" cy="2325450"/>
          </a:xfrm>
          <a:prstGeom prst="rect">
            <a:avLst/>
          </a:prstGeom>
          <a:noFill/>
          <a:ln>
            <a:noFill/>
          </a:ln>
        </p:spPr>
      </p:pic>
      <p:sp>
        <p:nvSpPr>
          <p:cNvPr id="221" name="Google Shape;221;p16"/>
          <p:cNvSpPr txBox="1"/>
          <p:nvPr/>
        </p:nvSpPr>
        <p:spPr>
          <a:xfrm>
            <a:off x="2392200" y="17315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Bethesda Softworks LLC</a:t>
            </a:r>
            <a:endParaRPr b="1" i="0" sz="800" u="none" cap="none" strike="noStrike">
              <a:solidFill>
                <a:srgbClr val="FFFFFF"/>
              </a:solidFill>
              <a:latin typeface="Roboto Condensed"/>
              <a:ea typeface="Roboto Condensed"/>
              <a:cs typeface="Roboto Condensed"/>
              <a:sym typeface="Roboto Condensed"/>
            </a:endParaRPr>
          </a:p>
        </p:txBody>
      </p:sp>
      <p:sp>
        <p:nvSpPr>
          <p:cNvPr id="222" name="Google Shape;222;p16"/>
          <p:cNvSpPr txBox="1"/>
          <p:nvPr/>
        </p:nvSpPr>
        <p:spPr>
          <a:xfrm>
            <a:off x="2392200" y="4323175"/>
            <a:ext cx="4175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HUDs are common in action games such as </a:t>
            </a:r>
            <a:r>
              <a:rPr b="1" i="1" lang="en" sz="1000" u="none" cap="none" strike="noStrike">
                <a:solidFill>
                  <a:srgbClr val="FFFFFF"/>
                </a:solidFill>
                <a:latin typeface="Roboto Condensed"/>
                <a:ea typeface="Roboto Condensed"/>
                <a:cs typeface="Roboto Condensed"/>
                <a:sym typeface="Roboto Condensed"/>
              </a:rPr>
              <a:t>Doom Eternal.</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23" name="Google Shape;223;p16"/>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24" name="Google Shape;224;p16"/>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25" name="Google Shape;225;p1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29" name="Shape 229"/>
        <p:cNvGrpSpPr/>
        <p:nvPr/>
      </p:nvGrpSpPr>
      <p:grpSpPr>
        <a:xfrm>
          <a:off x="0" y="0"/>
          <a:ext cx="0" cy="0"/>
          <a:chOff x="0" y="0"/>
          <a:chExt cx="0" cy="0"/>
        </a:xfrm>
      </p:grpSpPr>
      <p:sp>
        <p:nvSpPr>
          <p:cNvPr id="230" name="Google Shape;230;p17"/>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Usability</a:t>
            </a:r>
            <a:endParaRPr sz="3000">
              <a:solidFill>
                <a:srgbClr val="4FC3CD"/>
              </a:solidFill>
              <a:latin typeface="Bebas Neue"/>
              <a:ea typeface="Bebas Neue"/>
              <a:cs typeface="Bebas Neue"/>
              <a:sym typeface="Bebas Neue"/>
            </a:endParaRPr>
          </a:p>
        </p:txBody>
      </p:sp>
      <p:pic>
        <p:nvPicPr>
          <p:cNvPr descr="Screenshot of interface in Metroid Prime with the following text: &quot;A new [Creatures] entry has been downloaded to your Log Book.&quot;" id="231" name="Google Shape;231;p17"/>
          <p:cNvPicPr preferRelativeResize="0"/>
          <p:nvPr/>
        </p:nvPicPr>
        <p:blipFill rotWithShape="1">
          <a:blip r:embed="rId3">
            <a:alphaModFix/>
          </a:blip>
          <a:srcRect b="0" l="0" r="0" t="0"/>
          <a:stretch/>
        </p:blipFill>
        <p:spPr>
          <a:xfrm>
            <a:off x="450963" y="1711313"/>
            <a:ext cx="4175177" cy="2192824"/>
          </a:xfrm>
          <a:prstGeom prst="rect">
            <a:avLst/>
          </a:prstGeom>
          <a:noFill/>
          <a:ln>
            <a:noFill/>
          </a:ln>
        </p:spPr>
      </p:pic>
      <p:sp>
        <p:nvSpPr>
          <p:cNvPr id="232" name="Google Shape;232;p17"/>
          <p:cNvSpPr txBox="1"/>
          <p:nvPr/>
        </p:nvSpPr>
        <p:spPr>
          <a:xfrm>
            <a:off x="354725" y="1419500"/>
            <a:ext cx="4023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Nintendo</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player's suit displaying health and stasis bars in Dead Space 2." id="233" name="Google Shape;233;p17"/>
          <p:cNvPicPr preferRelativeResize="0"/>
          <p:nvPr/>
        </p:nvPicPr>
        <p:blipFill rotWithShape="1">
          <a:blip r:embed="rId4">
            <a:alphaModFix/>
          </a:blip>
          <a:srcRect b="0" l="0" r="0" t="0"/>
          <a:stretch/>
        </p:blipFill>
        <p:spPr>
          <a:xfrm>
            <a:off x="4794662" y="1711313"/>
            <a:ext cx="3898365" cy="2192825"/>
          </a:xfrm>
          <a:prstGeom prst="rect">
            <a:avLst/>
          </a:prstGeom>
          <a:noFill/>
          <a:ln>
            <a:noFill/>
          </a:ln>
        </p:spPr>
      </p:pic>
      <p:sp>
        <p:nvSpPr>
          <p:cNvPr id="234" name="Google Shape;234;p17"/>
          <p:cNvSpPr txBox="1"/>
          <p:nvPr/>
        </p:nvSpPr>
        <p:spPr>
          <a:xfrm>
            <a:off x="4732326" y="1419500"/>
            <a:ext cx="4023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Electronic Arts</a:t>
            </a:r>
            <a:endParaRPr b="1" i="0" sz="800" u="none" cap="none" strike="noStrike">
              <a:solidFill>
                <a:srgbClr val="FFFFFF"/>
              </a:solidFill>
              <a:latin typeface="Roboto Condensed"/>
              <a:ea typeface="Roboto Condensed"/>
              <a:cs typeface="Roboto Condensed"/>
              <a:sym typeface="Roboto Condensed"/>
            </a:endParaRPr>
          </a:p>
        </p:txBody>
      </p:sp>
      <p:sp>
        <p:nvSpPr>
          <p:cNvPr id="235" name="Google Shape;235;p17"/>
          <p:cNvSpPr txBox="1"/>
          <p:nvPr/>
        </p:nvSpPr>
        <p:spPr>
          <a:xfrm>
            <a:off x="354725" y="3904125"/>
            <a:ext cx="8338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Interfaces designed with usability in mind include the Scan Visor </a:t>
            </a:r>
            <a:r>
              <a:rPr b="1" lang="en" sz="1000">
                <a:solidFill>
                  <a:srgbClr val="FFFFFF"/>
                </a:solidFill>
                <a:latin typeface="Roboto Condensed"/>
                <a:ea typeface="Roboto Condensed"/>
                <a:cs typeface="Roboto Condensed"/>
                <a:sym typeface="Roboto Condensed"/>
              </a:rPr>
              <a:t>HUD</a:t>
            </a:r>
            <a:r>
              <a:rPr b="1" i="0" lang="en" sz="1000" u="none" cap="none" strike="noStrike">
                <a:solidFill>
                  <a:srgbClr val="FFFFFF"/>
                </a:solidFill>
                <a:latin typeface="Roboto Condensed"/>
                <a:ea typeface="Roboto Condensed"/>
                <a:cs typeface="Roboto Condensed"/>
                <a:sym typeface="Roboto Condensed"/>
              </a:rPr>
              <a:t> from </a:t>
            </a:r>
            <a:r>
              <a:rPr b="1" i="1" lang="en" sz="1000" u="none" cap="none" strike="noStrike">
                <a:solidFill>
                  <a:srgbClr val="FFFFFF"/>
                </a:solidFill>
                <a:latin typeface="Roboto Condensed"/>
                <a:ea typeface="Roboto Condensed"/>
                <a:cs typeface="Roboto Condensed"/>
                <a:sym typeface="Roboto Condensed"/>
              </a:rPr>
              <a:t>Metroid Prime</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and the player’s suit displaying health and stasis bars in </a:t>
            </a:r>
            <a:r>
              <a:rPr b="1" i="1" lang="en" sz="1000" u="none" cap="none" strike="noStrike">
                <a:solidFill>
                  <a:srgbClr val="FFFFFF"/>
                </a:solidFill>
                <a:latin typeface="Roboto Condensed"/>
                <a:ea typeface="Roboto Condensed"/>
                <a:cs typeface="Roboto Condensed"/>
                <a:sym typeface="Roboto Condensed"/>
              </a:rPr>
              <a:t>Dead Space 2</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36" name="Google Shape;236;p17"/>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237" name="Google Shape;237;p17"/>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238" name="Google Shape;238;p1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42" name="Shape 242"/>
        <p:cNvGrpSpPr/>
        <p:nvPr/>
      </p:nvGrpSpPr>
      <p:grpSpPr>
        <a:xfrm>
          <a:off x="0" y="0"/>
          <a:ext cx="0" cy="0"/>
          <a:chOff x="0" y="0"/>
          <a:chExt cx="0" cy="0"/>
        </a:xfrm>
      </p:grpSpPr>
      <p:sp>
        <p:nvSpPr>
          <p:cNvPr id="243" name="Google Shape;243;p18"/>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Usability</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Accessibility</a:t>
            </a:r>
            <a:endParaRPr sz="3000">
              <a:solidFill>
                <a:srgbClr val="4FC3CD"/>
              </a:solidFill>
              <a:latin typeface="Bebas Neue"/>
              <a:ea typeface="Bebas Neue"/>
              <a:cs typeface="Bebas Neue"/>
              <a:sym typeface="Bebas Neue"/>
            </a:endParaRPr>
          </a:p>
        </p:txBody>
      </p:sp>
      <p:pic>
        <p:nvPicPr>
          <p:cNvPr descr="Photo of white Xbox Adaptive Controller." id="244" name="Google Shape;244;p18"/>
          <p:cNvPicPr preferRelativeResize="0"/>
          <p:nvPr/>
        </p:nvPicPr>
        <p:blipFill rotWithShape="1">
          <a:blip r:embed="rId3">
            <a:alphaModFix/>
          </a:blip>
          <a:srcRect b="0" l="0" r="0" t="0"/>
          <a:stretch/>
        </p:blipFill>
        <p:spPr>
          <a:xfrm>
            <a:off x="2338463" y="2029975"/>
            <a:ext cx="4467077" cy="2373124"/>
          </a:xfrm>
          <a:prstGeom prst="rect">
            <a:avLst/>
          </a:prstGeom>
          <a:noFill/>
          <a:ln>
            <a:noFill/>
          </a:ln>
        </p:spPr>
      </p:pic>
      <p:sp>
        <p:nvSpPr>
          <p:cNvPr id="245" name="Google Shape;245;p18"/>
          <p:cNvSpPr txBox="1"/>
          <p:nvPr/>
        </p:nvSpPr>
        <p:spPr>
          <a:xfrm>
            <a:off x="2265400" y="1747700"/>
            <a:ext cx="4023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Geni (Wikimedia Commons) - modified by Justin Sadur</a:t>
            </a:r>
            <a:endParaRPr b="1" i="0" sz="800" u="none" cap="none" strike="noStrike">
              <a:solidFill>
                <a:srgbClr val="FFFFFF"/>
              </a:solidFill>
              <a:latin typeface="Roboto Condensed"/>
              <a:ea typeface="Roboto Condensed"/>
              <a:cs typeface="Roboto Condensed"/>
              <a:sym typeface="Roboto Condensed"/>
            </a:endParaRPr>
          </a:p>
        </p:txBody>
      </p:sp>
      <p:sp>
        <p:nvSpPr>
          <p:cNvPr id="246" name="Google Shape;246;p18"/>
          <p:cNvSpPr txBox="1"/>
          <p:nvPr/>
        </p:nvSpPr>
        <p:spPr>
          <a:xfrm>
            <a:off x="2265400" y="4355425"/>
            <a:ext cx="45399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Xbox Adaptive Controller</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47" name="Google Shape;247;p1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48" name="Google Shape;248;p18"/>
          <p:cNvPicPr preferRelativeResize="0"/>
          <p:nvPr/>
        </p:nvPicPr>
        <p:blipFill rotWithShape="1">
          <a:blip r:embed="rId5">
            <a:alphaModFix/>
          </a:blip>
          <a:srcRect b="0" l="0" r="0" t="0"/>
          <a:stretch/>
        </p:blipFill>
        <p:spPr>
          <a:xfrm>
            <a:off x="87362" y="4625325"/>
            <a:ext cx="1564960" cy="423050"/>
          </a:xfrm>
          <a:prstGeom prst="rect">
            <a:avLst/>
          </a:prstGeom>
          <a:noFill/>
          <a:ln>
            <a:noFill/>
          </a:ln>
        </p:spPr>
      </p:pic>
      <p:sp>
        <p:nvSpPr>
          <p:cNvPr id="249" name="Google Shape;249;p1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53" name="Shape 253"/>
        <p:cNvGrpSpPr/>
        <p:nvPr/>
      </p:nvGrpSpPr>
      <p:grpSpPr>
        <a:xfrm>
          <a:off x="0" y="0"/>
          <a:ext cx="0" cy="0"/>
          <a:chOff x="0" y="0"/>
          <a:chExt cx="0" cy="0"/>
        </a:xfrm>
      </p:grpSpPr>
      <p:sp>
        <p:nvSpPr>
          <p:cNvPr id="254" name="Google Shape;254;p19"/>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Usability</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Save-Game Options</a:t>
            </a:r>
            <a:endParaRPr sz="3000">
              <a:solidFill>
                <a:srgbClr val="4FC3CD"/>
              </a:solidFill>
              <a:latin typeface="Bebas Neue"/>
              <a:ea typeface="Bebas Neue"/>
              <a:cs typeface="Bebas Neue"/>
              <a:sym typeface="Bebas Neue"/>
            </a:endParaRPr>
          </a:p>
        </p:txBody>
      </p:sp>
      <p:pic>
        <p:nvPicPr>
          <p:cNvPr descr="Screenshot of Aloy sitting next to a campfire in Horizon Zero Dawn, giving players the option to Quick Save or Manually Save." id="255" name="Google Shape;255;p19"/>
          <p:cNvPicPr preferRelativeResize="0"/>
          <p:nvPr/>
        </p:nvPicPr>
        <p:blipFill rotWithShape="1">
          <a:blip r:embed="rId3">
            <a:alphaModFix/>
          </a:blip>
          <a:srcRect b="0" l="0" r="0" t="0"/>
          <a:stretch/>
        </p:blipFill>
        <p:spPr>
          <a:xfrm>
            <a:off x="2516623" y="1926400"/>
            <a:ext cx="4110751" cy="2290224"/>
          </a:xfrm>
          <a:prstGeom prst="rect">
            <a:avLst/>
          </a:prstGeom>
          <a:noFill/>
          <a:ln>
            <a:noFill/>
          </a:ln>
        </p:spPr>
      </p:pic>
      <p:sp>
        <p:nvSpPr>
          <p:cNvPr id="256" name="Google Shape;256;p19"/>
          <p:cNvSpPr txBox="1"/>
          <p:nvPr/>
        </p:nvSpPr>
        <p:spPr>
          <a:xfrm>
            <a:off x="2432700" y="16651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257" name="Google Shape;257;p19"/>
          <p:cNvSpPr txBox="1"/>
          <p:nvPr/>
        </p:nvSpPr>
        <p:spPr>
          <a:xfrm>
            <a:off x="2454002" y="4191350"/>
            <a:ext cx="4847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Sony Interactive Entertainment’s </a:t>
            </a:r>
            <a:r>
              <a:rPr b="1" i="1" lang="en" sz="1000" u="none" cap="none" strike="noStrike">
                <a:solidFill>
                  <a:srgbClr val="FFFFFF"/>
                </a:solidFill>
                <a:latin typeface="Roboto Condensed"/>
                <a:ea typeface="Roboto Condensed"/>
                <a:cs typeface="Roboto Condensed"/>
                <a:sym typeface="Roboto Condensed"/>
              </a:rPr>
              <a:t>Horizon Zero Dawn</a:t>
            </a:r>
            <a:r>
              <a:rPr b="1" i="0" lang="en" sz="1000" u="none" cap="none" strike="noStrike">
                <a:solidFill>
                  <a:srgbClr val="FFFFFF"/>
                </a:solidFill>
                <a:latin typeface="Roboto Condensed"/>
                <a:ea typeface="Roboto Condensed"/>
                <a:cs typeface="Roboto Condensed"/>
                <a:sym typeface="Roboto Condensed"/>
              </a:rPr>
              <a:t> allows the player to quick-save when visiting a campfire.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58" name="Google Shape;258;p19"/>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59" name="Google Shape;259;p19"/>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60" name="Google Shape;260;p1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8" name="Shape 58"/>
        <p:cNvGrpSpPr/>
        <p:nvPr/>
      </p:nvGrpSpPr>
      <p:grpSpPr>
        <a:xfrm>
          <a:off x="0" y="0"/>
          <a:ext cx="0" cy="0"/>
          <a:chOff x="0" y="0"/>
          <a:chExt cx="0" cy="0"/>
        </a:xfrm>
      </p:grpSpPr>
      <p:sp>
        <p:nvSpPr>
          <p:cNvPr id="59" name="Google Shape;59;p2"/>
          <p:cNvSpPr txBox="1"/>
          <p:nvPr>
            <p:ph type="title"/>
          </p:nvPr>
        </p:nvSpPr>
        <p:spPr>
          <a:xfrm>
            <a:off x="356150" y="1838400"/>
            <a:ext cx="8520600" cy="2024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sz="4800">
                <a:latin typeface="Bebas Neue"/>
                <a:ea typeface="Bebas Neue"/>
                <a:cs typeface="Bebas Neue"/>
                <a:sym typeface="Bebas Neue"/>
              </a:rPr>
              <a:t>CHAPTER 8</a:t>
            </a:r>
            <a:endParaRPr sz="48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600">
                <a:solidFill>
                  <a:srgbClr val="4FC3CD"/>
                </a:solidFill>
                <a:latin typeface="Bebas Neue"/>
                <a:ea typeface="Bebas Neue"/>
                <a:cs typeface="Bebas Neue"/>
                <a:sym typeface="Bebas Neue"/>
              </a:rPr>
              <a:t>INTERFACE</a:t>
            </a:r>
            <a:br>
              <a:rPr lang="en" sz="3600">
                <a:solidFill>
                  <a:srgbClr val="4FC3CD"/>
                </a:solidFill>
                <a:latin typeface="Bebas Neue"/>
                <a:ea typeface="Bebas Neue"/>
                <a:cs typeface="Bebas Neue"/>
                <a:sym typeface="Bebas Neue"/>
              </a:rPr>
            </a:br>
            <a:r>
              <a:rPr lang="en" sz="3000">
                <a:solidFill>
                  <a:srgbClr val="4FC3CD"/>
                </a:solidFill>
                <a:latin typeface="Bebas Neue"/>
                <a:ea typeface="Bebas Neue"/>
                <a:cs typeface="Bebas Neue"/>
                <a:sym typeface="Bebas Neue"/>
              </a:rPr>
              <a:t>CREATING THE CONNECTION</a:t>
            </a:r>
            <a:endParaRPr sz="3000">
              <a:solidFill>
                <a:srgbClr val="4FC3CD"/>
              </a:solidFill>
              <a:latin typeface="Bebas Neue"/>
              <a:ea typeface="Bebas Neue"/>
              <a:cs typeface="Bebas Neue"/>
              <a:sym typeface="Bebas Neue"/>
            </a:endParaRPr>
          </a:p>
        </p:txBody>
      </p:sp>
      <p:pic>
        <p:nvPicPr>
          <p:cNvPr descr="Textbook title (Game Development Essentials: An Introduction - Fourth Edition) and author name (Jeannie Novak)" id="60" name="Google Shape;60;p2"/>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61" name="Google Shape;61;p2"/>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62" name="Google Shape;62;p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64" name="Shape 264"/>
        <p:cNvGrpSpPr/>
        <p:nvPr/>
      </p:nvGrpSpPr>
      <p:grpSpPr>
        <a:xfrm>
          <a:off x="0" y="0"/>
          <a:ext cx="0" cy="0"/>
          <a:chOff x="0" y="0"/>
          <a:chExt cx="0" cy="0"/>
        </a:xfrm>
      </p:grpSpPr>
      <p:sp>
        <p:nvSpPr>
          <p:cNvPr id="265" name="Google Shape;265;p20"/>
          <p:cNvSpPr txBox="1"/>
          <p:nvPr>
            <p:ph type="title"/>
          </p:nvPr>
        </p:nvSpPr>
        <p:spPr>
          <a:xfrm>
            <a:off x="311700" y="6842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8</a:t>
            </a:r>
            <a:endParaRPr b="1" sz="2400">
              <a:solidFill>
                <a:srgbClr val="4FC3CD"/>
              </a:solidFill>
              <a:latin typeface="Roboto Condensed"/>
              <a:ea typeface="Roboto Condensed"/>
              <a:cs typeface="Roboto Condensed"/>
              <a:sym typeface="Roboto Condensed"/>
            </a:endParaRPr>
          </a:p>
        </p:txBody>
      </p:sp>
      <p:sp>
        <p:nvSpPr>
          <p:cNvPr id="266" name="Google Shape;266;p20"/>
          <p:cNvSpPr txBox="1"/>
          <p:nvPr/>
        </p:nvSpPr>
        <p:spPr>
          <a:xfrm>
            <a:off x="3096875" y="13997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267" name="Google Shape;267;p20"/>
          <p:cNvSpPr txBox="1"/>
          <p:nvPr/>
        </p:nvSpPr>
        <p:spPr>
          <a:xfrm>
            <a:off x="389375" y="19538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1</a:t>
            </a:r>
            <a:endParaRPr b="0" i="0" sz="3000" u="sng" cap="none" strike="noStrike">
              <a:solidFill>
                <a:srgbClr val="4FC3CD"/>
              </a:solidFill>
              <a:latin typeface="Bebas Neue"/>
              <a:ea typeface="Bebas Neue"/>
              <a:cs typeface="Bebas Neue"/>
              <a:sym typeface="Bebas Neue"/>
            </a:endParaRPr>
          </a:p>
        </p:txBody>
      </p:sp>
      <p:sp>
        <p:nvSpPr>
          <p:cNvPr id="268" name="Google Shape;268;p20"/>
          <p:cNvSpPr txBox="1"/>
          <p:nvPr/>
        </p:nvSpPr>
        <p:spPr>
          <a:xfrm>
            <a:off x="679575" y="1953875"/>
            <a:ext cx="8041500" cy="68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Roboto Condensed"/>
                <a:ea typeface="Roboto Condensed"/>
                <a:cs typeface="Roboto Condensed"/>
                <a:sym typeface="Roboto Condensed"/>
              </a:rPr>
              <a:t>Using one of your favorite games as an example, discuss ways in which the game’s </a:t>
            </a:r>
            <a:r>
              <a:rPr b="0" i="1" lang="en" sz="1500" u="none" cap="none" strike="noStrike">
                <a:solidFill>
                  <a:schemeClr val="dk1"/>
                </a:solidFill>
                <a:latin typeface="Roboto Condensed"/>
                <a:ea typeface="Roboto Condensed"/>
                <a:cs typeface="Roboto Condensed"/>
                <a:sym typeface="Roboto Condensed"/>
              </a:rPr>
              <a:t>interface</a:t>
            </a:r>
            <a:r>
              <a:rPr b="0" i="0" lang="en" sz="1500" u="none" cap="none" strike="noStrike">
                <a:solidFill>
                  <a:schemeClr val="dk1"/>
                </a:solidFill>
                <a:latin typeface="Roboto Condensed"/>
                <a:ea typeface="Roboto Condensed"/>
                <a:cs typeface="Roboto Condensed"/>
                <a:sym typeface="Roboto Condensed"/>
              </a:rPr>
              <a:t> allows you to feel you have some control during gameplay</a:t>
            </a:r>
            <a:r>
              <a:rPr lang="en" sz="1500">
                <a:solidFill>
                  <a:schemeClr val="dk1"/>
                </a:solidFill>
                <a:latin typeface="Roboto Condensed"/>
                <a:ea typeface="Roboto Condensed"/>
                <a:cs typeface="Roboto Condensed"/>
                <a:sym typeface="Roboto Condensed"/>
              </a:rPr>
              <a:t>.</a:t>
            </a:r>
            <a:r>
              <a:rPr b="0" i="0" lang="en" sz="1500" u="none" cap="none" strike="noStrike">
                <a:solidFill>
                  <a:schemeClr val="dk1"/>
                </a:solidFill>
                <a:latin typeface="Roboto Condensed"/>
                <a:ea typeface="Roboto Condensed"/>
                <a:cs typeface="Roboto Condensed"/>
                <a:sym typeface="Roboto Condensed"/>
              </a:rPr>
              <a:t> </a:t>
            </a:r>
            <a:endParaRPr b="0" i="0" sz="1500" u="none" cap="none" strike="noStrike">
              <a:solidFill>
                <a:schemeClr val="dk1"/>
              </a:solidFill>
              <a:latin typeface="Roboto Condensed"/>
              <a:ea typeface="Roboto Condensed"/>
              <a:cs typeface="Roboto Condensed"/>
              <a:sym typeface="Roboto Condensed"/>
            </a:endParaRPr>
          </a:p>
        </p:txBody>
      </p:sp>
      <p:sp>
        <p:nvSpPr>
          <p:cNvPr id="269" name="Google Shape;269;p20"/>
          <p:cNvSpPr txBox="1"/>
          <p:nvPr/>
        </p:nvSpPr>
        <p:spPr>
          <a:xfrm>
            <a:off x="389363" y="32076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2</a:t>
            </a:r>
            <a:endParaRPr b="0" i="0" sz="3000" u="sng" cap="none" strike="noStrike">
              <a:solidFill>
                <a:srgbClr val="4FC3CD"/>
              </a:solidFill>
              <a:latin typeface="Bebas Neue"/>
              <a:ea typeface="Bebas Neue"/>
              <a:cs typeface="Bebas Neue"/>
              <a:sym typeface="Bebas Neue"/>
            </a:endParaRPr>
          </a:p>
        </p:txBody>
      </p:sp>
      <p:sp>
        <p:nvSpPr>
          <p:cNvPr id="270" name="Google Shape;270;p20"/>
          <p:cNvSpPr txBox="1"/>
          <p:nvPr/>
        </p:nvSpPr>
        <p:spPr>
          <a:xfrm>
            <a:off x="679575" y="2781050"/>
            <a:ext cx="8041500" cy="174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There are several unique </a:t>
            </a:r>
            <a:r>
              <a:rPr i="1" lang="en" sz="1500">
                <a:solidFill>
                  <a:schemeClr val="dk1"/>
                </a:solidFill>
                <a:latin typeface="Roboto Condensed"/>
                <a:ea typeface="Roboto Condensed"/>
                <a:cs typeface="Roboto Condensed"/>
                <a:sym typeface="Roboto Condensed"/>
              </a:rPr>
              <a:t>physical</a:t>
            </a:r>
            <a:r>
              <a:rPr lang="en" sz="1500">
                <a:solidFill>
                  <a:schemeClr val="dk1"/>
                </a:solidFill>
                <a:latin typeface="Roboto Condensed"/>
                <a:ea typeface="Roboto Condensed"/>
                <a:cs typeface="Roboto Condensed"/>
                <a:sym typeface="Roboto Condensed"/>
              </a:rPr>
              <a:t> interfaces—such as foot pads, maracas, a microphone, and a fishing</a:t>
            </a:r>
            <a:endParaRPr sz="1500">
              <a:solidFill>
                <a:schemeClr val="dk1"/>
              </a:solidFill>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pole—that are designed to enhance the game-playing experience. Disregarding the obvious (such as guns for first-person shooters), recommend a unique physical interface that could be used as an alternative physical device for one of your favorite games. If you were asked to create an original physical interface for your own game, what would it be—and how would it make the player’s experience of the game more enjoyable?</a:t>
            </a:r>
            <a:endParaRPr/>
          </a:p>
        </p:txBody>
      </p:sp>
      <p:pic>
        <p:nvPicPr>
          <p:cNvPr descr="Textbook title (Game Development Essentials: An Introduction - Fourth Edition) and author name (Jeannie Novak)" id="271" name="Google Shape;271;p20"/>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272" name="Google Shape;272;p20"/>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273" name="Google Shape;273;p2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77" name="Shape 277"/>
        <p:cNvGrpSpPr/>
        <p:nvPr/>
      </p:nvGrpSpPr>
      <p:grpSpPr>
        <a:xfrm>
          <a:off x="0" y="0"/>
          <a:ext cx="0" cy="0"/>
          <a:chOff x="0" y="0"/>
          <a:chExt cx="0" cy="0"/>
        </a:xfrm>
      </p:grpSpPr>
      <p:sp>
        <p:nvSpPr>
          <p:cNvPr id="278" name="Google Shape;278;p21"/>
          <p:cNvSpPr txBox="1"/>
          <p:nvPr>
            <p:ph type="title"/>
          </p:nvPr>
        </p:nvSpPr>
        <p:spPr>
          <a:xfrm>
            <a:off x="311700" y="6080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8</a:t>
            </a:r>
            <a:endParaRPr b="1" sz="2400">
              <a:solidFill>
                <a:srgbClr val="4FC3CD"/>
              </a:solidFill>
              <a:latin typeface="Roboto Condensed"/>
              <a:ea typeface="Roboto Condensed"/>
              <a:cs typeface="Roboto Condensed"/>
              <a:sym typeface="Roboto Condensed"/>
            </a:endParaRPr>
          </a:p>
        </p:txBody>
      </p:sp>
      <p:sp>
        <p:nvSpPr>
          <p:cNvPr id="279" name="Google Shape;279;p21"/>
          <p:cNvSpPr txBox="1"/>
          <p:nvPr/>
        </p:nvSpPr>
        <p:spPr>
          <a:xfrm>
            <a:off x="3096875" y="13235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280" name="Google Shape;280;p21"/>
          <p:cNvSpPr txBox="1"/>
          <p:nvPr/>
        </p:nvSpPr>
        <p:spPr>
          <a:xfrm>
            <a:off x="389375" y="19538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3</a:t>
            </a:r>
            <a:endParaRPr b="0" i="0" sz="3000" u="sng" cap="none" strike="noStrike">
              <a:solidFill>
                <a:srgbClr val="4FC3CD"/>
              </a:solidFill>
              <a:latin typeface="Bebas Neue"/>
              <a:ea typeface="Bebas Neue"/>
              <a:cs typeface="Bebas Neue"/>
              <a:sym typeface="Bebas Neue"/>
            </a:endParaRPr>
          </a:p>
        </p:txBody>
      </p:sp>
      <p:sp>
        <p:nvSpPr>
          <p:cNvPr id="281" name="Google Shape;281;p21"/>
          <p:cNvSpPr txBox="1"/>
          <p:nvPr/>
        </p:nvSpPr>
        <p:spPr>
          <a:xfrm>
            <a:off x="679575" y="1801475"/>
            <a:ext cx="7829400" cy="94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Roboto Condensed"/>
                <a:ea typeface="Roboto Condensed"/>
                <a:cs typeface="Roboto Condensed"/>
                <a:sym typeface="Roboto Condensed"/>
              </a:rPr>
              <a:t>The area of </a:t>
            </a:r>
            <a:r>
              <a:rPr b="0" i="1" lang="en" sz="1500" u="none" cap="none" strike="noStrike">
                <a:solidFill>
                  <a:schemeClr val="dk1"/>
                </a:solidFill>
                <a:latin typeface="Roboto Condensed"/>
                <a:ea typeface="Roboto Condensed"/>
                <a:cs typeface="Roboto Condensed"/>
                <a:sym typeface="Roboto Condensed"/>
              </a:rPr>
              <a:t>accessibility</a:t>
            </a:r>
            <a:r>
              <a:rPr b="0" i="0" lang="en" sz="1500" u="none" cap="none" strike="noStrike">
                <a:solidFill>
                  <a:schemeClr val="dk1"/>
                </a:solidFill>
                <a:latin typeface="Roboto Condensed"/>
                <a:ea typeface="Roboto Condensed"/>
                <a:cs typeface="Roboto Condensed"/>
                <a:sym typeface="Roboto Condensed"/>
              </a:rPr>
              <a:t> is gradually being addressed by the game industry. Choose one of the five disabilities discussed in this chapter and come up with a unique way to address the disability in a game interface.</a:t>
            </a:r>
            <a:endParaRPr b="0" i="0" sz="1500" u="none" cap="none" strike="noStrike">
              <a:solidFill>
                <a:schemeClr val="dk1"/>
              </a:solidFill>
              <a:latin typeface="Roboto Condensed"/>
              <a:ea typeface="Roboto Condensed"/>
              <a:cs typeface="Roboto Condensed"/>
              <a:sym typeface="Roboto Condensed"/>
            </a:endParaRPr>
          </a:p>
        </p:txBody>
      </p:sp>
      <p:sp>
        <p:nvSpPr>
          <p:cNvPr id="282" name="Google Shape;282;p21"/>
          <p:cNvSpPr txBox="1"/>
          <p:nvPr/>
        </p:nvSpPr>
        <p:spPr>
          <a:xfrm>
            <a:off x="389363" y="281155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4</a:t>
            </a:r>
            <a:endParaRPr b="0" i="0" sz="3000" u="sng" cap="none" strike="noStrike">
              <a:solidFill>
                <a:srgbClr val="4FC3CD"/>
              </a:solidFill>
              <a:latin typeface="Bebas Neue"/>
              <a:ea typeface="Bebas Neue"/>
              <a:cs typeface="Bebas Neue"/>
              <a:sym typeface="Bebas Neue"/>
            </a:endParaRPr>
          </a:p>
        </p:txBody>
      </p:sp>
      <p:sp>
        <p:nvSpPr>
          <p:cNvPr id="283" name="Google Shape;283;p21"/>
          <p:cNvSpPr txBox="1"/>
          <p:nvPr/>
        </p:nvSpPr>
        <p:spPr>
          <a:xfrm>
            <a:off x="679575" y="2815000"/>
            <a:ext cx="8008200" cy="6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Knowing that the </a:t>
            </a:r>
            <a:r>
              <a:rPr i="1" lang="en" sz="1500">
                <a:solidFill>
                  <a:schemeClr val="dk1"/>
                </a:solidFill>
                <a:latin typeface="Roboto Condensed"/>
                <a:ea typeface="Roboto Condensed"/>
                <a:cs typeface="Roboto Condensed"/>
                <a:sym typeface="Roboto Condensed"/>
              </a:rPr>
              <a:t>save-game</a:t>
            </a:r>
            <a:r>
              <a:rPr lang="en" sz="1500">
                <a:solidFill>
                  <a:schemeClr val="dk1"/>
                </a:solidFill>
                <a:latin typeface="Roboto Condensed"/>
                <a:ea typeface="Roboto Condensed"/>
                <a:cs typeface="Roboto Condensed"/>
                <a:sym typeface="Roboto Condensed"/>
              </a:rPr>
              <a:t> debate hasn’t been resolved, what type of save-game option would you incorporate into your game—and why? Can you think of a new way of saving the game? </a:t>
            </a:r>
            <a:endParaRPr/>
          </a:p>
        </p:txBody>
      </p:sp>
      <p:sp>
        <p:nvSpPr>
          <p:cNvPr id="284" name="Google Shape;284;p21"/>
          <p:cNvSpPr txBox="1"/>
          <p:nvPr/>
        </p:nvSpPr>
        <p:spPr>
          <a:xfrm>
            <a:off x="389363" y="37159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5</a:t>
            </a:r>
            <a:endParaRPr b="0" i="0" sz="3000" u="sng" cap="none" strike="noStrike">
              <a:solidFill>
                <a:srgbClr val="4FC3CD"/>
              </a:solidFill>
              <a:latin typeface="Bebas Neue"/>
              <a:ea typeface="Bebas Neue"/>
              <a:cs typeface="Bebas Neue"/>
              <a:sym typeface="Bebas Neue"/>
            </a:endParaRPr>
          </a:p>
        </p:txBody>
      </p:sp>
      <p:sp>
        <p:nvSpPr>
          <p:cNvPr id="285" name="Google Shape;285;p21"/>
          <p:cNvSpPr txBox="1"/>
          <p:nvPr/>
        </p:nvSpPr>
        <p:spPr>
          <a:xfrm>
            <a:off x="679575" y="3563025"/>
            <a:ext cx="78927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How do the </a:t>
            </a:r>
            <a:r>
              <a:rPr i="1" lang="en" sz="1500">
                <a:solidFill>
                  <a:schemeClr val="dk1"/>
                </a:solidFill>
                <a:latin typeface="Roboto Condensed"/>
                <a:ea typeface="Roboto Condensed"/>
                <a:cs typeface="Roboto Condensed"/>
                <a:sym typeface="Roboto Condensed"/>
              </a:rPr>
              <a:t>components</a:t>
            </a:r>
            <a:r>
              <a:rPr lang="en" sz="1500">
                <a:solidFill>
                  <a:schemeClr val="dk1"/>
                </a:solidFill>
                <a:latin typeface="Roboto Condensed"/>
                <a:ea typeface="Roboto Condensed"/>
                <a:cs typeface="Roboto Condensed"/>
                <a:sym typeface="Roboto Condensed"/>
              </a:rPr>
              <a:t> of a game interface work together to make a game usable and functional for the player? Choose a game and analyze its </a:t>
            </a:r>
            <a:r>
              <a:rPr i="1" lang="en" sz="1500">
                <a:solidFill>
                  <a:schemeClr val="dk1"/>
                </a:solidFill>
                <a:latin typeface="Roboto Condensed"/>
                <a:ea typeface="Roboto Condensed"/>
                <a:cs typeface="Roboto Condensed"/>
                <a:sym typeface="Roboto Condensed"/>
              </a:rPr>
              <a:t>usability </a:t>
            </a:r>
            <a:r>
              <a:rPr lang="en" sz="1500">
                <a:solidFill>
                  <a:schemeClr val="dk1"/>
                </a:solidFill>
                <a:latin typeface="Roboto Condensed"/>
                <a:ea typeface="Roboto Condensed"/>
                <a:cs typeface="Roboto Condensed"/>
                <a:sym typeface="Roboto Condensed"/>
              </a:rPr>
              <a:t>features. Suggest at least three improvements to the interface, and create a rough sketch redesigning the interface based on your analysis. </a:t>
            </a:r>
            <a:endParaRPr/>
          </a:p>
        </p:txBody>
      </p:sp>
      <p:pic>
        <p:nvPicPr>
          <p:cNvPr descr="Textbook title (Game Development Essentials: An Introduction - Fourth Edition) and author name (Jeannie Novak)" id="286" name="Google Shape;286;p21"/>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287" name="Google Shape;287;p21"/>
          <p:cNvPicPr preferRelativeResize="0"/>
          <p:nvPr/>
        </p:nvPicPr>
        <p:blipFill rotWithShape="1">
          <a:blip r:embed="rId4">
            <a:alphaModFix/>
          </a:blip>
          <a:srcRect b="0" l="0" r="0" t="0"/>
          <a:stretch/>
        </p:blipFill>
        <p:spPr>
          <a:xfrm>
            <a:off x="74562" y="4620400"/>
            <a:ext cx="1564960" cy="423050"/>
          </a:xfrm>
          <a:prstGeom prst="rect">
            <a:avLst/>
          </a:prstGeom>
          <a:noFill/>
          <a:ln>
            <a:noFill/>
          </a:ln>
        </p:spPr>
      </p:pic>
      <p:sp>
        <p:nvSpPr>
          <p:cNvPr id="288" name="Google Shape;288;p2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92" name="Shape 292"/>
        <p:cNvGrpSpPr/>
        <p:nvPr/>
      </p:nvGrpSpPr>
      <p:grpSpPr>
        <a:xfrm>
          <a:off x="0" y="0"/>
          <a:ext cx="0" cy="0"/>
          <a:chOff x="0" y="0"/>
          <a:chExt cx="0" cy="0"/>
        </a:xfrm>
      </p:grpSpPr>
      <p:sp>
        <p:nvSpPr>
          <p:cNvPr id="293" name="Google Shape;293;p22"/>
          <p:cNvSpPr txBox="1"/>
          <p:nvPr>
            <p:ph type="title"/>
          </p:nvPr>
        </p:nvSpPr>
        <p:spPr>
          <a:xfrm>
            <a:off x="311700" y="10652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8</a:t>
            </a:r>
            <a:endParaRPr b="1" sz="2400">
              <a:solidFill>
                <a:srgbClr val="4FC3CD"/>
              </a:solidFill>
              <a:latin typeface="Roboto Condensed"/>
              <a:ea typeface="Roboto Condensed"/>
              <a:cs typeface="Roboto Condensed"/>
              <a:sym typeface="Roboto Condensed"/>
            </a:endParaRPr>
          </a:p>
        </p:txBody>
      </p:sp>
      <p:sp>
        <p:nvSpPr>
          <p:cNvPr id="294" name="Google Shape;294;p22"/>
          <p:cNvSpPr txBox="1"/>
          <p:nvPr/>
        </p:nvSpPr>
        <p:spPr>
          <a:xfrm>
            <a:off x="3096875" y="17807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295" name="Google Shape;295;p22"/>
          <p:cNvSpPr txBox="1"/>
          <p:nvPr/>
        </p:nvSpPr>
        <p:spPr>
          <a:xfrm>
            <a:off x="389375" y="27920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6</a:t>
            </a:r>
            <a:endParaRPr b="0" i="0" sz="3000" u="sng" cap="none" strike="noStrike">
              <a:solidFill>
                <a:srgbClr val="4FC3CD"/>
              </a:solidFill>
              <a:latin typeface="Bebas Neue"/>
              <a:ea typeface="Bebas Neue"/>
              <a:cs typeface="Bebas Neue"/>
              <a:sym typeface="Bebas Neue"/>
            </a:endParaRPr>
          </a:p>
        </p:txBody>
      </p:sp>
      <p:sp>
        <p:nvSpPr>
          <p:cNvPr id="296" name="Google Shape;296;p22"/>
          <p:cNvSpPr txBox="1"/>
          <p:nvPr/>
        </p:nvSpPr>
        <p:spPr>
          <a:xfrm>
            <a:off x="679575" y="2411075"/>
            <a:ext cx="81309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chemeClr val="dk1"/>
                </a:solidFill>
                <a:latin typeface="Roboto Condensed"/>
                <a:ea typeface="Roboto Condensed"/>
                <a:cs typeface="Roboto Condensed"/>
                <a:sym typeface="Roboto Condensed"/>
              </a:rPr>
              <a:t>Begin a t</a:t>
            </a:r>
            <a:r>
              <a:rPr b="0" i="1" lang="en" sz="1500" u="none" cap="none" strike="noStrike">
                <a:solidFill>
                  <a:schemeClr val="dk1"/>
                </a:solidFill>
                <a:latin typeface="Roboto Condensed"/>
                <a:ea typeface="Roboto Condensed"/>
                <a:cs typeface="Roboto Condensed"/>
                <a:sym typeface="Roboto Condensed"/>
              </a:rPr>
              <a:t>ask-and-needs analysis</a:t>
            </a:r>
            <a:r>
              <a:rPr b="0" i="0" lang="en" sz="1500" u="none" cap="none" strike="noStrike">
                <a:solidFill>
                  <a:schemeClr val="dk1"/>
                </a:solidFill>
                <a:latin typeface="Roboto Condensed"/>
                <a:ea typeface="Roboto Condensed"/>
                <a:cs typeface="Roboto Condensed"/>
                <a:sym typeface="Roboto Condensed"/>
              </a:rPr>
              <a:t> of a game by asking the following questions: What tasks does the visual interface allow the player to accomplish? Do these tasks correspond to gameplay goals? Detail a task-and-needs analysis for your original game idea. Provide a list of five necessary tasks that players must complete to advance in the game. Provide a list of the top five items or actions that players will need to accomplish these tasks during the game. How will your interface address these needs and tasks?</a:t>
            </a:r>
            <a:endParaRPr b="0" i="0" sz="1500" u="none" cap="none" strike="noStrike">
              <a:solidFill>
                <a:schemeClr val="dk1"/>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97" name="Google Shape;297;p22"/>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298" name="Google Shape;298;p22"/>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299" name="Google Shape;299;p2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03" name="Shape 303"/>
        <p:cNvGrpSpPr/>
        <p:nvPr/>
      </p:nvGrpSpPr>
      <p:grpSpPr>
        <a:xfrm>
          <a:off x="0" y="0"/>
          <a:ext cx="0" cy="0"/>
          <a:chOff x="0" y="0"/>
          <a:chExt cx="0" cy="0"/>
        </a:xfrm>
      </p:grpSpPr>
      <p:sp>
        <p:nvSpPr>
          <p:cNvPr id="304" name="Google Shape;304;p23"/>
          <p:cNvSpPr txBox="1"/>
          <p:nvPr>
            <p:ph type="title"/>
          </p:nvPr>
        </p:nvSpPr>
        <p:spPr>
          <a:xfrm>
            <a:off x="311700" y="10652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8</a:t>
            </a:r>
            <a:endParaRPr b="1" sz="2400">
              <a:solidFill>
                <a:srgbClr val="4FC3CD"/>
              </a:solidFill>
              <a:latin typeface="Roboto Condensed"/>
              <a:ea typeface="Roboto Condensed"/>
              <a:cs typeface="Roboto Condensed"/>
              <a:sym typeface="Roboto Condensed"/>
            </a:endParaRPr>
          </a:p>
        </p:txBody>
      </p:sp>
      <p:sp>
        <p:nvSpPr>
          <p:cNvPr id="305" name="Google Shape;305;p23"/>
          <p:cNvSpPr txBox="1"/>
          <p:nvPr/>
        </p:nvSpPr>
        <p:spPr>
          <a:xfrm>
            <a:off x="3096875" y="17807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306" name="Google Shape;306;p23"/>
          <p:cNvSpPr txBox="1"/>
          <p:nvPr/>
        </p:nvSpPr>
        <p:spPr>
          <a:xfrm>
            <a:off x="389375" y="23348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7</a:t>
            </a:r>
            <a:endParaRPr b="0" i="0" sz="3000" u="sng" cap="none" strike="noStrike">
              <a:solidFill>
                <a:srgbClr val="4FC3CD"/>
              </a:solidFill>
              <a:latin typeface="Bebas Neue"/>
              <a:ea typeface="Bebas Neue"/>
              <a:cs typeface="Bebas Neue"/>
              <a:sym typeface="Bebas Neue"/>
            </a:endParaRPr>
          </a:p>
        </p:txBody>
      </p:sp>
      <p:sp>
        <p:nvSpPr>
          <p:cNvPr id="307" name="Google Shape;307;p23"/>
          <p:cNvSpPr txBox="1"/>
          <p:nvPr/>
        </p:nvSpPr>
        <p:spPr>
          <a:xfrm>
            <a:off x="679575" y="2334875"/>
            <a:ext cx="8041500" cy="68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chemeClr val="dk1"/>
                </a:solidFill>
                <a:latin typeface="Roboto Condensed"/>
                <a:ea typeface="Roboto Condensed"/>
                <a:cs typeface="Roboto Condensed"/>
                <a:sym typeface="Roboto Condensed"/>
              </a:rPr>
              <a:t>Construct a draft </a:t>
            </a:r>
            <a:r>
              <a:rPr b="0" i="1" lang="en" sz="1500" u="none" cap="none" strike="noStrike">
                <a:solidFill>
                  <a:schemeClr val="dk1"/>
                </a:solidFill>
                <a:latin typeface="Roboto Condensed"/>
                <a:ea typeface="Roboto Condensed"/>
                <a:cs typeface="Roboto Condensed"/>
                <a:sym typeface="Roboto Condensed"/>
              </a:rPr>
              <a:t>interface template</a:t>
            </a:r>
            <a:r>
              <a:rPr b="0" i="0" lang="en" sz="1500" u="none" cap="none" strike="noStrike">
                <a:solidFill>
                  <a:schemeClr val="dk1"/>
                </a:solidFill>
                <a:latin typeface="Roboto Condensed"/>
                <a:ea typeface="Roboto Condensed"/>
                <a:cs typeface="Roboto Condensed"/>
                <a:sym typeface="Roboto Condensed"/>
              </a:rPr>
              <a:t> for your original game. Define the layout, content, and navigation components of your template. </a:t>
            </a:r>
            <a:endParaRPr b="0" i="0" sz="1500" u="none" cap="none" strike="noStrike">
              <a:solidFill>
                <a:schemeClr val="dk1"/>
              </a:solidFill>
              <a:latin typeface="Roboto Condensed"/>
              <a:ea typeface="Roboto Condensed"/>
              <a:cs typeface="Roboto Condensed"/>
              <a:sym typeface="Roboto Condensed"/>
            </a:endParaRPr>
          </a:p>
        </p:txBody>
      </p:sp>
      <p:sp>
        <p:nvSpPr>
          <p:cNvPr id="308" name="Google Shape;308;p23"/>
          <p:cNvSpPr txBox="1"/>
          <p:nvPr/>
        </p:nvSpPr>
        <p:spPr>
          <a:xfrm>
            <a:off x="389375" y="323055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8</a:t>
            </a:r>
            <a:endParaRPr b="0" i="0" sz="3000" u="sng" cap="none" strike="noStrike">
              <a:solidFill>
                <a:srgbClr val="4FC3CD"/>
              </a:solidFill>
              <a:latin typeface="Bebas Neue"/>
              <a:ea typeface="Bebas Neue"/>
              <a:cs typeface="Bebas Neue"/>
              <a:sym typeface="Bebas Neue"/>
            </a:endParaRPr>
          </a:p>
        </p:txBody>
      </p:sp>
      <p:sp>
        <p:nvSpPr>
          <p:cNvPr id="309" name="Google Shape;309;p23"/>
          <p:cNvSpPr txBox="1"/>
          <p:nvPr/>
        </p:nvSpPr>
        <p:spPr>
          <a:xfrm>
            <a:off x="679575" y="3125500"/>
            <a:ext cx="78699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Choose a </a:t>
            </a:r>
            <a:r>
              <a:rPr i="1" lang="en" sz="1500">
                <a:solidFill>
                  <a:schemeClr val="dk1"/>
                </a:solidFill>
                <a:latin typeface="Roboto Condensed"/>
                <a:ea typeface="Roboto Condensed"/>
                <a:cs typeface="Roboto Condensed"/>
                <a:sym typeface="Roboto Condensed"/>
              </a:rPr>
              <a:t>genre</a:t>
            </a:r>
            <a:r>
              <a:rPr lang="en" sz="1500">
                <a:solidFill>
                  <a:schemeClr val="dk1"/>
                </a:solidFill>
                <a:latin typeface="Roboto Condensed"/>
                <a:ea typeface="Roboto Condensed"/>
                <a:cs typeface="Roboto Condensed"/>
                <a:sym typeface="Roboto Condensed"/>
              </a:rPr>
              <a:t> and discuss specific interface design features that correspond to that genre. Add another interface component that has not been discussed in this chapter to address a genre-specific need that might not be immediately obvious.</a:t>
            </a:r>
            <a:endParaRPr sz="1500"/>
          </a:p>
        </p:txBody>
      </p:sp>
      <p:pic>
        <p:nvPicPr>
          <p:cNvPr descr="Textbook title (Game Development Essentials: An Introduction - Fourth Edition) and author name (Jeannie Novak)" id="310" name="Google Shape;310;p23"/>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311" name="Google Shape;311;p23"/>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312" name="Google Shape;312;p2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66" name="Shape 66"/>
        <p:cNvGrpSpPr/>
        <p:nvPr/>
      </p:nvGrpSpPr>
      <p:grpSpPr>
        <a:xfrm>
          <a:off x="0" y="0"/>
          <a:ext cx="0" cy="0"/>
          <a:chOff x="0" y="0"/>
          <a:chExt cx="0" cy="0"/>
        </a:xfrm>
      </p:grpSpPr>
      <p:sp>
        <p:nvSpPr>
          <p:cNvPr id="67" name="Google Shape;67;p3"/>
          <p:cNvSpPr txBox="1"/>
          <p:nvPr>
            <p:ph type="title"/>
          </p:nvPr>
        </p:nvSpPr>
        <p:spPr>
          <a:xfrm>
            <a:off x="356150" y="7604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300">
                <a:latin typeface="Roboto Condensed"/>
                <a:ea typeface="Roboto Condensed"/>
                <a:cs typeface="Roboto Condensed"/>
                <a:sym typeface="Roboto Condensed"/>
              </a:rPr>
              <a:t>CHAPTER OBJECTIVES</a:t>
            </a:r>
            <a:endParaRPr sz="4800">
              <a:latin typeface="Bebas Neue"/>
              <a:ea typeface="Bebas Neue"/>
              <a:cs typeface="Bebas Neue"/>
              <a:sym typeface="Bebas Neue"/>
            </a:endParaRPr>
          </a:p>
        </p:txBody>
      </p:sp>
      <p:sp>
        <p:nvSpPr>
          <p:cNvPr id="68" name="Google Shape;68;p3"/>
          <p:cNvSpPr txBox="1"/>
          <p:nvPr/>
        </p:nvSpPr>
        <p:spPr>
          <a:xfrm>
            <a:off x="84300" y="1406550"/>
            <a:ext cx="8975400" cy="5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50">
                <a:solidFill>
                  <a:srgbClr val="4FC3CD"/>
                </a:solidFill>
                <a:latin typeface="Roboto Condensed"/>
                <a:ea typeface="Roboto Condensed"/>
                <a:cs typeface="Roboto Condensed"/>
                <a:sym typeface="Roboto Condensed"/>
              </a:rPr>
              <a:t>After reading this chapter, you should be able to:</a:t>
            </a:r>
            <a:endParaRPr/>
          </a:p>
        </p:txBody>
      </p:sp>
      <p:sp>
        <p:nvSpPr>
          <p:cNvPr id="69" name="Google Shape;69;p3"/>
          <p:cNvSpPr txBox="1"/>
          <p:nvPr/>
        </p:nvSpPr>
        <p:spPr>
          <a:xfrm>
            <a:off x="603375" y="1877675"/>
            <a:ext cx="7869600" cy="431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FFFFFF"/>
              </a:buClr>
              <a:buSzPts val="1600"/>
              <a:buFont typeface="Roboto Condensed"/>
              <a:buChar char="●"/>
            </a:pPr>
            <a:r>
              <a:rPr b="0" i="0" lang="en" sz="1600" u="none" cap="none" strike="noStrike">
                <a:solidFill>
                  <a:srgbClr val="FFFFFF"/>
                </a:solidFill>
                <a:latin typeface="Roboto Condensed"/>
                <a:ea typeface="Roboto Condensed"/>
                <a:cs typeface="Roboto Condensed"/>
                <a:sym typeface="Roboto Condensed"/>
              </a:rPr>
              <a:t>Understand how </a:t>
            </a:r>
            <a:r>
              <a:rPr b="0" i="1" lang="en" sz="1600" u="none" cap="none" strike="noStrike">
                <a:solidFill>
                  <a:srgbClr val="FFFFFF"/>
                </a:solidFill>
                <a:latin typeface="Roboto Condensed"/>
                <a:ea typeface="Roboto Condensed"/>
                <a:cs typeface="Roboto Condensed"/>
                <a:sym typeface="Roboto Condensed"/>
              </a:rPr>
              <a:t>game interfaces</a:t>
            </a:r>
            <a:r>
              <a:rPr b="0" i="0" lang="en" sz="1600" u="none" cap="none" strike="noStrike">
                <a:solidFill>
                  <a:srgbClr val="FFFFFF"/>
                </a:solidFill>
                <a:latin typeface="Roboto Condensed"/>
                <a:ea typeface="Roboto Condensed"/>
                <a:cs typeface="Roboto Condensed"/>
                <a:sym typeface="Roboto Condensed"/>
              </a:rPr>
              <a:t> relate to player-centered design.</a:t>
            </a:r>
            <a:endParaRPr b="0" i="0" sz="1600" u="none" cap="none" strike="noStrike">
              <a:solidFill>
                <a:srgbClr val="FFFFFF"/>
              </a:solidFill>
              <a:latin typeface="Roboto Condensed"/>
              <a:ea typeface="Roboto Condensed"/>
              <a:cs typeface="Roboto Condensed"/>
              <a:sym typeface="Roboto Condensed"/>
            </a:endParaRPr>
          </a:p>
        </p:txBody>
      </p:sp>
      <p:sp>
        <p:nvSpPr>
          <p:cNvPr id="70" name="Google Shape;70;p3"/>
          <p:cNvSpPr txBox="1"/>
          <p:nvPr/>
        </p:nvSpPr>
        <p:spPr>
          <a:xfrm>
            <a:off x="603375" y="2319475"/>
            <a:ext cx="83205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Explain how an interface can support </a:t>
            </a:r>
            <a:r>
              <a:rPr i="1" lang="en" sz="1600">
                <a:solidFill>
                  <a:schemeClr val="dk1"/>
                </a:solidFill>
                <a:latin typeface="Roboto Condensed"/>
                <a:ea typeface="Roboto Condensed"/>
                <a:cs typeface="Roboto Condensed"/>
                <a:sym typeface="Roboto Condensed"/>
              </a:rPr>
              <a:t>game</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features</a:t>
            </a:r>
            <a:r>
              <a:rPr lang="en" sz="1600">
                <a:solidFill>
                  <a:schemeClr val="dk1"/>
                </a:solidFill>
                <a:latin typeface="Roboto Condensed"/>
                <a:ea typeface="Roboto Condensed"/>
                <a:cs typeface="Roboto Condensed"/>
                <a:sym typeface="Roboto Condensed"/>
              </a:rPr>
              <a:t> such as gameplay, story, and world.</a:t>
            </a:r>
            <a:endParaRPr/>
          </a:p>
        </p:txBody>
      </p:sp>
      <p:sp>
        <p:nvSpPr>
          <p:cNvPr id="71" name="Google Shape;71;p3"/>
          <p:cNvSpPr txBox="1"/>
          <p:nvPr/>
        </p:nvSpPr>
        <p:spPr>
          <a:xfrm>
            <a:off x="628250" y="2883875"/>
            <a:ext cx="79764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Distinguish between a </a:t>
            </a:r>
            <a:r>
              <a:rPr i="1" lang="en" sz="1600">
                <a:solidFill>
                  <a:schemeClr val="dk1"/>
                </a:solidFill>
                <a:latin typeface="Roboto Condensed"/>
                <a:ea typeface="Roboto Condensed"/>
                <a:cs typeface="Roboto Condensed"/>
                <a:sym typeface="Roboto Condensed"/>
              </a:rPr>
              <a:t>physical and visual</a:t>
            </a:r>
            <a:r>
              <a:rPr lang="en" sz="1600">
                <a:solidFill>
                  <a:schemeClr val="dk1"/>
                </a:solidFill>
                <a:latin typeface="Roboto Condensed"/>
                <a:ea typeface="Roboto Condensed"/>
                <a:cs typeface="Roboto Condensed"/>
                <a:sym typeface="Roboto Condensed"/>
              </a:rPr>
              <a:t> interface.</a:t>
            </a:r>
            <a:endParaRPr/>
          </a:p>
        </p:txBody>
      </p:sp>
      <p:sp>
        <p:nvSpPr>
          <p:cNvPr id="72" name="Google Shape;72;p3"/>
          <p:cNvSpPr txBox="1"/>
          <p:nvPr/>
        </p:nvSpPr>
        <p:spPr>
          <a:xfrm>
            <a:off x="628250" y="3385300"/>
            <a:ext cx="79764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Differentiate between a </a:t>
            </a:r>
            <a:r>
              <a:rPr i="1" lang="en" sz="1600">
                <a:solidFill>
                  <a:schemeClr val="dk1"/>
                </a:solidFill>
                <a:latin typeface="Roboto Condensed"/>
                <a:ea typeface="Roboto Condensed"/>
                <a:cs typeface="Roboto Condensed"/>
                <a:sym typeface="Roboto Condensed"/>
              </a:rPr>
              <a:t>passive</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and active</a:t>
            </a:r>
            <a:r>
              <a:rPr lang="en" sz="1600">
                <a:solidFill>
                  <a:schemeClr val="dk1"/>
                </a:solidFill>
                <a:latin typeface="Roboto Condensed"/>
                <a:ea typeface="Roboto Condensed"/>
                <a:cs typeface="Roboto Condensed"/>
                <a:sym typeface="Roboto Condensed"/>
              </a:rPr>
              <a:t> interface.</a:t>
            </a:r>
            <a:endParaRPr/>
          </a:p>
        </p:txBody>
      </p:sp>
      <p:sp>
        <p:nvSpPr>
          <p:cNvPr id="73" name="Google Shape;73;p3"/>
          <p:cNvSpPr txBox="1"/>
          <p:nvPr/>
        </p:nvSpPr>
        <p:spPr>
          <a:xfrm>
            <a:off x="628250" y="3886725"/>
            <a:ext cx="80703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Discuss why </a:t>
            </a:r>
            <a:r>
              <a:rPr i="1" lang="en" sz="1600">
                <a:solidFill>
                  <a:schemeClr val="dk1"/>
                </a:solidFill>
                <a:latin typeface="Roboto Condensed"/>
                <a:ea typeface="Roboto Condensed"/>
                <a:cs typeface="Roboto Condensed"/>
                <a:sym typeface="Roboto Condensed"/>
              </a:rPr>
              <a:t>usability</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and</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accessibility</a:t>
            </a:r>
            <a:r>
              <a:rPr lang="en" sz="1600">
                <a:solidFill>
                  <a:schemeClr val="dk1"/>
                </a:solidFill>
                <a:latin typeface="Roboto Condensed"/>
                <a:ea typeface="Roboto Condensed"/>
                <a:cs typeface="Roboto Condensed"/>
                <a:sym typeface="Roboto Condensed"/>
              </a:rPr>
              <a:t> are important in game interface design.</a:t>
            </a:r>
            <a:endParaRPr/>
          </a:p>
        </p:txBody>
      </p:sp>
      <p:pic>
        <p:nvPicPr>
          <p:cNvPr descr="Textbook title (Game Development Essentials: An Introduction - Fourth Edition) and author name (Jeannie Novak)" id="74" name="Google Shape;74;p3"/>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75" name="Google Shape;75;p3"/>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76" name="Google Shape;76;p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80" name="Shape 80"/>
        <p:cNvGrpSpPr/>
        <p:nvPr/>
      </p:nvGrpSpPr>
      <p:grpSpPr>
        <a:xfrm>
          <a:off x="0" y="0"/>
          <a:ext cx="0" cy="0"/>
          <a:chOff x="0" y="0"/>
          <a:chExt cx="0" cy="0"/>
        </a:xfrm>
      </p:grpSpPr>
      <p:sp>
        <p:nvSpPr>
          <p:cNvPr id="81" name="Google Shape;81;p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Interface &amp; Game Features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Gameplay</a:t>
            </a:r>
            <a:endParaRPr sz="3000">
              <a:solidFill>
                <a:srgbClr val="4FC3CD"/>
              </a:solidFill>
              <a:latin typeface="Bebas Neue"/>
              <a:ea typeface="Bebas Neue"/>
              <a:cs typeface="Bebas Neue"/>
              <a:sym typeface="Bebas Neue"/>
            </a:endParaRPr>
          </a:p>
        </p:txBody>
      </p:sp>
      <p:pic>
        <p:nvPicPr>
          <p:cNvPr descr="Screenshot of Burnout 3 Takedown, featuring onscreen interface text showing the player in position 2 of 6 with a score of 3500 going 175 miles per hour and using &quot;Drift.&quot;" id="82" name="Google Shape;82;p4"/>
          <p:cNvPicPr preferRelativeResize="0"/>
          <p:nvPr/>
        </p:nvPicPr>
        <p:blipFill rotWithShape="1">
          <a:blip r:embed="rId3">
            <a:alphaModFix/>
          </a:blip>
          <a:srcRect b="0" l="0" r="0" t="0"/>
          <a:stretch/>
        </p:blipFill>
        <p:spPr>
          <a:xfrm>
            <a:off x="3025300" y="2028325"/>
            <a:ext cx="3093402" cy="2320051"/>
          </a:xfrm>
          <a:prstGeom prst="rect">
            <a:avLst/>
          </a:prstGeom>
          <a:noFill/>
          <a:ln>
            <a:noFill/>
          </a:ln>
        </p:spPr>
      </p:pic>
      <p:sp>
        <p:nvSpPr>
          <p:cNvPr id="83" name="Google Shape;83;p4"/>
          <p:cNvSpPr txBox="1"/>
          <p:nvPr/>
        </p:nvSpPr>
        <p:spPr>
          <a:xfrm>
            <a:off x="2914950" y="17649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Electronic Arts</a:t>
            </a:r>
            <a:endParaRPr b="1" i="0" sz="800" u="none" cap="none" strike="noStrike">
              <a:solidFill>
                <a:srgbClr val="FFFFFF"/>
              </a:solidFill>
              <a:latin typeface="Roboto Condensed"/>
              <a:ea typeface="Roboto Condensed"/>
              <a:cs typeface="Roboto Condensed"/>
              <a:sym typeface="Roboto Condensed"/>
            </a:endParaRPr>
          </a:p>
        </p:txBody>
      </p:sp>
      <p:sp>
        <p:nvSpPr>
          <p:cNvPr id="84" name="Google Shape;84;p4"/>
          <p:cNvSpPr txBox="1"/>
          <p:nvPr/>
        </p:nvSpPr>
        <p:spPr>
          <a:xfrm>
            <a:off x="2914950" y="4314500"/>
            <a:ext cx="3461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a:t>
            </a:r>
            <a:r>
              <a:rPr b="1" i="1" lang="en" sz="1000" u="none" cap="none" strike="noStrike">
                <a:solidFill>
                  <a:srgbClr val="FFFFFF"/>
                </a:solidFill>
                <a:latin typeface="Roboto Condensed"/>
                <a:ea typeface="Roboto Condensed"/>
                <a:cs typeface="Roboto Condensed"/>
                <a:sym typeface="Roboto Condensed"/>
              </a:rPr>
              <a:t>Burnout 3: Takedown</a:t>
            </a:r>
            <a:r>
              <a:rPr b="1" i="0" lang="en" sz="1000" u="none" cap="none" strike="noStrike">
                <a:solidFill>
                  <a:srgbClr val="FFFFFF"/>
                </a:solidFill>
                <a:latin typeface="Roboto Condensed"/>
                <a:ea typeface="Roboto Condensed"/>
                <a:cs typeface="Roboto Condensed"/>
                <a:sym typeface="Roboto Condensed"/>
              </a:rPr>
              <a:t> interface supports gameplay.</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85" name="Google Shape;85;p4"/>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86" name="Google Shape;86;p4"/>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87" name="Google Shape;87;p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91" name="Shape 91"/>
        <p:cNvGrpSpPr/>
        <p:nvPr/>
      </p:nvGrpSpPr>
      <p:grpSpPr>
        <a:xfrm>
          <a:off x="0" y="0"/>
          <a:ext cx="0" cy="0"/>
          <a:chOff x="0" y="0"/>
          <a:chExt cx="0" cy="0"/>
        </a:xfrm>
      </p:grpSpPr>
      <p:sp>
        <p:nvSpPr>
          <p:cNvPr id="92" name="Google Shape;92;p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Interface &amp; Game Features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Story</a:t>
            </a:r>
            <a:endParaRPr sz="3000">
              <a:solidFill>
                <a:srgbClr val="4FC3CD"/>
              </a:solidFill>
              <a:latin typeface="Bebas Neue"/>
              <a:ea typeface="Bebas Neue"/>
              <a:cs typeface="Bebas Neue"/>
              <a:sym typeface="Bebas Neue"/>
            </a:endParaRPr>
          </a:p>
        </p:txBody>
      </p:sp>
      <p:pic>
        <p:nvPicPr>
          <p:cNvPr descr="Screenshot of dialogue interface in Horizon Zero Dawn, featuring three options - such as choosing to stop, cross the border, or say farewell." id="93" name="Google Shape;93;p5"/>
          <p:cNvPicPr preferRelativeResize="0"/>
          <p:nvPr/>
        </p:nvPicPr>
        <p:blipFill rotWithShape="1">
          <a:blip r:embed="rId3">
            <a:alphaModFix/>
          </a:blip>
          <a:srcRect b="0" l="0" r="0" t="0"/>
          <a:stretch/>
        </p:blipFill>
        <p:spPr>
          <a:xfrm>
            <a:off x="2524674" y="2041075"/>
            <a:ext cx="4094674" cy="2303251"/>
          </a:xfrm>
          <a:prstGeom prst="rect">
            <a:avLst/>
          </a:prstGeom>
          <a:noFill/>
          <a:ln>
            <a:noFill/>
          </a:ln>
        </p:spPr>
      </p:pic>
      <p:sp>
        <p:nvSpPr>
          <p:cNvPr id="94" name="Google Shape;94;p5"/>
          <p:cNvSpPr txBox="1"/>
          <p:nvPr/>
        </p:nvSpPr>
        <p:spPr>
          <a:xfrm>
            <a:off x="2440575" y="17638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95" name="Google Shape;95;p5"/>
          <p:cNvSpPr txBox="1"/>
          <p:nvPr/>
        </p:nvSpPr>
        <p:spPr>
          <a:xfrm>
            <a:off x="2416975" y="4355425"/>
            <a:ext cx="46149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Interface elements are used to support a rich storyline in </a:t>
            </a:r>
            <a:r>
              <a:rPr b="1" i="1" lang="en" sz="1000" u="none" cap="none" strike="noStrike">
                <a:solidFill>
                  <a:srgbClr val="FFFFFF"/>
                </a:solidFill>
                <a:latin typeface="Roboto Condensed"/>
                <a:ea typeface="Roboto Condensed"/>
                <a:cs typeface="Roboto Condensed"/>
                <a:sym typeface="Roboto Condensed"/>
              </a:rPr>
              <a:t>Horizon Zero Dawn.</a:t>
            </a:r>
            <a:endParaRPr b="1" i="1"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96" name="Google Shape;96;p5"/>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97" name="Google Shape;97;p5"/>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98" name="Google Shape;98;p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02" name="Shape 102"/>
        <p:cNvGrpSpPr/>
        <p:nvPr/>
      </p:nvGrpSpPr>
      <p:grpSpPr>
        <a:xfrm>
          <a:off x="0" y="0"/>
          <a:ext cx="0" cy="0"/>
          <a:chOff x="0" y="0"/>
          <a:chExt cx="0" cy="0"/>
        </a:xfrm>
      </p:grpSpPr>
      <p:sp>
        <p:nvSpPr>
          <p:cNvPr id="103" name="Google Shape;103;p6"/>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Interface &amp; Game Features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Character</a:t>
            </a:r>
            <a:endParaRPr sz="3000">
              <a:solidFill>
                <a:srgbClr val="4FC3CD"/>
              </a:solidFill>
              <a:latin typeface="Bebas Neue"/>
              <a:ea typeface="Bebas Neue"/>
              <a:cs typeface="Bebas Neue"/>
              <a:sym typeface="Bebas Neue"/>
            </a:endParaRPr>
          </a:p>
        </p:txBody>
      </p:sp>
      <p:pic>
        <p:nvPicPr>
          <p:cNvPr descr="Screenshot of interface for character abilities and equipment in Crysis 2 - featuring interface text featuring the Nanosuit v2.0 showroom and options for stealth, such as Stealth Enhance, which would result in a faster transition in and out of Stealth Mode." id="104" name="Google Shape;104;p6"/>
          <p:cNvPicPr preferRelativeResize="0"/>
          <p:nvPr/>
        </p:nvPicPr>
        <p:blipFill rotWithShape="1">
          <a:blip r:embed="rId3">
            <a:alphaModFix/>
          </a:blip>
          <a:srcRect b="0" l="0" r="0" t="0"/>
          <a:stretch/>
        </p:blipFill>
        <p:spPr>
          <a:xfrm>
            <a:off x="2518650" y="2029975"/>
            <a:ext cx="4106690" cy="2302350"/>
          </a:xfrm>
          <a:prstGeom prst="rect">
            <a:avLst/>
          </a:prstGeom>
          <a:noFill/>
          <a:ln>
            <a:noFill/>
          </a:ln>
        </p:spPr>
      </p:pic>
      <p:sp>
        <p:nvSpPr>
          <p:cNvPr id="105" name="Google Shape;105;p6"/>
          <p:cNvSpPr txBox="1"/>
          <p:nvPr/>
        </p:nvSpPr>
        <p:spPr>
          <a:xfrm>
            <a:off x="2410500" y="17819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Electronic Arts</a:t>
            </a:r>
            <a:endParaRPr b="1" i="0" sz="800" u="none" cap="none" strike="noStrike">
              <a:solidFill>
                <a:srgbClr val="FFFFFF"/>
              </a:solidFill>
              <a:latin typeface="Roboto Condensed"/>
              <a:ea typeface="Roboto Condensed"/>
              <a:cs typeface="Roboto Condensed"/>
              <a:sym typeface="Roboto Condensed"/>
            </a:endParaRPr>
          </a:p>
        </p:txBody>
      </p:sp>
      <p:sp>
        <p:nvSpPr>
          <p:cNvPr id="106" name="Google Shape;106;p6"/>
          <p:cNvSpPr txBox="1"/>
          <p:nvPr/>
        </p:nvSpPr>
        <p:spPr>
          <a:xfrm>
            <a:off x="2437125" y="4279100"/>
            <a:ext cx="4440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Interfaces can support character abilities and equipment, as shown in the Nanosuit Showroom in </a:t>
            </a:r>
            <a:r>
              <a:rPr b="1" i="1" lang="en" sz="1000" u="none" cap="none" strike="noStrike">
                <a:solidFill>
                  <a:srgbClr val="FFFFFF"/>
                </a:solidFill>
                <a:latin typeface="Roboto Condensed"/>
                <a:ea typeface="Roboto Condensed"/>
                <a:cs typeface="Roboto Condensed"/>
                <a:sym typeface="Roboto Condensed"/>
              </a:rPr>
              <a:t>Crysis 2.</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07" name="Google Shape;107;p6"/>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08" name="Google Shape;108;p6"/>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09" name="Google Shape;109;p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13" name="Shape 113"/>
        <p:cNvGrpSpPr/>
        <p:nvPr/>
      </p:nvGrpSpPr>
      <p:grpSpPr>
        <a:xfrm>
          <a:off x="0" y="0"/>
          <a:ext cx="0" cy="0"/>
          <a:chOff x="0" y="0"/>
          <a:chExt cx="0" cy="0"/>
        </a:xfrm>
      </p:grpSpPr>
      <p:sp>
        <p:nvSpPr>
          <p:cNvPr id="114" name="Google Shape;114;p7"/>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Interface &amp; Game Features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Audio</a:t>
            </a:r>
            <a:endParaRPr sz="3000">
              <a:solidFill>
                <a:srgbClr val="4FC3CD"/>
              </a:solidFill>
              <a:latin typeface="Bebas Neue"/>
              <a:ea typeface="Bebas Neue"/>
              <a:cs typeface="Bebas Neue"/>
              <a:sym typeface="Bebas Neue"/>
            </a:endParaRPr>
          </a:p>
        </p:txBody>
      </p:sp>
      <p:pic>
        <p:nvPicPr>
          <p:cNvPr descr="Screenshot of the radio station selection wheel in Grand Theft Auto V." id="115" name="Google Shape;115;p7"/>
          <p:cNvPicPr preferRelativeResize="0"/>
          <p:nvPr/>
        </p:nvPicPr>
        <p:blipFill rotWithShape="1">
          <a:blip r:embed="rId3">
            <a:alphaModFix/>
          </a:blip>
          <a:srcRect b="0" l="0" r="0" t="0"/>
          <a:stretch/>
        </p:blipFill>
        <p:spPr>
          <a:xfrm>
            <a:off x="2533912" y="1986300"/>
            <a:ext cx="4076174" cy="2292851"/>
          </a:xfrm>
          <a:prstGeom prst="rect">
            <a:avLst/>
          </a:prstGeom>
          <a:noFill/>
          <a:ln>
            <a:noFill/>
          </a:ln>
        </p:spPr>
      </p:pic>
      <p:sp>
        <p:nvSpPr>
          <p:cNvPr id="116" name="Google Shape;116;p7"/>
          <p:cNvSpPr txBox="1"/>
          <p:nvPr/>
        </p:nvSpPr>
        <p:spPr>
          <a:xfrm>
            <a:off x="2434200" y="17180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GTramp (MobyGames)</a:t>
            </a:r>
            <a:endParaRPr b="1" i="0" sz="800" u="none" cap="none" strike="noStrike">
              <a:solidFill>
                <a:srgbClr val="FFFFFF"/>
              </a:solidFill>
              <a:latin typeface="Roboto Condensed"/>
              <a:ea typeface="Roboto Condensed"/>
              <a:cs typeface="Roboto Condensed"/>
              <a:sym typeface="Roboto Condensed"/>
            </a:endParaRPr>
          </a:p>
        </p:txBody>
      </p:sp>
      <p:sp>
        <p:nvSpPr>
          <p:cNvPr id="117" name="Google Shape;117;p7"/>
          <p:cNvSpPr txBox="1"/>
          <p:nvPr/>
        </p:nvSpPr>
        <p:spPr>
          <a:xfrm>
            <a:off x="2434200" y="4279150"/>
            <a:ext cx="4859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a:t>
            </a:r>
            <a:r>
              <a:rPr b="1" i="1" lang="en" sz="1000" u="none" cap="none" strike="noStrike">
                <a:solidFill>
                  <a:srgbClr val="FFFFFF"/>
                </a:solidFill>
                <a:latin typeface="Roboto Condensed"/>
                <a:ea typeface="Roboto Condensed"/>
                <a:cs typeface="Roboto Condensed"/>
                <a:sym typeface="Roboto Condensed"/>
              </a:rPr>
              <a:t>Grand Theft Auto V, </a:t>
            </a:r>
            <a:r>
              <a:rPr b="1" i="0" lang="en" sz="1000" u="none" cap="none" strike="noStrike">
                <a:solidFill>
                  <a:srgbClr val="FFFFFF"/>
                </a:solidFill>
                <a:latin typeface="Roboto Condensed"/>
                <a:ea typeface="Roboto Condensed"/>
                <a:cs typeface="Roboto Condensed"/>
                <a:sym typeface="Roboto Condensed"/>
              </a:rPr>
              <a:t>players can select the radio station through the interface.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18" name="Google Shape;118;p7"/>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19" name="Google Shape;119;p7"/>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20" name="Google Shape;120;p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24" name="Shape 124"/>
        <p:cNvGrpSpPr/>
        <p:nvPr/>
      </p:nvGrpSpPr>
      <p:grpSpPr>
        <a:xfrm>
          <a:off x="0" y="0"/>
          <a:ext cx="0" cy="0"/>
          <a:chOff x="0" y="0"/>
          <a:chExt cx="0" cy="0"/>
        </a:xfrm>
      </p:grpSpPr>
      <p:sp>
        <p:nvSpPr>
          <p:cNvPr id="125" name="Google Shape;125;p8"/>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Interface &amp; Game Features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World</a:t>
            </a:r>
            <a:endParaRPr sz="3000">
              <a:solidFill>
                <a:srgbClr val="4FC3CD"/>
              </a:solidFill>
              <a:latin typeface="Bebas Neue"/>
              <a:ea typeface="Bebas Neue"/>
              <a:cs typeface="Bebas Neue"/>
              <a:sym typeface="Bebas Neue"/>
            </a:endParaRPr>
          </a:p>
        </p:txBody>
      </p:sp>
      <p:pic>
        <p:nvPicPr>
          <p:cNvPr descr="Screenshot of overworld map in Chrono Trigger." id="126" name="Google Shape;126;p8"/>
          <p:cNvPicPr preferRelativeResize="0"/>
          <p:nvPr/>
        </p:nvPicPr>
        <p:blipFill rotWithShape="1">
          <a:blip r:embed="rId3">
            <a:alphaModFix/>
          </a:blip>
          <a:srcRect b="0" l="0" r="0" t="0"/>
          <a:stretch/>
        </p:blipFill>
        <p:spPr>
          <a:xfrm>
            <a:off x="2607963" y="2028226"/>
            <a:ext cx="3928075" cy="2213650"/>
          </a:xfrm>
          <a:prstGeom prst="rect">
            <a:avLst/>
          </a:prstGeom>
          <a:noFill/>
          <a:ln>
            <a:noFill/>
          </a:ln>
        </p:spPr>
      </p:pic>
      <p:sp>
        <p:nvSpPr>
          <p:cNvPr id="127" name="Google Shape;127;p8"/>
          <p:cNvSpPr txBox="1"/>
          <p:nvPr/>
        </p:nvSpPr>
        <p:spPr>
          <a:xfrm>
            <a:off x="2479700" y="17658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Square Enix</a:t>
            </a:r>
            <a:endParaRPr b="1" i="0" sz="800" u="none" cap="none" strike="noStrike">
              <a:solidFill>
                <a:srgbClr val="FFFFFF"/>
              </a:solidFill>
              <a:latin typeface="Roboto Condensed"/>
              <a:ea typeface="Roboto Condensed"/>
              <a:cs typeface="Roboto Condensed"/>
              <a:sym typeface="Roboto Condensed"/>
            </a:endParaRPr>
          </a:p>
        </p:txBody>
      </p:sp>
      <p:sp>
        <p:nvSpPr>
          <p:cNvPr id="128" name="Google Shape;128;p8"/>
          <p:cNvSpPr txBox="1"/>
          <p:nvPr/>
        </p:nvSpPr>
        <p:spPr>
          <a:xfrm>
            <a:off x="2511626" y="4241875"/>
            <a:ext cx="4460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a:t>
            </a:r>
            <a:r>
              <a:rPr b="1" i="1" lang="en" sz="1000" u="none" cap="none" strike="noStrike">
                <a:solidFill>
                  <a:srgbClr val="FFFFFF"/>
                </a:solidFill>
                <a:latin typeface="Roboto Condensed"/>
                <a:ea typeface="Roboto Condensed"/>
                <a:cs typeface="Roboto Condensed"/>
                <a:sym typeface="Roboto Condensed"/>
              </a:rPr>
              <a:t>Chrono Trigger, </a:t>
            </a:r>
            <a:r>
              <a:rPr b="1" i="0" lang="en" sz="1000" u="none" cap="none" strike="noStrike">
                <a:solidFill>
                  <a:srgbClr val="FFFFFF"/>
                </a:solidFill>
                <a:latin typeface="Roboto Condensed"/>
                <a:ea typeface="Roboto Condensed"/>
                <a:cs typeface="Roboto Condensed"/>
                <a:sym typeface="Roboto Condensed"/>
              </a:rPr>
              <a:t>players may select a location or level through the overworld map.</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29" name="Google Shape;129;p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30" name="Google Shape;130;p8"/>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31" name="Google Shape;131;p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35" name="Shape 135"/>
        <p:cNvGrpSpPr/>
        <p:nvPr/>
      </p:nvGrpSpPr>
      <p:grpSpPr>
        <a:xfrm>
          <a:off x="0" y="0"/>
          <a:ext cx="0" cy="0"/>
          <a:chOff x="0" y="0"/>
          <a:chExt cx="0" cy="0"/>
        </a:xfrm>
      </p:grpSpPr>
      <p:sp>
        <p:nvSpPr>
          <p:cNvPr id="136" name="Google Shape;136;p9"/>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Physical Interfaces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Arcade</a:t>
            </a:r>
            <a:endParaRPr sz="3000">
              <a:solidFill>
                <a:srgbClr val="4FC3CD"/>
              </a:solidFill>
              <a:latin typeface="Bebas Neue"/>
              <a:ea typeface="Bebas Neue"/>
              <a:cs typeface="Bebas Neue"/>
              <a:sym typeface="Bebas Neue"/>
            </a:endParaRPr>
          </a:p>
        </p:txBody>
      </p:sp>
      <p:pic>
        <p:nvPicPr>
          <p:cNvPr descr="Photo of Dance Dance Revolution arcade machine with dance pad." id="137" name="Google Shape;137;p9"/>
          <p:cNvPicPr preferRelativeResize="0"/>
          <p:nvPr/>
        </p:nvPicPr>
        <p:blipFill rotWithShape="1">
          <a:blip r:embed="rId3">
            <a:alphaModFix/>
          </a:blip>
          <a:srcRect b="0" l="0" r="0" t="0"/>
          <a:stretch/>
        </p:blipFill>
        <p:spPr>
          <a:xfrm>
            <a:off x="3565099" y="1992425"/>
            <a:ext cx="1960801" cy="2254776"/>
          </a:xfrm>
          <a:prstGeom prst="rect">
            <a:avLst/>
          </a:prstGeom>
          <a:noFill/>
          <a:ln>
            <a:noFill/>
          </a:ln>
        </p:spPr>
      </p:pic>
      <p:sp>
        <p:nvSpPr>
          <p:cNvPr id="138" name="Google Shape;138;p9"/>
          <p:cNvSpPr txBox="1"/>
          <p:nvPr/>
        </p:nvSpPr>
        <p:spPr>
          <a:xfrm>
            <a:off x="3490575" y="1715475"/>
            <a:ext cx="2163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LABcrabs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139" name="Google Shape;139;p9"/>
          <p:cNvSpPr txBox="1"/>
          <p:nvPr/>
        </p:nvSpPr>
        <p:spPr>
          <a:xfrm>
            <a:off x="3437375" y="4201650"/>
            <a:ext cx="2163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Dance Dance Revolution</a:t>
            </a:r>
            <a:r>
              <a:rPr b="1" i="0" lang="en" sz="1000" u="none" cap="none" strike="noStrike">
                <a:solidFill>
                  <a:srgbClr val="FFFFFF"/>
                </a:solidFill>
                <a:latin typeface="Roboto Condensed"/>
                <a:ea typeface="Roboto Condensed"/>
                <a:cs typeface="Roboto Condensed"/>
                <a:sym typeface="Roboto Condensed"/>
              </a:rPr>
              <a:t> uses a dance pad as a physical interface.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40" name="Google Shape;140;p9"/>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41" name="Google Shape;141;p9"/>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42" name="Google Shape;142;p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