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Bebas Neue"/>
      <p:regular r:id="rId33"/>
    </p:embeddedFont>
    <p:embeddedFont>
      <p:font typeface="Roboto Condense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8" roundtripDataSignature="AMtx7mgCmA8ZwkaqdCEPo0qrpNeNyN9R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BebasNeue-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Condensed-bold.fntdata"/><Relationship Id="rId12" Type="http://schemas.openxmlformats.org/officeDocument/2006/relationships/slide" Target="slides/slide7.xml"/><Relationship Id="rId34" Type="http://schemas.openxmlformats.org/officeDocument/2006/relationships/font" Target="fonts/RobotoCondensed-regular.fntdata"/><Relationship Id="rId15" Type="http://schemas.openxmlformats.org/officeDocument/2006/relationships/slide" Target="slides/slide10.xml"/><Relationship Id="rId37" Type="http://schemas.openxmlformats.org/officeDocument/2006/relationships/font" Target="fonts/RobotoCondensed-boldItalic.fntdata"/><Relationship Id="rId14" Type="http://schemas.openxmlformats.org/officeDocument/2006/relationships/slide" Target="slides/slide9.xml"/><Relationship Id="rId36" Type="http://schemas.openxmlformats.org/officeDocument/2006/relationships/font" Target="fonts/RobotoCondensed-italic.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3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3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3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6"/>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0" name="Google Shape;40;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6.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21.png"/><Relationship Id="rId5" Type="http://schemas.openxmlformats.org/officeDocument/2006/relationships/image" Target="../media/image6.png"/><Relationship Id="rId6"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19.jpg"/><Relationship Id="rId5" Type="http://schemas.openxmlformats.org/officeDocument/2006/relationships/image" Target="../media/image6.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17.jpg"/><Relationship Id="rId5" Type="http://schemas.openxmlformats.org/officeDocument/2006/relationships/image" Target="../media/image6.png"/><Relationship Id="rId6"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15.jpg"/><Relationship Id="rId5" Type="http://schemas.openxmlformats.org/officeDocument/2006/relationships/image" Target="../media/image6.png"/><Relationship Id="rId6"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22.jpg"/><Relationship Id="rId5" Type="http://schemas.openxmlformats.org/officeDocument/2006/relationships/image" Target="../media/image6.png"/><Relationship Id="rId6"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6.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jpg"/><Relationship Id="rId4" Type="http://schemas.openxmlformats.org/officeDocument/2006/relationships/image" Target="../media/image30.jpg"/><Relationship Id="rId5" Type="http://schemas.openxmlformats.org/officeDocument/2006/relationships/image" Target="../media/image6.png"/><Relationship Id="rId6"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27.jpg"/><Relationship Id="rId5" Type="http://schemas.openxmlformats.org/officeDocument/2006/relationships/image" Target="../media/image6.png"/><Relationship Id="rId6"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jpg"/><Relationship Id="rId4" Type="http://schemas.openxmlformats.org/officeDocument/2006/relationships/image" Target="../media/image33.jpg"/><Relationship Id="rId5" Type="http://schemas.openxmlformats.org/officeDocument/2006/relationships/image" Target="../media/image6.png"/><Relationship Id="rId6"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28.png"/><Relationship Id="rId5" Type="http://schemas.openxmlformats.org/officeDocument/2006/relationships/image" Target="../media/image6.png"/><Relationship Id="rId6"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6.png"/><Relationship Id="rId6"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jpg"/><Relationship Id="rId4" Type="http://schemas.openxmlformats.org/officeDocument/2006/relationships/image" Target="../media/image38.jpg"/><Relationship Id="rId5" Type="http://schemas.openxmlformats.org/officeDocument/2006/relationships/image" Target="../media/image6.png"/><Relationship Id="rId6"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36.jpg"/><Relationship Id="rId5" Type="http://schemas.openxmlformats.org/officeDocument/2006/relationships/image" Target="../media/image6.png"/><Relationship Id="rId6"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10.jpg"/><Relationship Id="rId5" Type="http://schemas.openxmlformats.org/officeDocument/2006/relationships/image" Target="../media/image6.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6.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6.png"/><Relationship Id="rId6"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25.png"/><Relationship Id="rId5" Type="http://schemas.openxmlformats.org/officeDocument/2006/relationships/image" Target="../media/image6.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descr="Cover image depicting Horizon Forbidden West with main character swimming among coral and fish with textbook title (Game Development Essentials: An introduction - Fourth Edition) and author name (Jeannie Novak)" id="54" name="Google Shape;54;p1"/>
          <p:cNvPicPr preferRelativeResize="0"/>
          <p:nvPr/>
        </p:nvPicPr>
        <p:blipFill rotWithShape="1">
          <a:blip r:embed="rId3">
            <a:alphaModFix/>
          </a:blip>
          <a:srcRect b="0" l="0" r="0" t="0"/>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54" name="Shape 154"/>
        <p:cNvGrpSpPr/>
        <p:nvPr/>
      </p:nvGrpSpPr>
      <p:grpSpPr>
        <a:xfrm>
          <a:off x="0" y="0"/>
          <a:ext cx="0" cy="0"/>
          <a:chOff x="0" y="0"/>
          <a:chExt cx="0" cy="0"/>
        </a:xfrm>
      </p:grpSpPr>
      <p:sp>
        <p:nvSpPr>
          <p:cNvPr id="155" name="Google Shape;155;p1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Structure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Progression</a:t>
            </a:r>
            <a:endParaRPr sz="3000">
              <a:solidFill>
                <a:srgbClr val="4FC3CD"/>
              </a:solidFill>
              <a:latin typeface="Bebas Neue"/>
              <a:ea typeface="Bebas Neue"/>
              <a:cs typeface="Bebas Neue"/>
              <a:sym typeface="Bebas Neue"/>
            </a:endParaRPr>
          </a:p>
        </p:txBody>
      </p:sp>
      <p:pic>
        <p:nvPicPr>
          <p:cNvPr descr="Diagram of game difficulty progression, showing the difficulty accelerating with progress on a yellow S-Curve, a red linear line, and a flat orange line." id="156" name="Google Shape;156;p10"/>
          <p:cNvPicPr preferRelativeResize="0"/>
          <p:nvPr/>
        </p:nvPicPr>
        <p:blipFill rotWithShape="1">
          <a:blip r:embed="rId3">
            <a:alphaModFix/>
          </a:blip>
          <a:srcRect b="0" l="0" r="0" t="0"/>
          <a:stretch/>
        </p:blipFill>
        <p:spPr>
          <a:xfrm>
            <a:off x="3077239" y="1966150"/>
            <a:ext cx="2989527" cy="2252352"/>
          </a:xfrm>
          <a:prstGeom prst="rect">
            <a:avLst/>
          </a:prstGeom>
          <a:noFill/>
          <a:ln>
            <a:noFill/>
          </a:ln>
        </p:spPr>
      </p:pic>
      <p:sp>
        <p:nvSpPr>
          <p:cNvPr id="157" name="Google Shape;157;p10"/>
          <p:cNvSpPr txBox="1"/>
          <p:nvPr/>
        </p:nvSpPr>
        <p:spPr>
          <a:xfrm>
            <a:off x="2973925" y="16806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158" name="Google Shape;158;p10"/>
          <p:cNvSpPr txBox="1"/>
          <p:nvPr/>
        </p:nvSpPr>
        <p:spPr>
          <a:xfrm>
            <a:off x="2973923" y="4186550"/>
            <a:ext cx="3744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Comparison of linear, flat, and s-curve progressions.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59" name="Google Shape;159;p1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60" name="Google Shape;160;p1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61" name="Google Shape;161;p1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65" name="Shape 165"/>
        <p:cNvGrpSpPr/>
        <p:nvPr/>
      </p:nvGrpSpPr>
      <p:grpSpPr>
        <a:xfrm>
          <a:off x="0" y="0"/>
          <a:ext cx="0" cy="0"/>
          <a:chOff x="0" y="0"/>
          <a:chExt cx="0" cy="0"/>
        </a:xfrm>
      </p:grpSpPr>
      <p:sp>
        <p:nvSpPr>
          <p:cNvPr descr="Screenshot of villagers gathered together in the town square at night in Animal Crossing New Horizons - celebrating with fireworks." id="166" name="Google Shape;166;p1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Time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Authentic</a:t>
            </a:r>
            <a:endParaRPr sz="3000">
              <a:solidFill>
                <a:srgbClr val="4FC3CD"/>
              </a:solidFill>
              <a:latin typeface="Bebas Neue"/>
              <a:ea typeface="Bebas Neue"/>
              <a:cs typeface="Bebas Neue"/>
              <a:sym typeface="Bebas Neue"/>
            </a:endParaRPr>
          </a:p>
        </p:txBody>
      </p:sp>
      <p:pic>
        <p:nvPicPr>
          <p:cNvPr descr="Screenshot of villagers in the town square during the day in Animal Crossing New Horizons." id="167" name="Google Shape;167;p11"/>
          <p:cNvPicPr preferRelativeResize="0"/>
          <p:nvPr/>
        </p:nvPicPr>
        <p:blipFill rotWithShape="1">
          <a:blip r:embed="rId3">
            <a:alphaModFix/>
          </a:blip>
          <a:srcRect b="0" l="0" r="0" t="0"/>
          <a:stretch/>
        </p:blipFill>
        <p:spPr>
          <a:xfrm>
            <a:off x="663838" y="2029989"/>
            <a:ext cx="3811598" cy="2144011"/>
          </a:xfrm>
          <a:prstGeom prst="rect">
            <a:avLst/>
          </a:prstGeom>
          <a:noFill/>
          <a:ln>
            <a:noFill/>
          </a:ln>
        </p:spPr>
      </p:pic>
      <p:sp>
        <p:nvSpPr>
          <p:cNvPr id="168" name="Google Shape;168;p11"/>
          <p:cNvSpPr txBox="1"/>
          <p:nvPr/>
        </p:nvSpPr>
        <p:spPr>
          <a:xfrm>
            <a:off x="597250" y="17282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villagers gathered together in the town square at night in Animal Crossing New Horizons, celebrating with fireworks." id="169" name="Google Shape;169;p11"/>
          <p:cNvPicPr preferRelativeResize="0"/>
          <p:nvPr/>
        </p:nvPicPr>
        <p:blipFill rotWithShape="1">
          <a:blip r:embed="rId4">
            <a:alphaModFix/>
          </a:blip>
          <a:srcRect b="0" l="0" r="0" t="0"/>
          <a:stretch/>
        </p:blipFill>
        <p:spPr>
          <a:xfrm>
            <a:off x="4668555" y="2029976"/>
            <a:ext cx="3811608" cy="2144024"/>
          </a:xfrm>
          <a:prstGeom prst="rect">
            <a:avLst/>
          </a:prstGeom>
          <a:noFill/>
          <a:ln>
            <a:noFill/>
          </a:ln>
        </p:spPr>
      </p:pic>
      <p:sp>
        <p:nvSpPr>
          <p:cNvPr id="170" name="Google Shape;170;p11"/>
          <p:cNvSpPr txBox="1"/>
          <p:nvPr/>
        </p:nvSpPr>
        <p:spPr>
          <a:xfrm>
            <a:off x="4572000" y="17282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sp>
        <p:nvSpPr>
          <p:cNvPr id="171" name="Google Shape;171;p11"/>
          <p:cNvSpPr txBox="1"/>
          <p:nvPr/>
        </p:nvSpPr>
        <p:spPr>
          <a:xfrm>
            <a:off x="597261" y="4174000"/>
            <a:ext cx="7882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Animal Crossing: New Horizons</a:t>
            </a:r>
            <a:r>
              <a:rPr b="1" i="0" lang="en" sz="1000" u="none" cap="none" strike="noStrike">
                <a:solidFill>
                  <a:srgbClr val="FFFFFF"/>
                </a:solidFill>
                <a:latin typeface="Roboto Condensed"/>
                <a:ea typeface="Roboto Condensed"/>
                <a:cs typeface="Roboto Condensed"/>
                <a:sym typeface="Roboto Condensed"/>
              </a:rPr>
              <a:t> features an elaborate, authentic day/night cycle—incorporating seasonal changes.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72" name="Google Shape;172;p11"/>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73" name="Google Shape;173;p11"/>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74" name="Google Shape;174;p1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78" name="Shape 178"/>
        <p:cNvGrpSpPr/>
        <p:nvPr/>
      </p:nvGrpSpPr>
      <p:grpSpPr>
        <a:xfrm>
          <a:off x="0" y="0"/>
          <a:ext cx="0" cy="0"/>
          <a:chOff x="0" y="0"/>
          <a:chExt cx="0" cy="0"/>
        </a:xfrm>
      </p:grpSpPr>
      <p:sp>
        <p:nvSpPr>
          <p:cNvPr id="179" name="Google Shape;179;p1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Time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Limited</a:t>
            </a:r>
            <a:endParaRPr sz="3000">
              <a:solidFill>
                <a:srgbClr val="4FC3CD"/>
              </a:solidFill>
              <a:latin typeface="Bebas Neue"/>
              <a:ea typeface="Bebas Neue"/>
              <a:cs typeface="Bebas Neue"/>
              <a:sym typeface="Bebas Neue"/>
            </a:endParaRPr>
          </a:p>
        </p:txBody>
      </p:sp>
      <p:pic>
        <p:nvPicPr>
          <p:cNvPr descr="Screenshot of Days Gone during the day, featuring Deacon St. John standing on top of a building, looking out at a logging site." id="180" name="Google Shape;180;p12"/>
          <p:cNvPicPr preferRelativeResize="0"/>
          <p:nvPr/>
        </p:nvPicPr>
        <p:blipFill rotWithShape="1">
          <a:blip r:embed="rId3">
            <a:alphaModFix/>
          </a:blip>
          <a:srcRect b="0" l="0" r="0" t="0"/>
          <a:stretch/>
        </p:blipFill>
        <p:spPr>
          <a:xfrm>
            <a:off x="606918" y="2029975"/>
            <a:ext cx="3863189" cy="2173049"/>
          </a:xfrm>
          <a:prstGeom prst="rect">
            <a:avLst/>
          </a:prstGeom>
          <a:noFill/>
          <a:ln>
            <a:noFill/>
          </a:ln>
        </p:spPr>
      </p:pic>
      <p:sp>
        <p:nvSpPr>
          <p:cNvPr id="181" name="Google Shape;181;p12"/>
          <p:cNvSpPr txBox="1"/>
          <p:nvPr/>
        </p:nvSpPr>
        <p:spPr>
          <a:xfrm>
            <a:off x="529325" y="17356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night cycle in Days Gone, featuring Deacon St. John facing an enemy running toward him." id="182" name="Google Shape;182;p12"/>
          <p:cNvPicPr preferRelativeResize="0"/>
          <p:nvPr/>
        </p:nvPicPr>
        <p:blipFill rotWithShape="1">
          <a:blip r:embed="rId4">
            <a:alphaModFix/>
          </a:blip>
          <a:srcRect b="0" l="0" r="0" t="0"/>
          <a:stretch/>
        </p:blipFill>
        <p:spPr>
          <a:xfrm>
            <a:off x="4673882" y="2029975"/>
            <a:ext cx="3863194" cy="2173049"/>
          </a:xfrm>
          <a:prstGeom prst="rect">
            <a:avLst/>
          </a:prstGeom>
          <a:noFill/>
          <a:ln>
            <a:noFill/>
          </a:ln>
        </p:spPr>
      </p:pic>
      <p:sp>
        <p:nvSpPr>
          <p:cNvPr id="183" name="Google Shape;183;p12"/>
          <p:cNvSpPr txBox="1"/>
          <p:nvPr/>
        </p:nvSpPr>
        <p:spPr>
          <a:xfrm>
            <a:off x="4605425" y="17356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chemeClr val="dk1"/>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184" name="Google Shape;184;p12"/>
          <p:cNvSpPr txBox="1"/>
          <p:nvPr/>
        </p:nvSpPr>
        <p:spPr>
          <a:xfrm>
            <a:off x="493661" y="4170400"/>
            <a:ext cx="7991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Certain missions are ideal to attempt at night in </a:t>
            </a:r>
            <a:r>
              <a:rPr b="1" i="1" lang="en" sz="1000" u="none" cap="none" strike="noStrike">
                <a:solidFill>
                  <a:srgbClr val="FFFFFF"/>
                </a:solidFill>
                <a:latin typeface="Roboto Condensed"/>
                <a:ea typeface="Roboto Condensed"/>
                <a:cs typeface="Roboto Condensed"/>
                <a:sym typeface="Roboto Condensed"/>
              </a:rPr>
              <a:t>Days Gone, </a:t>
            </a:r>
            <a:r>
              <a:rPr b="1" i="0" lang="en" sz="1000" u="none" cap="none" strike="noStrike">
                <a:solidFill>
                  <a:srgbClr val="FFFFFF"/>
                </a:solidFill>
                <a:latin typeface="Roboto Condensed"/>
                <a:ea typeface="Roboto Condensed"/>
                <a:cs typeface="Roboto Condensed"/>
                <a:sym typeface="Roboto Condensed"/>
              </a:rPr>
              <a:t>which uses a </a:t>
            </a:r>
            <a:r>
              <a:rPr b="1" i="1" lang="en" sz="1000" u="none" cap="none" strike="noStrike">
                <a:solidFill>
                  <a:srgbClr val="FFFFFF"/>
                </a:solidFill>
                <a:latin typeface="Roboto Condensed"/>
                <a:ea typeface="Roboto Condensed"/>
                <a:cs typeface="Roboto Condensed"/>
                <a:sym typeface="Roboto Condensed"/>
              </a:rPr>
              <a:t>limited </a:t>
            </a:r>
            <a:r>
              <a:rPr b="1" i="0" lang="en" sz="1000" u="none" cap="none" strike="noStrike">
                <a:solidFill>
                  <a:srgbClr val="FFFFFF"/>
                </a:solidFill>
                <a:latin typeface="Roboto Condensed"/>
                <a:ea typeface="Roboto Condensed"/>
                <a:cs typeface="Roboto Condensed"/>
                <a:sym typeface="Roboto Condensed"/>
              </a:rPr>
              <a:t>day/night cycle.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85" name="Google Shape;185;p12"/>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86" name="Google Shape;186;p12"/>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87" name="Google Shape;187;p1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91" name="Shape 191"/>
        <p:cNvGrpSpPr/>
        <p:nvPr/>
      </p:nvGrpSpPr>
      <p:grpSpPr>
        <a:xfrm>
          <a:off x="0" y="0"/>
          <a:ext cx="0" cy="0"/>
          <a:chOff x="0" y="0"/>
          <a:chExt cx="0" cy="0"/>
        </a:xfrm>
      </p:grpSpPr>
      <p:sp>
        <p:nvSpPr>
          <p:cNvPr id="192" name="Google Shape;192;p1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Time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Variable</a:t>
            </a:r>
            <a:endParaRPr sz="3000">
              <a:solidFill>
                <a:srgbClr val="4FC3CD"/>
              </a:solidFill>
              <a:latin typeface="Bebas Neue"/>
              <a:ea typeface="Bebas Neue"/>
              <a:cs typeface="Bebas Neue"/>
              <a:sym typeface="Bebas Neue"/>
            </a:endParaRPr>
          </a:p>
        </p:txBody>
      </p:sp>
      <p:pic>
        <p:nvPicPr>
          <p:cNvPr descr="Screenshot of Far Cry 2, featuring the player facing the environment at sunset." id="193" name="Google Shape;193;p13"/>
          <p:cNvPicPr preferRelativeResize="0"/>
          <p:nvPr/>
        </p:nvPicPr>
        <p:blipFill rotWithShape="1">
          <a:blip r:embed="rId3">
            <a:alphaModFix/>
          </a:blip>
          <a:srcRect b="0" l="0" r="0" t="0"/>
          <a:stretch/>
        </p:blipFill>
        <p:spPr>
          <a:xfrm>
            <a:off x="736700" y="2108350"/>
            <a:ext cx="3755430" cy="2020648"/>
          </a:xfrm>
          <a:prstGeom prst="rect">
            <a:avLst/>
          </a:prstGeom>
          <a:noFill/>
          <a:ln>
            <a:noFill/>
          </a:ln>
        </p:spPr>
      </p:pic>
      <p:sp>
        <p:nvSpPr>
          <p:cNvPr id="194" name="Google Shape;194;p13"/>
          <p:cNvSpPr txBox="1"/>
          <p:nvPr/>
        </p:nvSpPr>
        <p:spPr>
          <a:xfrm>
            <a:off x="663875" y="18096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Far Cry 2, featuring the player facing the environment at midday." id="195" name="Google Shape;195;p13"/>
          <p:cNvPicPr preferRelativeResize="0"/>
          <p:nvPr/>
        </p:nvPicPr>
        <p:blipFill rotWithShape="1">
          <a:blip r:embed="rId4">
            <a:alphaModFix/>
          </a:blip>
          <a:srcRect b="0" l="0" r="0" t="0"/>
          <a:stretch/>
        </p:blipFill>
        <p:spPr>
          <a:xfrm>
            <a:off x="4703750" y="2108350"/>
            <a:ext cx="3703557" cy="2020651"/>
          </a:xfrm>
          <a:prstGeom prst="rect">
            <a:avLst/>
          </a:prstGeom>
          <a:noFill/>
          <a:ln>
            <a:noFill/>
          </a:ln>
        </p:spPr>
      </p:pic>
      <p:sp>
        <p:nvSpPr>
          <p:cNvPr id="196" name="Google Shape;196;p13"/>
          <p:cNvSpPr txBox="1"/>
          <p:nvPr/>
        </p:nvSpPr>
        <p:spPr>
          <a:xfrm>
            <a:off x="4614475" y="18096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197" name="Google Shape;197;p13"/>
          <p:cNvSpPr txBox="1"/>
          <p:nvPr/>
        </p:nvSpPr>
        <p:spPr>
          <a:xfrm>
            <a:off x="663885" y="4081600"/>
            <a:ext cx="7743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Far Cry 2</a:t>
            </a:r>
            <a:r>
              <a:rPr b="1" i="0" lang="en" sz="1000" u="none" cap="none" strike="noStrike">
                <a:solidFill>
                  <a:srgbClr val="FFFFFF"/>
                </a:solidFill>
                <a:latin typeface="Roboto Condensed"/>
                <a:ea typeface="Roboto Condensed"/>
                <a:cs typeface="Roboto Condensed"/>
                <a:sym typeface="Roboto Condensed"/>
              </a:rPr>
              <a:t> incorporates a distinct day/night cycle—but gameplay isn’t required at night.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98" name="Google Shape;198;p13"/>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99" name="Google Shape;199;p13"/>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00" name="Google Shape;200;p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04" name="Shape 204"/>
        <p:cNvGrpSpPr/>
        <p:nvPr/>
      </p:nvGrpSpPr>
      <p:grpSpPr>
        <a:xfrm>
          <a:off x="0" y="0"/>
          <a:ext cx="0" cy="0"/>
          <a:chOff x="0" y="0"/>
          <a:chExt cx="0" cy="0"/>
        </a:xfrm>
      </p:grpSpPr>
      <p:sp>
        <p:nvSpPr>
          <p:cNvPr id="205" name="Google Shape;205;p1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Time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Player-Adjusted</a:t>
            </a:r>
            <a:endParaRPr sz="3000">
              <a:solidFill>
                <a:srgbClr val="4FC3CD"/>
              </a:solidFill>
              <a:latin typeface="Bebas Neue"/>
              <a:ea typeface="Bebas Neue"/>
              <a:cs typeface="Bebas Neue"/>
              <a:sym typeface="Bebas Neue"/>
            </a:endParaRPr>
          </a:p>
        </p:txBody>
      </p:sp>
      <p:pic>
        <p:nvPicPr>
          <p:cNvPr descr="Screenshot of travel screen in Microsoft Flight Simulator, featuring the player selecting the &quot;Cruise&quot; option." id="206" name="Google Shape;206;p14"/>
          <p:cNvPicPr preferRelativeResize="0"/>
          <p:nvPr/>
        </p:nvPicPr>
        <p:blipFill rotWithShape="1">
          <a:blip r:embed="rId3">
            <a:alphaModFix/>
          </a:blip>
          <a:srcRect b="0" l="0" r="0" t="0"/>
          <a:stretch/>
        </p:blipFill>
        <p:spPr>
          <a:xfrm>
            <a:off x="629625" y="2285975"/>
            <a:ext cx="3222968" cy="1743676"/>
          </a:xfrm>
          <a:prstGeom prst="rect">
            <a:avLst/>
          </a:prstGeom>
          <a:noFill/>
          <a:ln>
            <a:noFill/>
          </a:ln>
        </p:spPr>
      </p:pic>
      <p:sp>
        <p:nvSpPr>
          <p:cNvPr id="207" name="Google Shape;207;p14"/>
          <p:cNvSpPr txBox="1"/>
          <p:nvPr/>
        </p:nvSpPr>
        <p:spPr>
          <a:xfrm>
            <a:off x="560250" y="20169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Microsoft Flight Simulator, featuring a yellow plane soaring above a forest." id="208" name="Google Shape;208;p14"/>
          <p:cNvPicPr preferRelativeResize="0"/>
          <p:nvPr/>
        </p:nvPicPr>
        <p:blipFill rotWithShape="1">
          <a:blip r:embed="rId4">
            <a:alphaModFix/>
          </a:blip>
          <a:srcRect b="0" l="0" r="0" t="0"/>
          <a:stretch/>
        </p:blipFill>
        <p:spPr>
          <a:xfrm>
            <a:off x="4056125" y="2285975"/>
            <a:ext cx="4458250" cy="1743675"/>
          </a:xfrm>
          <a:prstGeom prst="rect">
            <a:avLst/>
          </a:prstGeom>
          <a:noFill/>
          <a:ln>
            <a:noFill/>
          </a:ln>
        </p:spPr>
      </p:pic>
      <p:sp>
        <p:nvSpPr>
          <p:cNvPr id="209" name="Google Shape;209;p14"/>
          <p:cNvSpPr txBox="1"/>
          <p:nvPr/>
        </p:nvSpPr>
        <p:spPr>
          <a:xfrm>
            <a:off x="3961550" y="20169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Microsoft Corporation</a:t>
            </a:r>
            <a:endParaRPr b="1" i="0" sz="800" u="none" cap="none" strike="noStrike">
              <a:solidFill>
                <a:srgbClr val="FFFFFF"/>
              </a:solidFill>
              <a:latin typeface="Roboto Condensed"/>
              <a:ea typeface="Roboto Condensed"/>
              <a:cs typeface="Roboto Condensed"/>
              <a:sym typeface="Roboto Condensed"/>
            </a:endParaRPr>
          </a:p>
        </p:txBody>
      </p:sp>
      <p:sp>
        <p:nvSpPr>
          <p:cNvPr id="210" name="Google Shape;210;p14"/>
          <p:cNvSpPr txBox="1"/>
          <p:nvPr/>
        </p:nvSpPr>
        <p:spPr>
          <a:xfrm>
            <a:off x="560250" y="3992800"/>
            <a:ext cx="7954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Players can shorten their flights by skipping to different phases, such as Cruise, in </a:t>
            </a:r>
            <a:r>
              <a:rPr b="1" i="1" lang="en" sz="1000" u="none" cap="none" strike="noStrike">
                <a:solidFill>
                  <a:srgbClr val="FFFFFF"/>
                </a:solidFill>
                <a:latin typeface="Roboto Condensed"/>
                <a:ea typeface="Roboto Condensed"/>
                <a:cs typeface="Roboto Condensed"/>
                <a:sym typeface="Roboto Condensed"/>
              </a:rPr>
              <a:t>Microsoft Flight Simulator </a:t>
            </a:r>
            <a:r>
              <a:rPr b="1" i="0" lang="en" sz="1000" u="none" cap="none" strike="noStrike">
                <a:solidFill>
                  <a:srgbClr val="FFFFFF"/>
                </a:solidFill>
                <a:latin typeface="Roboto Condensed"/>
                <a:ea typeface="Roboto Condensed"/>
                <a:cs typeface="Roboto Condensed"/>
                <a:sym typeface="Roboto Condensed"/>
              </a:rPr>
              <a:t>(2020).</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11" name="Google Shape;211;p14"/>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12" name="Google Shape;212;p14"/>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13" name="Google Shape;213;p1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17" name="Shape 217"/>
        <p:cNvGrpSpPr/>
        <p:nvPr/>
      </p:nvGrpSpPr>
      <p:grpSpPr>
        <a:xfrm>
          <a:off x="0" y="0"/>
          <a:ext cx="0" cy="0"/>
          <a:chOff x="0" y="0"/>
          <a:chExt cx="0" cy="0"/>
        </a:xfrm>
      </p:grpSpPr>
      <p:sp>
        <p:nvSpPr>
          <p:cNvPr id="218" name="Google Shape;218;p1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Time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Altered</a:t>
            </a:r>
            <a:endParaRPr sz="3000">
              <a:solidFill>
                <a:srgbClr val="4FC3CD"/>
              </a:solidFill>
              <a:latin typeface="Bebas Neue"/>
              <a:ea typeface="Bebas Neue"/>
              <a:cs typeface="Bebas Neue"/>
              <a:sym typeface="Bebas Neue"/>
            </a:endParaRPr>
          </a:p>
        </p:txBody>
      </p:sp>
      <p:pic>
        <p:nvPicPr>
          <p:cNvPr descr="Screenshot of rewind time feature in Braid." id="219" name="Google Shape;219;p15"/>
          <p:cNvPicPr preferRelativeResize="0"/>
          <p:nvPr/>
        </p:nvPicPr>
        <p:blipFill rotWithShape="1">
          <a:blip r:embed="rId3">
            <a:alphaModFix/>
          </a:blip>
          <a:srcRect b="0" l="0" r="0" t="0"/>
          <a:stretch/>
        </p:blipFill>
        <p:spPr>
          <a:xfrm>
            <a:off x="644825" y="2029963"/>
            <a:ext cx="3830102" cy="2154425"/>
          </a:xfrm>
          <a:prstGeom prst="rect">
            <a:avLst/>
          </a:prstGeom>
          <a:noFill/>
          <a:ln>
            <a:noFill/>
          </a:ln>
        </p:spPr>
      </p:pic>
      <p:sp>
        <p:nvSpPr>
          <p:cNvPr id="220" name="Google Shape;220;p15"/>
          <p:cNvSpPr txBox="1"/>
          <p:nvPr/>
        </p:nvSpPr>
        <p:spPr>
          <a:xfrm>
            <a:off x="530650" y="1750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BurningStickMan (MobyGames)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the fast-forward time feature in Braid." id="221" name="Google Shape;221;p15"/>
          <p:cNvPicPr preferRelativeResize="0"/>
          <p:nvPr/>
        </p:nvPicPr>
        <p:blipFill rotWithShape="1">
          <a:blip r:embed="rId4">
            <a:alphaModFix/>
          </a:blip>
          <a:srcRect b="0" l="0" r="0" t="0"/>
          <a:stretch/>
        </p:blipFill>
        <p:spPr>
          <a:xfrm>
            <a:off x="4669083" y="2029963"/>
            <a:ext cx="3830093" cy="2154425"/>
          </a:xfrm>
          <a:prstGeom prst="rect">
            <a:avLst/>
          </a:prstGeom>
          <a:noFill/>
          <a:ln>
            <a:noFill/>
          </a:ln>
        </p:spPr>
      </p:pic>
      <p:sp>
        <p:nvSpPr>
          <p:cNvPr id="222" name="Google Shape;222;p15"/>
          <p:cNvSpPr txBox="1"/>
          <p:nvPr/>
        </p:nvSpPr>
        <p:spPr>
          <a:xfrm>
            <a:off x="4572000" y="1750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BurningStickMan (MobyGames)</a:t>
            </a:r>
            <a:endParaRPr b="1" i="0" sz="800" u="none" cap="none" strike="noStrike">
              <a:solidFill>
                <a:srgbClr val="FFFFFF"/>
              </a:solidFill>
              <a:latin typeface="Roboto Condensed"/>
              <a:ea typeface="Roboto Condensed"/>
              <a:cs typeface="Roboto Condensed"/>
              <a:sym typeface="Roboto Condensed"/>
            </a:endParaRPr>
          </a:p>
        </p:txBody>
      </p:sp>
      <p:sp>
        <p:nvSpPr>
          <p:cNvPr id="223" name="Google Shape;223;p15"/>
          <p:cNvSpPr txBox="1"/>
          <p:nvPr/>
        </p:nvSpPr>
        <p:spPr>
          <a:xfrm>
            <a:off x="530661" y="4140825"/>
            <a:ext cx="7916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Altered time—specifically rewind</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fast-forward</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is a key game mechanic in Jonathan Blow’s </a:t>
            </a:r>
            <a:r>
              <a:rPr b="1" i="1" lang="en" sz="1000" u="none" cap="none" strike="noStrike">
                <a:solidFill>
                  <a:srgbClr val="FFFFFF"/>
                </a:solidFill>
                <a:latin typeface="Roboto Condensed"/>
                <a:ea typeface="Roboto Condensed"/>
                <a:cs typeface="Roboto Condensed"/>
                <a:sym typeface="Roboto Condensed"/>
              </a:rPr>
              <a:t>Braid.</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24" name="Google Shape;224;p15"/>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25" name="Google Shape;225;p15"/>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26" name="Google Shape;226;p1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30" name="Shape 230"/>
        <p:cNvGrpSpPr/>
        <p:nvPr/>
      </p:nvGrpSpPr>
      <p:grpSpPr>
        <a:xfrm>
          <a:off x="0" y="0"/>
          <a:ext cx="0" cy="0"/>
          <a:chOff x="0" y="0"/>
          <a:chExt cx="0" cy="0"/>
        </a:xfrm>
      </p:grpSpPr>
      <p:sp>
        <p:nvSpPr>
          <p:cNvPr id="231" name="Google Shape;231;p1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Time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Cosmetic</a:t>
            </a:r>
            <a:endParaRPr sz="3000">
              <a:solidFill>
                <a:srgbClr val="4FC3CD"/>
              </a:solidFill>
              <a:latin typeface="Bebas Neue"/>
              <a:ea typeface="Bebas Neue"/>
              <a:cs typeface="Bebas Neue"/>
              <a:sym typeface="Bebas Neue"/>
            </a:endParaRPr>
          </a:p>
        </p:txBody>
      </p:sp>
      <p:pic>
        <p:nvPicPr>
          <p:cNvPr descr="Screenshot of twilight hour in Firewatch, featuring a male deer in the distance looking at the player." id="232" name="Google Shape;232;p16"/>
          <p:cNvPicPr preferRelativeResize="0"/>
          <p:nvPr/>
        </p:nvPicPr>
        <p:blipFill rotWithShape="1">
          <a:blip r:embed="rId3">
            <a:alphaModFix/>
          </a:blip>
          <a:srcRect b="0" l="0" r="0" t="0"/>
          <a:stretch/>
        </p:blipFill>
        <p:spPr>
          <a:xfrm>
            <a:off x="565088" y="2029981"/>
            <a:ext cx="3876706" cy="2180644"/>
          </a:xfrm>
          <a:prstGeom prst="rect">
            <a:avLst/>
          </a:prstGeom>
          <a:noFill/>
          <a:ln>
            <a:noFill/>
          </a:ln>
        </p:spPr>
      </p:pic>
      <p:sp>
        <p:nvSpPr>
          <p:cNvPr id="233" name="Google Shape;233;p16"/>
          <p:cNvSpPr txBox="1"/>
          <p:nvPr/>
        </p:nvSpPr>
        <p:spPr>
          <a:xfrm>
            <a:off x="486250" y="1743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MAT (MobyGames)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sunset in Firewatch, featuring the player overlooking the lake - watching two park visitors lighting fireworks." id="234" name="Google Shape;234;p16"/>
          <p:cNvPicPr preferRelativeResize="0"/>
          <p:nvPr/>
        </p:nvPicPr>
        <p:blipFill rotWithShape="1">
          <a:blip r:embed="rId4">
            <a:alphaModFix/>
          </a:blip>
          <a:srcRect b="0" l="0" r="0" t="0"/>
          <a:stretch/>
        </p:blipFill>
        <p:spPr>
          <a:xfrm>
            <a:off x="4702207" y="2029981"/>
            <a:ext cx="3876706" cy="2180644"/>
          </a:xfrm>
          <a:prstGeom prst="rect">
            <a:avLst/>
          </a:prstGeom>
          <a:noFill/>
          <a:ln>
            <a:noFill/>
          </a:ln>
        </p:spPr>
      </p:pic>
      <p:sp>
        <p:nvSpPr>
          <p:cNvPr id="235" name="Google Shape;235;p16"/>
          <p:cNvSpPr txBox="1"/>
          <p:nvPr/>
        </p:nvSpPr>
        <p:spPr>
          <a:xfrm>
            <a:off x="4605425" y="1743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MAT (MobyGames)</a:t>
            </a:r>
            <a:endParaRPr b="1" i="0" sz="800" u="none" cap="none" strike="noStrike">
              <a:solidFill>
                <a:srgbClr val="FFFFFF"/>
              </a:solidFill>
              <a:latin typeface="Roboto Condensed"/>
              <a:ea typeface="Roboto Condensed"/>
              <a:cs typeface="Roboto Condensed"/>
              <a:sym typeface="Roboto Condensed"/>
            </a:endParaRPr>
          </a:p>
        </p:txBody>
      </p:sp>
      <p:sp>
        <p:nvSpPr>
          <p:cNvPr id="236" name="Google Shape;236;p16"/>
          <p:cNvSpPr txBox="1"/>
          <p:nvPr/>
        </p:nvSpPr>
        <p:spPr>
          <a:xfrm>
            <a:off x="486250" y="4174625"/>
            <a:ext cx="8494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Campo Santo’s </a:t>
            </a:r>
            <a:r>
              <a:rPr b="1" i="1" lang="en" sz="1000" u="none" cap="none" strike="noStrike">
                <a:solidFill>
                  <a:srgbClr val="FFFFFF"/>
                </a:solidFill>
                <a:latin typeface="Roboto Condensed"/>
                <a:ea typeface="Roboto Condensed"/>
                <a:cs typeface="Roboto Condensed"/>
                <a:sym typeface="Roboto Condensed"/>
              </a:rPr>
              <a:t>Firewatch</a:t>
            </a:r>
            <a:r>
              <a:rPr b="1" i="0" lang="en" sz="1000" u="none" cap="none" strike="noStrike">
                <a:solidFill>
                  <a:srgbClr val="FFFFFF"/>
                </a:solidFill>
                <a:latin typeface="Roboto Condensed"/>
                <a:ea typeface="Roboto Condensed"/>
                <a:cs typeface="Roboto Condensed"/>
                <a:sym typeface="Roboto Condensed"/>
              </a:rPr>
              <a:t> boasts an aesthetically-pleasing day/night cycle that’s purely cosmetic—enhancing the game’s atmosphere and sense of place.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37" name="Google Shape;237;p16"/>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38" name="Google Shape;238;p16"/>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39" name="Google Shape;239;p1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43" name="Shape 243"/>
        <p:cNvGrpSpPr/>
        <p:nvPr/>
      </p:nvGrpSpPr>
      <p:grpSpPr>
        <a:xfrm>
          <a:off x="0" y="0"/>
          <a:ext cx="0" cy="0"/>
          <a:chOff x="0" y="0"/>
          <a:chExt cx="0" cy="0"/>
        </a:xfrm>
      </p:grpSpPr>
      <p:sp>
        <p:nvSpPr>
          <p:cNvPr id="244" name="Google Shape;244;p1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Space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Perspective</a:t>
            </a:r>
            <a:endParaRPr sz="3000">
              <a:solidFill>
                <a:srgbClr val="4FC3CD"/>
              </a:solidFill>
              <a:latin typeface="Bebas Neue"/>
              <a:ea typeface="Bebas Neue"/>
              <a:cs typeface="Bebas Neue"/>
              <a:sym typeface="Bebas Neue"/>
            </a:endParaRPr>
          </a:p>
        </p:txBody>
      </p:sp>
      <p:pic>
        <p:nvPicPr>
          <p:cNvPr descr="Screenshot of battlefield in Halo Wars 2." id="245" name="Google Shape;245;p17"/>
          <p:cNvPicPr preferRelativeResize="0"/>
          <p:nvPr/>
        </p:nvPicPr>
        <p:blipFill rotWithShape="1">
          <a:blip r:embed="rId3">
            <a:alphaModFix/>
          </a:blip>
          <a:srcRect b="0" l="0" r="0" t="0"/>
          <a:stretch/>
        </p:blipFill>
        <p:spPr>
          <a:xfrm>
            <a:off x="2599200" y="1952475"/>
            <a:ext cx="3945600" cy="2219400"/>
          </a:xfrm>
          <a:prstGeom prst="rect">
            <a:avLst/>
          </a:prstGeom>
          <a:noFill/>
          <a:ln>
            <a:noFill/>
          </a:ln>
        </p:spPr>
      </p:pic>
      <p:sp>
        <p:nvSpPr>
          <p:cNvPr id="246" name="Google Shape;246;p17"/>
          <p:cNvSpPr txBox="1"/>
          <p:nvPr/>
        </p:nvSpPr>
        <p:spPr>
          <a:xfrm>
            <a:off x="2506300" y="16819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Microsoft Corporation</a:t>
            </a:r>
            <a:endParaRPr b="1" i="0" sz="800" u="none" cap="none" strike="noStrike">
              <a:solidFill>
                <a:srgbClr val="FFFFFF"/>
              </a:solidFill>
              <a:latin typeface="Roboto Condensed"/>
              <a:ea typeface="Roboto Condensed"/>
              <a:cs typeface="Roboto Condensed"/>
              <a:sym typeface="Roboto Condensed"/>
            </a:endParaRPr>
          </a:p>
        </p:txBody>
      </p:sp>
      <p:sp>
        <p:nvSpPr>
          <p:cNvPr id="247" name="Google Shape;247;p17"/>
          <p:cNvSpPr txBox="1"/>
          <p:nvPr/>
        </p:nvSpPr>
        <p:spPr>
          <a:xfrm>
            <a:off x="2474376" y="4171875"/>
            <a:ext cx="4488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Halo Wars 2</a:t>
            </a:r>
            <a:r>
              <a:rPr b="1" i="0" lang="en" sz="1000" u="none" cap="none" strike="noStrike">
                <a:solidFill>
                  <a:srgbClr val="FFFFFF"/>
                </a:solidFill>
                <a:latin typeface="Roboto Condensed"/>
                <a:ea typeface="Roboto Condensed"/>
                <a:cs typeface="Roboto Condensed"/>
                <a:sym typeface="Roboto Condensed"/>
              </a:rPr>
              <a:t> makes use of omnipresent perspective so that players can monitor all areas of the battlefield at any given time.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48" name="Google Shape;248;p1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49" name="Google Shape;249;p1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50" name="Google Shape;250;p1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54" name="Shape 254"/>
        <p:cNvGrpSpPr/>
        <p:nvPr/>
      </p:nvGrpSpPr>
      <p:grpSpPr>
        <a:xfrm>
          <a:off x="0" y="0"/>
          <a:ext cx="0" cy="0"/>
          <a:chOff x="0" y="0"/>
          <a:chExt cx="0" cy="0"/>
        </a:xfrm>
      </p:grpSpPr>
      <p:sp>
        <p:nvSpPr>
          <p:cNvPr id="255" name="Google Shape;255;p1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Space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Terrain &amp; Materials</a:t>
            </a:r>
            <a:endParaRPr sz="3000">
              <a:solidFill>
                <a:srgbClr val="4FC3CD"/>
              </a:solidFill>
              <a:latin typeface="Bebas Neue"/>
              <a:ea typeface="Bebas Neue"/>
              <a:cs typeface="Bebas Neue"/>
              <a:sym typeface="Bebas Neue"/>
            </a:endParaRPr>
          </a:p>
        </p:txBody>
      </p:sp>
      <p:pic>
        <p:nvPicPr>
          <p:cNvPr descr="Screenshot of player encountering several enemies in a brightly colored and patterned room in We Happy Few." id="256" name="Google Shape;256;p18"/>
          <p:cNvPicPr preferRelativeResize="0"/>
          <p:nvPr/>
        </p:nvPicPr>
        <p:blipFill rotWithShape="1">
          <a:blip r:embed="rId3">
            <a:alphaModFix/>
          </a:blip>
          <a:srcRect b="0" l="0" r="0" t="0"/>
          <a:stretch/>
        </p:blipFill>
        <p:spPr>
          <a:xfrm>
            <a:off x="602988" y="2029975"/>
            <a:ext cx="3863203" cy="2173049"/>
          </a:xfrm>
          <a:prstGeom prst="rect">
            <a:avLst/>
          </a:prstGeom>
          <a:noFill/>
          <a:ln>
            <a:noFill/>
          </a:ln>
        </p:spPr>
      </p:pic>
      <p:sp>
        <p:nvSpPr>
          <p:cNvPr id="257" name="Google Shape;257;p18"/>
          <p:cNvSpPr txBox="1"/>
          <p:nvPr/>
        </p:nvSpPr>
        <p:spPr>
          <a:xfrm>
            <a:off x="515850" y="1740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Compulsion 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Talion swinging his sword against an enemy in Middle-Earth Shadow of War." id="258" name="Google Shape;258;p18"/>
          <p:cNvPicPr preferRelativeResize="0"/>
          <p:nvPr/>
        </p:nvPicPr>
        <p:blipFill rotWithShape="1">
          <a:blip r:embed="rId4">
            <a:alphaModFix/>
          </a:blip>
          <a:srcRect b="0" l="0" r="0" t="0"/>
          <a:stretch/>
        </p:blipFill>
        <p:spPr>
          <a:xfrm>
            <a:off x="4677965" y="2029975"/>
            <a:ext cx="3863183" cy="2173049"/>
          </a:xfrm>
          <a:prstGeom prst="rect">
            <a:avLst/>
          </a:prstGeom>
          <a:noFill/>
          <a:ln>
            <a:noFill/>
          </a:ln>
        </p:spPr>
      </p:pic>
      <p:sp>
        <p:nvSpPr>
          <p:cNvPr id="259" name="Google Shape;259;p18"/>
          <p:cNvSpPr txBox="1"/>
          <p:nvPr/>
        </p:nvSpPr>
        <p:spPr>
          <a:xfrm>
            <a:off x="4572000" y="1740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Warner Bro</a:t>
            </a:r>
            <a:r>
              <a:rPr b="1" lang="en" sz="800">
                <a:solidFill>
                  <a:srgbClr val="FFFFFF"/>
                </a:solidFill>
                <a:latin typeface="Roboto Condensed"/>
                <a:ea typeface="Roboto Condensed"/>
                <a:cs typeface="Roboto Condensed"/>
                <a:sym typeface="Roboto Condensed"/>
              </a:rPr>
              <a:t>thers</a:t>
            </a:r>
            <a:r>
              <a:rPr b="1" i="0" lang="en" sz="800" u="none" cap="none" strike="noStrike">
                <a:solidFill>
                  <a:srgbClr val="FFFFFF"/>
                </a:solidFill>
                <a:latin typeface="Roboto Condensed"/>
                <a:ea typeface="Roboto Condensed"/>
                <a:cs typeface="Roboto Condensed"/>
                <a:sym typeface="Roboto Condensed"/>
              </a:rPr>
              <a:t>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260" name="Google Shape;260;p18"/>
          <p:cNvSpPr txBox="1"/>
          <p:nvPr/>
        </p:nvSpPr>
        <p:spPr>
          <a:xfrm>
            <a:off x="515850" y="4146025"/>
            <a:ext cx="8025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Bright interiors made of plastic, vinyl, rubber, and latex in </a:t>
            </a:r>
            <a:r>
              <a:rPr b="1" i="1" lang="en" sz="1000" u="none" cap="none" strike="noStrike">
                <a:solidFill>
                  <a:srgbClr val="FFFFFF"/>
                </a:solidFill>
                <a:latin typeface="Roboto Condensed"/>
                <a:ea typeface="Roboto Condensed"/>
                <a:cs typeface="Roboto Condensed"/>
                <a:sym typeface="Roboto Condensed"/>
              </a:rPr>
              <a:t>We Happy Few</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contrast the exteriors depicting fire, stone, leather, dirt, and muted tones in </a:t>
            </a:r>
            <a:r>
              <a:rPr b="1" i="1" lang="en" sz="1000" u="none" cap="none" strike="noStrike">
                <a:solidFill>
                  <a:srgbClr val="FFFFFF"/>
                </a:solidFill>
                <a:latin typeface="Roboto Condensed"/>
                <a:ea typeface="Roboto Condensed"/>
                <a:cs typeface="Roboto Condensed"/>
                <a:sym typeface="Roboto Condensed"/>
              </a:rPr>
              <a:t>Middle-Earth: Shadow of War</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61" name="Google Shape;261;p18"/>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62" name="Google Shape;262;p18"/>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63" name="Google Shape;263;p1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67" name="Shape 267"/>
        <p:cNvGrpSpPr/>
        <p:nvPr/>
      </p:nvGrpSpPr>
      <p:grpSpPr>
        <a:xfrm>
          <a:off x="0" y="0"/>
          <a:ext cx="0" cy="0"/>
          <a:chOff x="0" y="0"/>
          <a:chExt cx="0" cy="0"/>
        </a:xfrm>
      </p:grpSpPr>
      <p:sp>
        <p:nvSpPr>
          <p:cNvPr id="268" name="Google Shape;268;p1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Space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Visual Effects</a:t>
            </a:r>
            <a:endParaRPr sz="3000">
              <a:solidFill>
                <a:srgbClr val="4FC3CD"/>
              </a:solidFill>
              <a:latin typeface="Bebas Neue"/>
              <a:ea typeface="Bebas Neue"/>
              <a:cs typeface="Bebas Neue"/>
              <a:sym typeface="Bebas Neue"/>
            </a:endParaRPr>
          </a:p>
        </p:txBody>
      </p:sp>
      <p:pic>
        <p:nvPicPr>
          <p:cNvPr descr="Screenshot of Path of Exile, featuring a bright green light illuminating an area." id="269" name="Google Shape;269;p19"/>
          <p:cNvPicPr preferRelativeResize="0"/>
          <p:nvPr/>
        </p:nvPicPr>
        <p:blipFill rotWithShape="1">
          <a:blip r:embed="rId3">
            <a:alphaModFix/>
          </a:blip>
          <a:srcRect b="0" l="0" r="0" t="0"/>
          <a:stretch/>
        </p:blipFill>
        <p:spPr>
          <a:xfrm>
            <a:off x="808213" y="2029975"/>
            <a:ext cx="3592267" cy="2020650"/>
          </a:xfrm>
          <a:prstGeom prst="rect">
            <a:avLst/>
          </a:prstGeom>
          <a:noFill/>
          <a:ln>
            <a:noFill/>
          </a:ln>
        </p:spPr>
      </p:pic>
      <p:sp>
        <p:nvSpPr>
          <p:cNvPr id="270" name="Google Shape;270;p19"/>
          <p:cNvSpPr txBox="1"/>
          <p:nvPr/>
        </p:nvSpPr>
        <p:spPr>
          <a:xfrm>
            <a:off x="760075" y="1750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Grinding Gear 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Kratos blocking a punch from from Baldur in God of War - depicting snow particle effects." id="271" name="Google Shape;271;p19"/>
          <p:cNvPicPr preferRelativeResize="0"/>
          <p:nvPr/>
        </p:nvPicPr>
        <p:blipFill rotWithShape="1">
          <a:blip r:embed="rId4">
            <a:alphaModFix/>
          </a:blip>
          <a:srcRect b="0" l="0" r="0" t="0"/>
          <a:stretch/>
        </p:blipFill>
        <p:spPr>
          <a:xfrm>
            <a:off x="4634288" y="2029975"/>
            <a:ext cx="3701499" cy="2020651"/>
          </a:xfrm>
          <a:prstGeom prst="rect">
            <a:avLst/>
          </a:prstGeom>
          <a:noFill/>
          <a:ln>
            <a:noFill/>
          </a:ln>
        </p:spPr>
      </p:pic>
      <p:sp>
        <p:nvSpPr>
          <p:cNvPr id="272" name="Google Shape;272;p19"/>
          <p:cNvSpPr txBox="1"/>
          <p:nvPr/>
        </p:nvSpPr>
        <p:spPr>
          <a:xfrm>
            <a:off x="4572000" y="1750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273" name="Google Shape;273;p19"/>
          <p:cNvSpPr txBox="1"/>
          <p:nvPr/>
        </p:nvSpPr>
        <p:spPr>
          <a:xfrm>
            <a:off x="715785" y="4050625"/>
            <a:ext cx="7620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use of lighting in </a:t>
            </a:r>
            <a:r>
              <a:rPr b="1" i="1" lang="en" sz="1000" u="none" cap="none" strike="noStrike">
                <a:solidFill>
                  <a:srgbClr val="FFFFFF"/>
                </a:solidFill>
                <a:latin typeface="Roboto Condensed"/>
                <a:ea typeface="Roboto Condensed"/>
                <a:cs typeface="Roboto Condensed"/>
                <a:sym typeface="Roboto Condensed"/>
              </a:rPr>
              <a:t>Path of Exile</a:t>
            </a:r>
            <a:r>
              <a:rPr b="1" i="0" lang="en" sz="1000" u="none" cap="none" strike="noStrike">
                <a:solidFill>
                  <a:srgbClr val="FFFFFF"/>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particle effects in </a:t>
            </a:r>
            <a:r>
              <a:rPr b="1" i="1" lang="en" sz="1000" u="none" cap="none" strike="noStrike">
                <a:solidFill>
                  <a:srgbClr val="FFFFFF"/>
                </a:solidFill>
                <a:latin typeface="Roboto Condensed"/>
                <a:ea typeface="Roboto Condensed"/>
                <a:cs typeface="Roboto Condensed"/>
                <a:sym typeface="Roboto Condensed"/>
              </a:rPr>
              <a:t>God of War</a:t>
            </a:r>
            <a:r>
              <a:rPr b="1" i="0" lang="en" sz="1000" u="none" cap="none" strike="noStrike">
                <a:solidFill>
                  <a:srgbClr val="FFFFFF"/>
                </a:solidFill>
                <a:latin typeface="Roboto Condensed"/>
                <a:ea typeface="Roboto Condensed"/>
                <a:cs typeface="Roboto Condensed"/>
                <a:sym typeface="Roboto Condensed"/>
              </a:rPr>
              <a:t> [2018]</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enhances the gameplay experience.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74" name="Google Shape;274;p19"/>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75" name="Google Shape;275;p19"/>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76" name="Google Shape;276;p1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356150" y="1838400"/>
            <a:ext cx="8520600" cy="2024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4800">
                <a:latin typeface="Bebas Neue"/>
                <a:ea typeface="Bebas Neue"/>
                <a:cs typeface="Bebas Neue"/>
                <a:sym typeface="Bebas Neue"/>
              </a:rPr>
              <a:t>CHAPTER 7</a:t>
            </a:r>
            <a:endParaRPr sz="48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600">
                <a:solidFill>
                  <a:srgbClr val="4FC3CD"/>
                </a:solidFill>
                <a:latin typeface="Bebas Neue"/>
                <a:ea typeface="Bebas Neue"/>
                <a:cs typeface="Bebas Neue"/>
                <a:sym typeface="Bebas Neue"/>
              </a:rPr>
              <a:t>LEVELS</a:t>
            </a:r>
            <a:br>
              <a:rPr lang="en" sz="3600">
                <a:solidFill>
                  <a:srgbClr val="4FC3CD"/>
                </a:solidFill>
                <a:latin typeface="Bebas Neue"/>
                <a:ea typeface="Bebas Neue"/>
                <a:cs typeface="Bebas Neue"/>
                <a:sym typeface="Bebas Neue"/>
              </a:rPr>
            </a:br>
            <a:r>
              <a:rPr lang="en" sz="3000">
                <a:solidFill>
                  <a:srgbClr val="4FC3CD"/>
                </a:solidFill>
                <a:latin typeface="Bebas Neue"/>
                <a:ea typeface="Bebas Neue"/>
                <a:cs typeface="Bebas Neue"/>
                <a:sym typeface="Bebas Neue"/>
              </a:rPr>
              <a:t>CREATING THE WORLD</a:t>
            </a:r>
            <a:endParaRPr sz="3000">
              <a:solidFill>
                <a:srgbClr val="4FC3CD"/>
              </a:solidFill>
              <a:latin typeface="Bebas Neue"/>
              <a:ea typeface="Bebas Neue"/>
              <a:cs typeface="Bebas Neue"/>
              <a:sym typeface="Bebas Neue"/>
            </a:endParaRPr>
          </a:p>
        </p:txBody>
      </p:sp>
      <p:pic>
        <p:nvPicPr>
          <p:cNvPr descr="Textbook title (Game Development Essentials: An Introduction - Fourth Edition) and author name (Jeannie Novak)" id="60" name="Google Shape;60;p2"/>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61" name="Google Shape;61;p2"/>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62" name="Google Shape;62;p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80" name="Shape 280"/>
        <p:cNvGrpSpPr/>
        <p:nvPr/>
      </p:nvGrpSpPr>
      <p:grpSpPr>
        <a:xfrm>
          <a:off x="0" y="0"/>
          <a:ext cx="0" cy="0"/>
          <a:chOff x="0" y="0"/>
          <a:chExt cx="0" cy="0"/>
        </a:xfrm>
      </p:grpSpPr>
      <p:sp>
        <p:nvSpPr>
          <p:cNvPr id="281" name="Google Shape;281;p20"/>
          <p:cNvSpPr txBox="1"/>
          <p:nvPr>
            <p:ph type="title"/>
          </p:nvPr>
        </p:nvSpPr>
        <p:spPr>
          <a:xfrm>
            <a:off x="311700" y="6831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Space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Scale</a:t>
            </a:r>
            <a:endParaRPr sz="3000">
              <a:solidFill>
                <a:srgbClr val="4FC3CD"/>
              </a:solidFill>
              <a:latin typeface="Bebas Neue"/>
              <a:ea typeface="Bebas Neue"/>
              <a:cs typeface="Bebas Neue"/>
              <a:sym typeface="Bebas Neue"/>
            </a:endParaRPr>
          </a:p>
        </p:txBody>
      </p:sp>
      <p:pic>
        <p:nvPicPr>
          <p:cNvPr descr="Screenshot of an overhead view of a busy hospital interior in Two Point Hospital." id="282" name="Google Shape;282;p20"/>
          <p:cNvPicPr preferRelativeResize="0"/>
          <p:nvPr/>
        </p:nvPicPr>
        <p:blipFill rotWithShape="1">
          <a:blip r:embed="rId3">
            <a:alphaModFix/>
          </a:blip>
          <a:srcRect b="0" l="0" r="0" t="0"/>
          <a:stretch/>
        </p:blipFill>
        <p:spPr>
          <a:xfrm>
            <a:off x="485700" y="1979165"/>
            <a:ext cx="3953539" cy="2223858"/>
          </a:xfrm>
          <a:prstGeom prst="rect">
            <a:avLst/>
          </a:prstGeom>
          <a:noFill/>
          <a:ln>
            <a:noFill/>
          </a:ln>
        </p:spPr>
      </p:pic>
      <p:sp>
        <p:nvSpPr>
          <p:cNvPr id="283" name="Google Shape;283;p20"/>
          <p:cNvSpPr txBox="1"/>
          <p:nvPr/>
        </p:nvSpPr>
        <p:spPr>
          <a:xfrm>
            <a:off x="412225" y="1696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Sega Corporation</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the player facing a massive colossus against a vast landscape in Shadow of the Colossus." id="284" name="Google Shape;284;p20"/>
          <p:cNvPicPr preferRelativeResize="0"/>
          <p:nvPr/>
        </p:nvPicPr>
        <p:blipFill rotWithShape="1">
          <a:blip r:embed="rId4">
            <a:alphaModFix/>
          </a:blip>
          <a:srcRect b="0" l="0" r="0" t="0"/>
          <a:stretch/>
        </p:blipFill>
        <p:spPr>
          <a:xfrm>
            <a:off x="4704774" y="1979165"/>
            <a:ext cx="3953526" cy="2223861"/>
          </a:xfrm>
          <a:prstGeom prst="rect">
            <a:avLst/>
          </a:prstGeom>
          <a:noFill/>
          <a:ln>
            <a:noFill/>
          </a:ln>
        </p:spPr>
      </p:pic>
      <p:sp>
        <p:nvSpPr>
          <p:cNvPr id="285" name="Google Shape;285;p20"/>
          <p:cNvSpPr txBox="1"/>
          <p:nvPr/>
        </p:nvSpPr>
        <p:spPr>
          <a:xfrm>
            <a:off x="4635575" y="1696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286" name="Google Shape;286;p20"/>
          <p:cNvSpPr txBox="1"/>
          <p:nvPr/>
        </p:nvSpPr>
        <p:spPr>
          <a:xfrm>
            <a:off x="375225" y="4158625"/>
            <a:ext cx="8172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Scale in games can be very small, as in </a:t>
            </a:r>
            <a:r>
              <a:rPr b="1" i="1" lang="en" sz="1000" u="none" cap="none" strike="noStrike">
                <a:solidFill>
                  <a:srgbClr val="FFFFFF"/>
                </a:solidFill>
                <a:latin typeface="Roboto Condensed"/>
                <a:ea typeface="Roboto Condensed"/>
                <a:cs typeface="Roboto Condensed"/>
                <a:sym typeface="Roboto Condensed"/>
              </a:rPr>
              <a:t>Two Point Hospital</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or include incredibly large characters such as the colossi in </a:t>
            </a:r>
            <a:r>
              <a:rPr b="1" i="1" lang="en" sz="1000" u="none" cap="none" strike="noStrike">
                <a:solidFill>
                  <a:srgbClr val="FFFFFF"/>
                </a:solidFill>
                <a:latin typeface="Roboto Condensed"/>
                <a:ea typeface="Roboto Condensed"/>
                <a:cs typeface="Roboto Condensed"/>
                <a:sym typeface="Roboto Condensed"/>
              </a:rPr>
              <a:t>Shadow of the Colossu</a:t>
            </a:r>
            <a:r>
              <a:rPr b="1" i="1" lang="en" sz="1000" u="none" cap="none" strike="noStrike">
                <a:solidFill>
                  <a:srgbClr val="FFFFFF"/>
                </a:solidFill>
                <a:latin typeface="Roboto Condensed"/>
                <a:ea typeface="Roboto Condensed"/>
                <a:cs typeface="Roboto Condensed"/>
                <a:sym typeface="Roboto Condensed"/>
              </a:rPr>
              <a:t>s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87" name="Google Shape;287;p20"/>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88" name="Google Shape;288;p20"/>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89" name="Google Shape;289;p2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93" name="Shape 293"/>
        <p:cNvGrpSpPr/>
        <p:nvPr/>
      </p:nvGrpSpPr>
      <p:grpSpPr>
        <a:xfrm>
          <a:off x="0" y="0"/>
          <a:ext cx="0" cy="0"/>
          <a:chOff x="0" y="0"/>
          <a:chExt cx="0" cy="0"/>
        </a:xfrm>
      </p:grpSpPr>
      <p:sp>
        <p:nvSpPr>
          <p:cNvPr id="294" name="Google Shape;294;p2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Space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Boundaries</a:t>
            </a:r>
            <a:endParaRPr sz="3000">
              <a:solidFill>
                <a:srgbClr val="4FC3CD"/>
              </a:solidFill>
              <a:latin typeface="Bebas Neue"/>
              <a:ea typeface="Bebas Neue"/>
              <a:cs typeface="Bebas Neue"/>
              <a:sym typeface="Bebas Neue"/>
            </a:endParaRPr>
          </a:p>
        </p:txBody>
      </p:sp>
      <p:pic>
        <p:nvPicPr>
          <p:cNvPr descr="Screenshot of first-person perspective in Far Cry 2, showing the player's &quot;blurry&quot; hands - indicating that they are succumbing to malaria." id="295" name="Google Shape;295;p21"/>
          <p:cNvPicPr preferRelativeResize="0"/>
          <p:nvPr/>
        </p:nvPicPr>
        <p:blipFill rotWithShape="1">
          <a:blip r:embed="rId3">
            <a:alphaModFix/>
          </a:blip>
          <a:srcRect b="0" l="0" r="0" t="0"/>
          <a:stretch/>
        </p:blipFill>
        <p:spPr>
          <a:xfrm>
            <a:off x="710713" y="1953787"/>
            <a:ext cx="3904512" cy="2196288"/>
          </a:xfrm>
          <a:prstGeom prst="rect">
            <a:avLst/>
          </a:prstGeom>
          <a:noFill/>
          <a:ln>
            <a:noFill/>
          </a:ln>
        </p:spPr>
      </p:pic>
      <p:sp>
        <p:nvSpPr>
          <p:cNvPr id="296" name="Google Shape;296;p21"/>
          <p:cNvSpPr txBox="1"/>
          <p:nvPr/>
        </p:nvSpPr>
        <p:spPr>
          <a:xfrm>
            <a:off x="634275" y="16816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a car driving over the map boundary and into the water in Just Cause 2." id="297" name="Google Shape;297;p21"/>
          <p:cNvPicPr preferRelativeResize="0"/>
          <p:nvPr/>
        </p:nvPicPr>
        <p:blipFill rotWithShape="1">
          <a:blip r:embed="rId4">
            <a:alphaModFix/>
          </a:blip>
          <a:srcRect b="0" l="0" r="0" t="0"/>
          <a:stretch/>
        </p:blipFill>
        <p:spPr>
          <a:xfrm>
            <a:off x="4919215" y="1953787"/>
            <a:ext cx="3514076" cy="2196285"/>
          </a:xfrm>
          <a:prstGeom prst="rect">
            <a:avLst/>
          </a:prstGeom>
          <a:noFill/>
          <a:ln>
            <a:noFill/>
          </a:ln>
        </p:spPr>
      </p:pic>
      <p:sp>
        <p:nvSpPr>
          <p:cNvPr id="298" name="Google Shape;298;p21"/>
          <p:cNvSpPr txBox="1"/>
          <p:nvPr/>
        </p:nvSpPr>
        <p:spPr>
          <a:xfrm>
            <a:off x="4842275" y="16816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299" name="Google Shape;299;p21"/>
          <p:cNvSpPr txBox="1"/>
          <p:nvPr/>
        </p:nvSpPr>
        <p:spPr>
          <a:xfrm>
            <a:off x="634275" y="4054425"/>
            <a:ext cx="7792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Far Cry 2</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the player comes down with malaria when approaching a boundary—and in </a:t>
            </a:r>
            <a:r>
              <a:rPr b="1" i="1" lang="en" sz="1000" u="none" cap="none" strike="noStrike">
                <a:solidFill>
                  <a:srgbClr val="FFFFFF"/>
                </a:solidFill>
                <a:latin typeface="Roboto Condensed"/>
                <a:ea typeface="Roboto Condensed"/>
                <a:cs typeface="Roboto Condensed"/>
                <a:sym typeface="Roboto Condensed"/>
              </a:rPr>
              <a:t>Just Cause 2</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one area of the map ends, with vehicles falling over the edge into the water.</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00" name="Google Shape;300;p21"/>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01" name="Google Shape;301;p21"/>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302" name="Google Shape;302;p2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06" name="Shape 306"/>
        <p:cNvGrpSpPr/>
        <p:nvPr/>
      </p:nvGrpSpPr>
      <p:grpSpPr>
        <a:xfrm>
          <a:off x="0" y="0"/>
          <a:ext cx="0" cy="0"/>
          <a:chOff x="0" y="0"/>
          <a:chExt cx="0" cy="0"/>
        </a:xfrm>
      </p:grpSpPr>
      <p:sp>
        <p:nvSpPr>
          <p:cNvPr id="307" name="Google Shape;307;p2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Space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Realism</a:t>
            </a:r>
            <a:endParaRPr sz="3000">
              <a:solidFill>
                <a:srgbClr val="4FC3CD"/>
              </a:solidFill>
              <a:latin typeface="Bebas Neue"/>
              <a:ea typeface="Bebas Neue"/>
              <a:cs typeface="Bebas Neue"/>
              <a:sym typeface="Bebas Neue"/>
            </a:endParaRPr>
          </a:p>
        </p:txBody>
      </p:sp>
      <p:pic>
        <p:nvPicPr>
          <p:cNvPr descr="Screenshot of a baseball player holding a bat in his left hand, awaiting a pitch at the plate in MLB The Show 21." id="308" name="Google Shape;308;p22"/>
          <p:cNvPicPr preferRelativeResize="0"/>
          <p:nvPr/>
        </p:nvPicPr>
        <p:blipFill rotWithShape="1">
          <a:blip r:embed="rId3">
            <a:alphaModFix/>
          </a:blip>
          <a:srcRect b="0" l="0" r="0" t="0"/>
          <a:stretch/>
        </p:blipFill>
        <p:spPr>
          <a:xfrm>
            <a:off x="472138" y="2073743"/>
            <a:ext cx="3978532" cy="2237918"/>
          </a:xfrm>
          <a:prstGeom prst="rect">
            <a:avLst/>
          </a:prstGeom>
          <a:noFill/>
          <a:ln>
            <a:noFill/>
          </a:ln>
        </p:spPr>
      </p:pic>
      <p:sp>
        <p:nvSpPr>
          <p:cNvPr id="309" name="Google Shape;309;p22"/>
          <p:cNvSpPr txBox="1"/>
          <p:nvPr/>
        </p:nvSpPr>
        <p:spPr>
          <a:xfrm>
            <a:off x="382600" y="17350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overhead view of a dense city featuring skyscrapers in Microsoft Flight Simulator." id="310" name="Google Shape;310;p22"/>
          <p:cNvPicPr preferRelativeResize="0"/>
          <p:nvPr/>
        </p:nvPicPr>
        <p:blipFill rotWithShape="1">
          <a:blip r:embed="rId4">
            <a:alphaModFix/>
          </a:blip>
          <a:srcRect b="0" l="0" r="0" t="0"/>
          <a:stretch/>
        </p:blipFill>
        <p:spPr>
          <a:xfrm>
            <a:off x="4693333" y="2073743"/>
            <a:ext cx="3978532" cy="2237918"/>
          </a:xfrm>
          <a:prstGeom prst="rect">
            <a:avLst/>
          </a:prstGeom>
          <a:noFill/>
          <a:ln>
            <a:noFill/>
          </a:ln>
        </p:spPr>
      </p:pic>
      <p:sp>
        <p:nvSpPr>
          <p:cNvPr id="311" name="Google Shape;311;p22"/>
          <p:cNvSpPr txBox="1"/>
          <p:nvPr/>
        </p:nvSpPr>
        <p:spPr>
          <a:xfrm>
            <a:off x="4572000" y="17350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Microsoft Corporation</a:t>
            </a:r>
            <a:endParaRPr b="1" i="0" sz="800" u="none" cap="none" strike="noStrike">
              <a:solidFill>
                <a:srgbClr val="FFFFFF"/>
              </a:solidFill>
              <a:latin typeface="Roboto Condensed"/>
              <a:ea typeface="Roboto Condensed"/>
              <a:cs typeface="Roboto Condensed"/>
              <a:sym typeface="Roboto Condensed"/>
            </a:endParaRPr>
          </a:p>
        </p:txBody>
      </p:sp>
      <p:sp>
        <p:nvSpPr>
          <p:cNvPr id="312" name="Google Shape;312;p22"/>
          <p:cNvSpPr txBox="1"/>
          <p:nvPr/>
        </p:nvSpPr>
        <p:spPr>
          <a:xfrm>
            <a:off x="382598" y="4286625"/>
            <a:ext cx="8257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MLB The Show 21</a:t>
            </a:r>
            <a:r>
              <a:rPr b="1" i="0" lang="en" sz="1000" u="none" cap="none" strike="noStrike">
                <a:solidFill>
                  <a:srgbClr val="FFFFFF"/>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a:t>
            </a:r>
            <a:r>
              <a:rPr b="1" i="1" lang="en" sz="1000" u="none" cap="none" strike="noStrike">
                <a:solidFill>
                  <a:srgbClr val="FFFFFF"/>
                </a:solidFill>
                <a:latin typeface="Roboto Condensed"/>
                <a:ea typeface="Roboto Condensed"/>
                <a:cs typeface="Roboto Condensed"/>
                <a:sym typeface="Roboto Condensed"/>
              </a:rPr>
              <a:t>Microsoft Flight Simulator</a:t>
            </a:r>
            <a:r>
              <a:rPr b="1" lang="en" sz="1000">
                <a:solidFill>
                  <a:schemeClr val="dk1"/>
                </a:solidFill>
                <a:latin typeface="Roboto Condensed"/>
                <a:ea typeface="Roboto Condensed"/>
                <a:cs typeface="Roboto Condensed"/>
                <a:sym typeface="Roboto Condensed"/>
              </a:rPr>
              <a:t> (2020)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use familiar details to portray the game world realistically.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13" name="Google Shape;313;p22"/>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14" name="Google Shape;314;p22"/>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315" name="Google Shape;315;p2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19" name="Shape 319"/>
        <p:cNvGrpSpPr/>
        <p:nvPr/>
      </p:nvGrpSpPr>
      <p:grpSpPr>
        <a:xfrm>
          <a:off x="0" y="0"/>
          <a:ext cx="0" cy="0"/>
          <a:chOff x="0" y="0"/>
          <a:chExt cx="0" cy="0"/>
        </a:xfrm>
      </p:grpSpPr>
      <p:sp>
        <p:nvSpPr>
          <p:cNvPr id="320" name="Google Shape;320;p2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Space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Look &amp; Feel</a:t>
            </a:r>
            <a:endParaRPr sz="3000">
              <a:solidFill>
                <a:srgbClr val="4FC3CD"/>
              </a:solidFill>
              <a:latin typeface="Bebas Neue"/>
              <a:ea typeface="Bebas Neue"/>
              <a:cs typeface="Bebas Neue"/>
              <a:sym typeface="Bebas Neue"/>
            </a:endParaRPr>
          </a:p>
        </p:txBody>
      </p:sp>
      <p:pic>
        <p:nvPicPr>
          <p:cNvPr descr="Screenshot of an overhead view of the colorful world of Crossy Road, featuring the player trying to cross the road and river." id="321" name="Google Shape;321;p23"/>
          <p:cNvPicPr preferRelativeResize="0"/>
          <p:nvPr/>
        </p:nvPicPr>
        <p:blipFill rotWithShape="1">
          <a:blip r:embed="rId3">
            <a:alphaModFix/>
          </a:blip>
          <a:srcRect b="0" l="0" r="0" t="0"/>
          <a:stretch/>
        </p:blipFill>
        <p:spPr>
          <a:xfrm>
            <a:off x="781263" y="1953775"/>
            <a:ext cx="3476885" cy="2173050"/>
          </a:xfrm>
          <a:prstGeom prst="rect">
            <a:avLst/>
          </a:prstGeom>
          <a:noFill/>
          <a:ln>
            <a:noFill/>
          </a:ln>
        </p:spPr>
      </p:pic>
      <p:sp>
        <p:nvSpPr>
          <p:cNvPr id="322" name="Google Shape;322;p23"/>
          <p:cNvSpPr txBox="1"/>
          <p:nvPr/>
        </p:nvSpPr>
        <p:spPr>
          <a:xfrm>
            <a:off x="671250" y="1615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Sciere (MobyGames)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player facing left while trying to outrun a large bolder in the monochromatic world of Limbo." id="323" name="Google Shape;323;p23"/>
          <p:cNvPicPr preferRelativeResize="0"/>
          <p:nvPr/>
        </p:nvPicPr>
        <p:blipFill rotWithShape="1">
          <a:blip r:embed="rId4">
            <a:alphaModFix/>
          </a:blip>
          <a:srcRect b="0" l="0" r="0" t="0"/>
          <a:stretch/>
        </p:blipFill>
        <p:spPr>
          <a:xfrm>
            <a:off x="4499536" y="1953775"/>
            <a:ext cx="3863203" cy="2173049"/>
          </a:xfrm>
          <a:prstGeom prst="rect">
            <a:avLst/>
          </a:prstGeom>
          <a:noFill/>
          <a:ln>
            <a:noFill/>
          </a:ln>
        </p:spPr>
      </p:pic>
      <p:sp>
        <p:nvSpPr>
          <p:cNvPr id="324" name="Google Shape;324;p23"/>
          <p:cNvSpPr txBox="1"/>
          <p:nvPr/>
        </p:nvSpPr>
        <p:spPr>
          <a:xfrm>
            <a:off x="4413000" y="1615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Playdead aPs</a:t>
            </a:r>
            <a:endParaRPr b="1" i="0" sz="800" u="none" cap="none" strike="noStrike">
              <a:solidFill>
                <a:srgbClr val="FFFFFF"/>
              </a:solidFill>
              <a:latin typeface="Roboto Condensed"/>
              <a:ea typeface="Roboto Condensed"/>
              <a:cs typeface="Roboto Condensed"/>
              <a:sym typeface="Roboto Condensed"/>
            </a:endParaRPr>
          </a:p>
        </p:txBody>
      </p:sp>
      <p:sp>
        <p:nvSpPr>
          <p:cNvPr id="325" name="Google Shape;325;p23"/>
          <p:cNvSpPr txBox="1"/>
          <p:nvPr/>
        </p:nvSpPr>
        <p:spPr>
          <a:xfrm>
            <a:off x="671249" y="4094575"/>
            <a:ext cx="7637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colorful vexel art style in Hipster Whale’s </a:t>
            </a:r>
            <a:r>
              <a:rPr b="1" i="1" lang="en" sz="1000" u="none" cap="none" strike="noStrike">
                <a:solidFill>
                  <a:srgbClr val="FFFFFF"/>
                </a:solidFill>
                <a:latin typeface="Roboto Condensed"/>
                <a:ea typeface="Roboto Condensed"/>
                <a:cs typeface="Roboto Condensed"/>
                <a:sym typeface="Roboto Condensed"/>
              </a:rPr>
              <a:t>Crossy Road </a:t>
            </a:r>
            <a:r>
              <a:rPr b="1" i="0" lang="en" sz="1000" u="none" cap="none" strike="noStrike">
                <a:solidFill>
                  <a:srgbClr val="FFFFFF"/>
                </a:solidFill>
                <a:latin typeface="Roboto Condensed"/>
                <a:ea typeface="Roboto Condensed"/>
                <a:cs typeface="Roboto Condensed"/>
                <a:sym typeface="Roboto Condensed"/>
              </a:rPr>
              <a:t>evokes a clean, light, playful world—while </a:t>
            </a:r>
            <a:r>
              <a:rPr b="1" i="1" lang="en" sz="1000" u="none" cap="none" strike="noStrike">
                <a:solidFill>
                  <a:srgbClr val="FFFFFF"/>
                </a:solidFill>
                <a:latin typeface="Roboto Condensed"/>
                <a:ea typeface="Roboto Condensed"/>
                <a:cs typeface="Roboto Condensed"/>
                <a:sym typeface="Roboto Condensed"/>
              </a:rPr>
              <a:t>Limbo’s </a:t>
            </a:r>
            <a:r>
              <a:rPr b="1" i="0" lang="en" sz="1000" u="none" cap="none" strike="noStrike">
                <a:solidFill>
                  <a:srgbClr val="FFFFFF"/>
                </a:solidFill>
                <a:latin typeface="Roboto Condensed"/>
                <a:ea typeface="Roboto Condensed"/>
                <a:cs typeface="Roboto Condensed"/>
                <a:sym typeface="Roboto Condensed"/>
              </a:rPr>
              <a:t>monochromatic, expressionistic tones elicit an eerie atmosphere and a sense of humor.</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26" name="Google Shape;326;p23"/>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27" name="Google Shape;327;p23"/>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328" name="Google Shape;328;p2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32" name="Shape 332"/>
        <p:cNvGrpSpPr/>
        <p:nvPr/>
      </p:nvGrpSpPr>
      <p:grpSpPr>
        <a:xfrm>
          <a:off x="0" y="0"/>
          <a:ext cx="0" cy="0"/>
          <a:chOff x="0" y="0"/>
          <a:chExt cx="0" cy="0"/>
        </a:xfrm>
      </p:grpSpPr>
      <p:sp>
        <p:nvSpPr>
          <p:cNvPr id="333" name="Google Shape;333;p2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Space &amp; Time: Levels, Gameplay &amp; Story</a:t>
            </a:r>
            <a:endParaRPr sz="3000">
              <a:solidFill>
                <a:srgbClr val="4FC3CD"/>
              </a:solidFill>
              <a:latin typeface="Bebas Neue"/>
              <a:ea typeface="Bebas Neue"/>
              <a:cs typeface="Bebas Neue"/>
              <a:sym typeface="Bebas Neue"/>
            </a:endParaRPr>
          </a:p>
        </p:txBody>
      </p:sp>
      <p:pic>
        <p:nvPicPr>
          <p:cNvPr descr="Screenshot of two characters with different abilities in Borderlands, in a cel-shaded style." id="334" name="Google Shape;334;p24"/>
          <p:cNvPicPr preferRelativeResize="0"/>
          <p:nvPr/>
        </p:nvPicPr>
        <p:blipFill rotWithShape="1">
          <a:blip r:embed="rId3">
            <a:alphaModFix/>
          </a:blip>
          <a:srcRect b="0" l="0" r="0" t="0"/>
          <a:stretch/>
        </p:blipFill>
        <p:spPr>
          <a:xfrm>
            <a:off x="608951" y="1971025"/>
            <a:ext cx="3849615" cy="2165400"/>
          </a:xfrm>
          <a:prstGeom prst="rect">
            <a:avLst/>
          </a:prstGeom>
          <a:noFill/>
          <a:ln>
            <a:noFill/>
          </a:ln>
        </p:spPr>
      </p:pic>
      <p:sp>
        <p:nvSpPr>
          <p:cNvPr id="335" name="Google Shape;335;p24"/>
          <p:cNvSpPr txBox="1"/>
          <p:nvPr/>
        </p:nvSpPr>
        <p:spPr>
          <a:xfrm>
            <a:off x="523250" y="1676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2K 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Hotshot Racing, featuring a car racing ahead in a colorful flat-shaded environment." id="336" name="Google Shape;336;p24"/>
          <p:cNvPicPr preferRelativeResize="0"/>
          <p:nvPr/>
        </p:nvPicPr>
        <p:blipFill rotWithShape="1">
          <a:blip r:embed="rId4">
            <a:alphaModFix/>
          </a:blip>
          <a:srcRect b="0" l="0" r="0" t="0"/>
          <a:stretch/>
        </p:blipFill>
        <p:spPr>
          <a:xfrm>
            <a:off x="4685438" y="1971025"/>
            <a:ext cx="3849614" cy="2165400"/>
          </a:xfrm>
          <a:prstGeom prst="rect">
            <a:avLst/>
          </a:prstGeom>
          <a:noFill/>
          <a:ln>
            <a:noFill/>
          </a:ln>
        </p:spPr>
      </p:pic>
      <p:sp>
        <p:nvSpPr>
          <p:cNvPr id="337" name="Google Shape;337;p24"/>
          <p:cNvSpPr txBox="1"/>
          <p:nvPr/>
        </p:nvSpPr>
        <p:spPr>
          <a:xfrm>
            <a:off x="4620250" y="1676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Curve Digital Limited</a:t>
            </a:r>
            <a:endParaRPr b="1" i="0" sz="800" u="none" cap="none" strike="noStrike">
              <a:solidFill>
                <a:srgbClr val="FFFFFF"/>
              </a:solidFill>
              <a:latin typeface="Roboto Condensed"/>
              <a:ea typeface="Roboto Condensed"/>
              <a:cs typeface="Roboto Condensed"/>
              <a:sym typeface="Roboto Condensed"/>
            </a:endParaRPr>
          </a:p>
        </p:txBody>
      </p:sp>
      <p:sp>
        <p:nvSpPr>
          <p:cNvPr id="338" name="Google Shape;338;p24"/>
          <p:cNvSpPr txBox="1"/>
          <p:nvPr/>
        </p:nvSpPr>
        <p:spPr>
          <a:xfrm>
            <a:off x="555050" y="4089000"/>
            <a:ext cx="8196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Borderlands</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uses cel-shading to give a 2D look to a 3D world, while </a:t>
            </a:r>
            <a:r>
              <a:rPr b="1" i="1" lang="en" sz="1000" u="none" cap="none" strike="noStrike">
                <a:solidFill>
                  <a:srgbClr val="FFFFFF"/>
                </a:solidFill>
                <a:latin typeface="Roboto Condensed"/>
                <a:ea typeface="Roboto Condensed"/>
                <a:cs typeface="Roboto Condensed"/>
                <a:sym typeface="Roboto Condensed"/>
              </a:rPr>
              <a:t>Hotshot Racing</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uses flat-shading to emulate early 3D graphics.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39" name="Google Shape;339;p24"/>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40" name="Google Shape;340;p24"/>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341" name="Google Shape;341;p2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45" name="Shape 345"/>
        <p:cNvGrpSpPr/>
        <p:nvPr/>
      </p:nvGrpSpPr>
      <p:grpSpPr>
        <a:xfrm>
          <a:off x="0" y="0"/>
          <a:ext cx="0" cy="0"/>
          <a:chOff x="0" y="0"/>
          <a:chExt cx="0" cy="0"/>
        </a:xfrm>
      </p:grpSpPr>
      <p:sp>
        <p:nvSpPr>
          <p:cNvPr id="346" name="Google Shape;346;p25"/>
          <p:cNvSpPr txBox="1"/>
          <p:nvPr>
            <p:ph type="title"/>
          </p:nvPr>
        </p:nvSpPr>
        <p:spPr>
          <a:xfrm>
            <a:off x="311700" y="6080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7</a:t>
            </a:r>
            <a:endParaRPr b="1" sz="2400">
              <a:solidFill>
                <a:srgbClr val="4FC3CD"/>
              </a:solidFill>
              <a:latin typeface="Roboto Condensed"/>
              <a:ea typeface="Roboto Condensed"/>
              <a:cs typeface="Roboto Condensed"/>
              <a:sym typeface="Roboto Condensed"/>
            </a:endParaRPr>
          </a:p>
        </p:txBody>
      </p:sp>
      <p:sp>
        <p:nvSpPr>
          <p:cNvPr id="347" name="Google Shape;347;p25"/>
          <p:cNvSpPr txBox="1"/>
          <p:nvPr/>
        </p:nvSpPr>
        <p:spPr>
          <a:xfrm>
            <a:off x="3072000" y="12923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48" name="Google Shape;348;p25"/>
          <p:cNvSpPr txBox="1"/>
          <p:nvPr/>
        </p:nvSpPr>
        <p:spPr>
          <a:xfrm>
            <a:off x="389375" y="17728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1</a:t>
            </a:r>
            <a:endParaRPr b="0" i="0" sz="3000" u="sng" cap="none" strike="noStrike">
              <a:solidFill>
                <a:srgbClr val="4FC3CD"/>
              </a:solidFill>
              <a:latin typeface="Bebas Neue"/>
              <a:ea typeface="Bebas Neue"/>
              <a:cs typeface="Bebas Neue"/>
              <a:sym typeface="Bebas Neue"/>
            </a:endParaRPr>
          </a:p>
        </p:txBody>
      </p:sp>
      <p:sp>
        <p:nvSpPr>
          <p:cNvPr id="349" name="Google Shape;349;p25"/>
          <p:cNvSpPr txBox="1"/>
          <p:nvPr/>
        </p:nvSpPr>
        <p:spPr>
          <a:xfrm>
            <a:off x="679575" y="1877675"/>
            <a:ext cx="79389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What is </a:t>
            </a:r>
            <a:r>
              <a:rPr b="0" i="1" lang="en" sz="1500" u="none" cap="none" strike="noStrike">
                <a:solidFill>
                  <a:schemeClr val="dk1"/>
                </a:solidFill>
                <a:latin typeface="Roboto Condensed"/>
                <a:ea typeface="Roboto Condensed"/>
                <a:cs typeface="Roboto Condensed"/>
                <a:sym typeface="Roboto Condensed"/>
              </a:rPr>
              <a:t>level design</a:t>
            </a:r>
            <a:r>
              <a:rPr b="0" i="0" lang="en" sz="1500" u="none" cap="none" strike="noStrike">
                <a:solidFill>
                  <a:schemeClr val="dk1"/>
                </a:solidFill>
                <a:latin typeface="Roboto Condensed"/>
                <a:ea typeface="Roboto Condensed"/>
                <a:cs typeface="Roboto Condensed"/>
                <a:sym typeface="Roboto Condensed"/>
              </a:rPr>
              <a:t> and how does it relate to gameplay, story, and character development? </a:t>
            </a:r>
            <a:endParaRPr b="0" i="0" sz="1500" u="none" cap="none" strike="noStrike">
              <a:solidFill>
                <a:schemeClr val="dk1"/>
              </a:solidFill>
              <a:latin typeface="Roboto Condensed"/>
              <a:ea typeface="Roboto Condensed"/>
              <a:cs typeface="Roboto Condensed"/>
              <a:sym typeface="Roboto Condensed"/>
            </a:endParaRPr>
          </a:p>
        </p:txBody>
      </p:sp>
      <p:sp>
        <p:nvSpPr>
          <p:cNvPr id="350" name="Google Shape;350;p25"/>
          <p:cNvSpPr txBox="1"/>
          <p:nvPr/>
        </p:nvSpPr>
        <p:spPr>
          <a:xfrm>
            <a:off x="389363" y="25980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2</a:t>
            </a:r>
            <a:endParaRPr b="0" i="0" sz="3000" u="sng" cap="none" strike="noStrike">
              <a:solidFill>
                <a:srgbClr val="4FC3CD"/>
              </a:solidFill>
              <a:latin typeface="Bebas Neue"/>
              <a:ea typeface="Bebas Neue"/>
              <a:cs typeface="Bebas Neue"/>
              <a:sym typeface="Bebas Neue"/>
            </a:endParaRPr>
          </a:p>
        </p:txBody>
      </p:sp>
      <p:sp>
        <p:nvSpPr>
          <p:cNvPr id="351" name="Google Shape;351;p25"/>
          <p:cNvSpPr txBox="1"/>
          <p:nvPr/>
        </p:nvSpPr>
        <p:spPr>
          <a:xfrm>
            <a:off x="652900" y="2543500"/>
            <a:ext cx="80721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What are some unique ways games have utilized </a:t>
            </a:r>
            <a:r>
              <a:rPr i="1" lang="en" sz="1500">
                <a:solidFill>
                  <a:schemeClr val="dk1"/>
                </a:solidFill>
                <a:latin typeface="Roboto Condensed"/>
                <a:ea typeface="Roboto Condensed"/>
                <a:cs typeface="Roboto Condensed"/>
                <a:sym typeface="Roboto Condensed"/>
              </a:rPr>
              <a:t>time</a:t>
            </a:r>
            <a:r>
              <a:rPr lang="en" sz="1500">
                <a:solidFill>
                  <a:schemeClr val="dk1"/>
                </a:solidFill>
                <a:latin typeface="Roboto Condensed"/>
                <a:ea typeface="Roboto Condensed"/>
                <a:cs typeface="Roboto Condensed"/>
                <a:sym typeface="Roboto Condensed"/>
              </a:rPr>
              <a:t>—both real-world and game world—to make a game more compelling? Create an original game concept around one of these methods. Can you think of another method that has not been used?</a:t>
            </a:r>
            <a:endParaRPr sz="1500"/>
          </a:p>
        </p:txBody>
      </p:sp>
      <p:sp>
        <p:nvSpPr>
          <p:cNvPr id="352" name="Google Shape;352;p25"/>
          <p:cNvSpPr txBox="1"/>
          <p:nvPr/>
        </p:nvSpPr>
        <p:spPr>
          <a:xfrm>
            <a:off x="389375" y="37225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3</a:t>
            </a:r>
            <a:endParaRPr b="0" i="0" sz="3000" u="sng" cap="none" strike="noStrike">
              <a:solidFill>
                <a:srgbClr val="4FC3CD"/>
              </a:solidFill>
              <a:latin typeface="Bebas Neue"/>
              <a:ea typeface="Bebas Neue"/>
              <a:cs typeface="Bebas Neue"/>
              <a:sym typeface="Bebas Neue"/>
            </a:endParaRPr>
          </a:p>
        </p:txBody>
      </p:sp>
      <p:sp>
        <p:nvSpPr>
          <p:cNvPr id="353" name="Google Shape;353;p25"/>
          <p:cNvSpPr txBox="1"/>
          <p:nvPr/>
        </p:nvSpPr>
        <p:spPr>
          <a:xfrm>
            <a:off x="679575" y="3695075"/>
            <a:ext cx="79923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What are some </a:t>
            </a:r>
            <a:r>
              <a:rPr i="1" lang="en" sz="1500">
                <a:solidFill>
                  <a:schemeClr val="dk1"/>
                </a:solidFill>
                <a:latin typeface="Roboto Condensed"/>
                <a:ea typeface="Roboto Condensed"/>
                <a:cs typeface="Roboto Condensed"/>
                <a:sym typeface="Roboto Condensed"/>
              </a:rPr>
              <a:t>spatial</a:t>
            </a:r>
            <a:r>
              <a:rPr lang="en" sz="1500">
                <a:solidFill>
                  <a:schemeClr val="dk1"/>
                </a:solidFill>
                <a:latin typeface="Roboto Condensed"/>
                <a:ea typeface="Roboto Condensed"/>
                <a:cs typeface="Roboto Condensed"/>
                <a:sym typeface="Roboto Condensed"/>
              </a:rPr>
              <a:t> perspective tricks used in level design that sometimes overcome the limitations of the game environment? Which of these tricks might you incorporate into your original game?</a:t>
            </a:r>
            <a:endParaRPr sz="1500"/>
          </a:p>
        </p:txBody>
      </p:sp>
      <p:pic>
        <p:nvPicPr>
          <p:cNvPr descr="Textbook title (Game Development Essentials: An Introduction - Fourth Edition) and author name (Jeannie Novak)" id="354" name="Google Shape;354;p25"/>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55" name="Google Shape;355;p25"/>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56" name="Google Shape;356;p2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60" name="Shape 360"/>
        <p:cNvGrpSpPr/>
        <p:nvPr/>
      </p:nvGrpSpPr>
      <p:grpSpPr>
        <a:xfrm>
          <a:off x="0" y="0"/>
          <a:ext cx="0" cy="0"/>
          <a:chOff x="0" y="0"/>
          <a:chExt cx="0" cy="0"/>
        </a:xfrm>
      </p:grpSpPr>
      <p:sp>
        <p:nvSpPr>
          <p:cNvPr id="361" name="Google Shape;361;p26"/>
          <p:cNvSpPr txBox="1"/>
          <p:nvPr>
            <p:ph type="title"/>
          </p:nvPr>
        </p:nvSpPr>
        <p:spPr>
          <a:xfrm>
            <a:off x="311700" y="8366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7</a:t>
            </a:r>
            <a:endParaRPr b="1" sz="2400">
              <a:solidFill>
                <a:srgbClr val="4FC3CD"/>
              </a:solidFill>
              <a:latin typeface="Roboto Condensed"/>
              <a:ea typeface="Roboto Condensed"/>
              <a:cs typeface="Roboto Condensed"/>
              <a:sym typeface="Roboto Condensed"/>
            </a:endParaRPr>
          </a:p>
        </p:txBody>
      </p:sp>
      <p:sp>
        <p:nvSpPr>
          <p:cNvPr id="362" name="Google Shape;362;p26"/>
          <p:cNvSpPr txBox="1"/>
          <p:nvPr/>
        </p:nvSpPr>
        <p:spPr>
          <a:xfrm>
            <a:off x="3072000" y="15209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63" name="Google Shape;363;p26"/>
          <p:cNvSpPr txBox="1"/>
          <p:nvPr/>
        </p:nvSpPr>
        <p:spPr>
          <a:xfrm>
            <a:off x="236975" y="22586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4</a:t>
            </a:r>
            <a:endParaRPr b="0" i="0" sz="3000" u="sng" cap="none" strike="noStrike">
              <a:solidFill>
                <a:srgbClr val="4FC3CD"/>
              </a:solidFill>
              <a:latin typeface="Bebas Neue"/>
              <a:ea typeface="Bebas Neue"/>
              <a:cs typeface="Bebas Neue"/>
              <a:sym typeface="Bebas Neue"/>
            </a:endParaRPr>
          </a:p>
        </p:txBody>
      </p:sp>
      <p:sp>
        <p:nvSpPr>
          <p:cNvPr id="364" name="Google Shape;364;p26"/>
          <p:cNvSpPr txBox="1"/>
          <p:nvPr/>
        </p:nvSpPr>
        <p:spPr>
          <a:xfrm>
            <a:off x="527200" y="2258675"/>
            <a:ext cx="8359200" cy="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Roboto Condensed"/>
                <a:ea typeface="Roboto Condensed"/>
                <a:cs typeface="Roboto Condensed"/>
                <a:sym typeface="Roboto Condensed"/>
              </a:rPr>
              <a:t>How can a game retain </a:t>
            </a:r>
            <a:r>
              <a:rPr b="0" i="1" lang="en" sz="1400" u="none" cap="none" strike="noStrike">
                <a:solidFill>
                  <a:schemeClr val="dk1"/>
                </a:solidFill>
                <a:latin typeface="Roboto Condensed"/>
                <a:ea typeface="Roboto Condensed"/>
                <a:cs typeface="Roboto Condensed"/>
                <a:sym typeface="Roboto Condensed"/>
              </a:rPr>
              <a:t>realism</a:t>
            </a:r>
            <a:r>
              <a:rPr b="0" i="0" lang="en" sz="1400" u="none" cap="none" strike="noStrike">
                <a:solidFill>
                  <a:schemeClr val="dk1"/>
                </a:solidFill>
                <a:latin typeface="Roboto Condensed"/>
                <a:ea typeface="Roboto Condensed"/>
                <a:cs typeface="Roboto Condensed"/>
                <a:sym typeface="Roboto Condensed"/>
              </a:rPr>
              <a:t> and authenticity through environmental design? Discuss some features you might use in developing a game centered around real-world rules?</a:t>
            </a:r>
            <a:endParaRPr b="0" i="0" sz="1400" u="none" cap="none" strike="noStrike">
              <a:solidFill>
                <a:schemeClr val="dk1"/>
              </a:solidFill>
              <a:latin typeface="Roboto Condensed"/>
              <a:ea typeface="Roboto Condensed"/>
              <a:cs typeface="Roboto Condensed"/>
              <a:sym typeface="Roboto Condensed"/>
            </a:endParaRPr>
          </a:p>
        </p:txBody>
      </p:sp>
      <p:sp>
        <p:nvSpPr>
          <p:cNvPr id="365" name="Google Shape;365;p26"/>
          <p:cNvSpPr txBox="1"/>
          <p:nvPr/>
        </p:nvSpPr>
        <p:spPr>
          <a:xfrm>
            <a:off x="236963" y="2935513"/>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5</a:t>
            </a:r>
            <a:endParaRPr b="0" i="0" sz="3000" u="sng" cap="none" strike="noStrike">
              <a:solidFill>
                <a:srgbClr val="4FC3CD"/>
              </a:solidFill>
              <a:latin typeface="Bebas Neue"/>
              <a:ea typeface="Bebas Neue"/>
              <a:cs typeface="Bebas Neue"/>
              <a:sym typeface="Bebas Neue"/>
            </a:endParaRPr>
          </a:p>
        </p:txBody>
      </p:sp>
      <p:sp>
        <p:nvSpPr>
          <p:cNvPr id="366" name="Google Shape;366;p26"/>
          <p:cNvSpPr txBox="1"/>
          <p:nvPr/>
        </p:nvSpPr>
        <p:spPr>
          <a:xfrm>
            <a:off x="527200" y="2980875"/>
            <a:ext cx="80274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Roboto Condensed"/>
                <a:ea typeface="Roboto Condensed"/>
                <a:cs typeface="Roboto Condensed"/>
                <a:sym typeface="Roboto Condensed"/>
              </a:rPr>
              <a:t>Play a game in any genre and analyze how the game handles </a:t>
            </a:r>
            <a:r>
              <a:rPr i="1" lang="en">
                <a:solidFill>
                  <a:schemeClr val="dk1"/>
                </a:solidFill>
                <a:latin typeface="Roboto Condensed"/>
                <a:ea typeface="Roboto Condensed"/>
                <a:cs typeface="Roboto Condensed"/>
                <a:sym typeface="Roboto Condensed"/>
              </a:rPr>
              <a:t>structure</a:t>
            </a:r>
            <a:r>
              <a:rPr lang="en">
                <a:solidFill>
                  <a:schemeClr val="dk1"/>
                </a:solidFill>
                <a:latin typeface="Roboto Condensed"/>
                <a:ea typeface="Roboto Condensed"/>
                <a:cs typeface="Roboto Condensed"/>
                <a:sym typeface="Roboto Condensed"/>
              </a:rPr>
              <a:t>. Is the game split into levels? </a:t>
            </a:r>
            <a:br>
              <a:rPr lang="en">
                <a:solidFill>
                  <a:schemeClr val="dk1"/>
                </a:solidFill>
                <a:latin typeface="Roboto Condensed"/>
                <a:ea typeface="Roboto Condensed"/>
                <a:cs typeface="Roboto Condensed"/>
                <a:sym typeface="Roboto Condensed"/>
              </a:rPr>
            </a:br>
            <a:r>
              <a:rPr lang="en">
                <a:solidFill>
                  <a:schemeClr val="dk1"/>
                </a:solidFill>
                <a:latin typeface="Roboto Condensed"/>
                <a:ea typeface="Roboto Condensed"/>
                <a:cs typeface="Roboto Condensed"/>
                <a:sym typeface="Roboto Condensed"/>
              </a:rPr>
              <a:t>Does each subsequent level increase in difficulty? Does the game follow a linear, flat, or s-curve progression? </a:t>
            </a:r>
            <a:endParaRPr/>
          </a:p>
        </p:txBody>
      </p:sp>
      <p:sp>
        <p:nvSpPr>
          <p:cNvPr id="367" name="Google Shape;367;p26"/>
          <p:cNvSpPr txBox="1"/>
          <p:nvPr/>
        </p:nvSpPr>
        <p:spPr>
          <a:xfrm>
            <a:off x="236975" y="36885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6</a:t>
            </a:r>
            <a:endParaRPr b="0" i="0" sz="3000" u="sng" cap="none" strike="noStrike">
              <a:solidFill>
                <a:srgbClr val="4FC3CD"/>
              </a:solidFill>
              <a:latin typeface="Bebas Neue"/>
              <a:ea typeface="Bebas Neue"/>
              <a:cs typeface="Bebas Neue"/>
              <a:sym typeface="Bebas Neue"/>
            </a:endParaRPr>
          </a:p>
        </p:txBody>
      </p:sp>
      <p:sp>
        <p:nvSpPr>
          <p:cNvPr id="368" name="Google Shape;368;p26"/>
          <p:cNvSpPr txBox="1"/>
          <p:nvPr/>
        </p:nvSpPr>
        <p:spPr>
          <a:xfrm>
            <a:off x="527200" y="3688575"/>
            <a:ext cx="82299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Roboto Condensed"/>
                <a:ea typeface="Roboto Condensed"/>
                <a:cs typeface="Roboto Condensed"/>
                <a:sym typeface="Roboto Condensed"/>
              </a:rPr>
              <a:t>How does a game’s </a:t>
            </a:r>
            <a:r>
              <a:rPr i="1" lang="en">
                <a:solidFill>
                  <a:schemeClr val="dk1"/>
                </a:solidFill>
                <a:latin typeface="Roboto Condensed"/>
                <a:ea typeface="Roboto Condensed"/>
                <a:cs typeface="Roboto Condensed"/>
                <a:sym typeface="Roboto Condensed"/>
              </a:rPr>
              <a:t>look and feel</a:t>
            </a:r>
            <a:r>
              <a:rPr lang="en">
                <a:solidFill>
                  <a:schemeClr val="dk1"/>
                </a:solidFill>
                <a:latin typeface="Roboto Condensed"/>
                <a:ea typeface="Roboto Condensed"/>
                <a:cs typeface="Roboto Condensed"/>
                <a:sym typeface="Roboto Condensed"/>
              </a:rPr>
              <a:t> relate to its mood? Describe the mood of your original game. Then describe a particular scene in terms of setting and environmental atmosphere—incorporating that mood in your description.</a:t>
            </a:r>
            <a:endParaRPr/>
          </a:p>
        </p:txBody>
      </p:sp>
      <p:pic>
        <p:nvPicPr>
          <p:cNvPr descr="Textbook title (Game Development Essentials: An Introduction - Fourth Edition) and author name (Jeannie Novak)" id="369" name="Google Shape;369;p26"/>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70" name="Google Shape;370;p26"/>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71" name="Google Shape;371;p2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75" name="Shape 375"/>
        <p:cNvGrpSpPr/>
        <p:nvPr/>
      </p:nvGrpSpPr>
      <p:grpSpPr>
        <a:xfrm>
          <a:off x="0" y="0"/>
          <a:ext cx="0" cy="0"/>
          <a:chOff x="0" y="0"/>
          <a:chExt cx="0" cy="0"/>
        </a:xfrm>
      </p:grpSpPr>
      <p:sp>
        <p:nvSpPr>
          <p:cNvPr id="376" name="Google Shape;376;p27"/>
          <p:cNvSpPr txBox="1"/>
          <p:nvPr>
            <p:ph type="title"/>
          </p:nvPr>
        </p:nvSpPr>
        <p:spPr>
          <a:xfrm>
            <a:off x="311700" y="9128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7</a:t>
            </a:r>
            <a:endParaRPr b="1" sz="2400">
              <a:solidFill>
                <a:srgbClr val="4FC3CD"/>
              </a:solidFill>
              <a:latin typeface="Roboto Condensed"/>
              <a:ea typeface="Roboto Condensed"/>
              <a:cs typeface="Roboto Condensed"/>
              <a:sym typeface="Roboto Condensed"/>
            </a:endParaRPr>
          </a:p>
        </p:txBody>
      </p:sp>
      <p:sp>
        <p:nvSpPr>
          <p:cNvPr id="377" name="Google Shape;377;p27"/>
          <p:cNvSpPr txBox="1"/>
          <p:nvPr/>
        </p:nvSpPr>
        <p:spPr>
          <a:xfrm>
            <a:off x="3072000" y="15971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78" name="Google Shape;378;p27"/>
          <p:cNvSpPr txBox="1"/>
          <p:nvPr/>
        </p:nvSpPr>
        <p:spPr>
          <a:xfrm>
            <a:off x="389375" y="24872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7</a:t>
            </a:r>
            <a:endParaRPr b="0" i="0" sz="3000" u="sng" cap="none" strike="noStrike">
              <a:solidFill>
                <a:srgbClr val="4FC3CD"/>
              </a:solidFill>
              <a:latin typeface="Bebas Neue"/>
              <a:ea typeface="Bebas Neue"/>
              <a:cs typeface="Bebas Neue"/>
              <a:sym typeface="Bebas Neue"/>
            </a:endParaRPr>
          </a:p>
        </p:txBody>
      </p:sp>
      <p:sp>
        <p:nvSpPr>
          <p:cNvPr id="379" name="Google Shape;379;p27"/>
          <p:cNvSpPr txBox="1"/>
          <p:nvPr/>
        </p:nvSpPr>
        <p:spPr>
          <a:xfrm>
            <a:off x="679575" y="2182475"/>
            <a:ext cx="8038500" cy="1212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Condensed"/>
                <a:ea typeface="Roboto Condensed"/>
                <a:cs typeface="Roboto Condensed"/>
                <a:sym typeface="Roboto Condensed"/>
              </a:rPr>
              <a:t>Design an </a:t>
            </a:r>
            <a:r>
              <a:rPr b="0" i="1" lang="en" sz="1500" u="none" cap="none" strike="noStrike">
                <a:solidFill>
                  <a:schemeClr val="dk1"/>
                </a:solidFill>
                <a:latin typeface="Roboto Condensed"/>
                <a:ea typeface="Roboto Condensed"/>
                <a:cs typeface="Roboto Condensed"/>
                <a:sym typeface="Roboto Condensed"/>
              </a:rPr>
              <a:t>environment</a:t>
            </a:r>
            <a:r>
              <a:rPr b="0" i="0" lang="en" sz="1500" u="none" cap="none" strike="noStrike">
                <a:solidFill>
                  <a:schemeClr val="dk1"/>
                </a:solidFill>
                <a:latin typeface="Roboto Condensed"/>
                <a:ea typeface="Roboto Condensed"/>
                <a:cs typeface="Roboto Condensed"/>
                <a:sym typeface="Roboto Condensed"/>
              </a:rPr>
              <a:t> for your original game idea. First, go location scouting and take pictures of some unusual objects, textures, and scenes. Then, incorporate these textures into concept sketches of an original environment. What materials or terrain will you use in your design? What sorts of objects and structures will you add to the environment?</a:t>
            </a:r>
            <a:endParaRPr b="0" i="0" sz="1500" u="none" cap="none" strike="noStrike">
              <a:solidFill>
                <a:schemeClr val="dk1"/>
              </a:solidFill>
              <a:latin typeface="Roboto Condensed"/>
              <a:ea typeface="Roboto Condensed"/>
              <a:cs typeface="Roboto Condensed"/>
              <a:sym typeface="Roboto Condensed"/>
            </a:endParaRPr>
          </a:p>
        </p:txBody>
      </p:sp>
      <p:sp>
        <p:nvSpPr>
          <p:cNvPr id="380" name="Google Shape;380;p27"/>
          <p:cNvSpPr txBox="1"/>
          <p:nvPr/>
        </p:nvSpPr>
        <p:spPr>
          <a:xfrm>
            <a:off x="389375" y="36041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8</a:t>
            </a:r>
            <a:endParaRPr b="0" i="0" sz="3000" u="sng" cap="none" strike="noStrike">
              <a:solidFill>
                <a:srgbClr val="4FC3CD"/>
              </a:solidFill>
              <a:latin typeface="Bebas Neue"/>
              <a:ea typeface="Bebas Neue"/>
              <a:cs typeface="Bebas Neue"/>
              <a:sym typeface="Bebas Neue"/>
            </a:endParaRPr>
          </a:p>
        </p:txBody>
      </p:sp>
      <p:sp>
        <p:nvSpPr>
          <p:cNvPr id="381" name="Google Shape;381;p27"/>
          <p:cNvSpPr txBox="1"/>
          <p:nvPr/>
        </p:nvSpPr>
        <p:spPr>
          <a:xfrm>
            <a:off x="708975" y="3563775"/>
            <a:ext cx="80907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How does a game’s </a:t>
            </a:r>
            <a:r>
              <a:rPr i="1" lang="en" sz="1500">
                <a:solidFill>
                  <a:schemeClr val="dk1"/>
                </a:solidFill>
                <a:latin typeface="Roboto Condensed"/>
                <a:ea typeface="Roboto Condensed"/>
                <a:cs typeface="Roboto Condensed"/>
                <a:sym typeface="Roboto Condensed"/>
              </a:rPr>
              <a:t>cultural context</a:t>
            </a:r>
            <a:r>
              <a:rPr lang="en" sz="1500">
                <a:solidFill>
                  <a:schemeClr val="dk1"/>
                </a:solidFill>
                <a:latin typeface="Roboto Condensed"/>
                <a:ea typeface="Roboto Condensed"/>
                <a:cs typeface="Roboto Condensed"/>
                <a:sym typeface="Roboto Condensed"/>
              </a:rPr>
              <a:t> affect its environment? Create a culture around your original game idea, and discuss how this culture might determine the look of interiors, exteriors, objects, vehicles, and structures, and the rules of the game world.</a:t>
            </a:r>
            <a:endParaRPr sz="1500"/>
          </a:p>
        </p:txBody>
      </p:sp>
      <p:pic>
        <p:nvPicPr>
          <p:cNvPr descr="Textbook title (Game Development Essentials: An Introduction - Fourth Edition) and author name (Jeannie Novak)" id="382" name="Google Shape;382;p27"/>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83" name="Google Shape;383;p27"/>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84" name="Google Shape;384;p2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66" name="Shape 66"/>
        <p:cNvGrpSpPr/>
        <p:nvPr/>
      </p:nvGrpSpPr>
      <p:grpSpPr>
        <a:xfrm>
          <a:off x="0" y="0"/>
          <a:ext cx="0" cy="0"/>
          <a:chOff x="0" y="0"/>
          <a:chExt cx="0" cy="0"/>
        </a:xfrm>
      </p:grpSpPr>
      <p:sp>
        <p:nvSpPr>
          <p:cNvPr id="67" name="Google Shape;67;p3"/>
          <p:cNvSpPr txBox="1"/>
          <p:nvPr>
            <p:ph type="title"/>
          </p:nvPr>
        </p:nvSpPr>
        <p:spPr>
          <a:xfrm>
            <a:off x="356150" y="6842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300">
                <a:latin typeface="Roboto Condensed"/>
                <a:ea typeface="Roboto Condensed"/>
                <a:cs typeface="Roboto Condensed"/>
                <a:sym typeface="Roboto Condensed"/>
              </a:rPr>
              <a:t>CHAPTER OBJECTIVES</a:t>
            </a:r>
            <a:endParaRPr sz="4800">
              <a:latin typeface="Bebas Neue"/>
              <a:ea typeface="Bebas Neue"/>
              <a:cs typeface="Bebas Neue"/>
              <a:sym typeface="Bebas Neue"/>
            </a:endParaRPr>
          </a:p>
        </p:txBody>
      </p:sp>
      <p:sp>
        <p:nvSpPr>
          <p:cNvPr id="68" name="Google Shape;68;p3"/>
          <p:cNvSpPr txBox="1"/>
          <p:nvPr/>
        </p:nvSpPr>
        <p:spPr>
          <a:xfrm>
            <a:off x="84300" y="1337325"/>
            <a:ext cx="8975400" cy="5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50">
                <a:solidFill>
                  <a:srgbClr val="4FC3CD"/>
                </a:solidFill>
                <a:latin typeface="Roboto Condensed"/>
                <a:ea typeface="Roboto Condensed"/>
                <a:cs typeface="Roboto Condensed"/>
                <a:sym typeface="Roboto Condensed"/>
              </a:rPr>
              <a:t>After reading this chapter, you should be able to:</a:t>
            </a:r>
            <a:endParaRPr/>
          </a:p>
        </p:txBody>
      </p:sp>
      <p:sp>
        <p:nvSpPr>
          <p:cNvPr id="69" name="Google Shape;69;p3"/>
          <p:cNvSpPr txBox="1"/>
          <p:nvPr/>
        </p:nvSpPr>
        <p:spPr>
          <a:xfrm>
            <a:off x="755775" y="1801475"/>
            <a:ext cx="7869600" cy="431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FFFFFF"/>
              </a:buClr>
              <a:buSzPts val="1600"/>
              <a:buFont typeface="Roboto Condensed"/>
              <a:buChar char="●"/>
            </a:pPr>
            <a:r>
              <a:rPr b="0" i="0" lang="en" sz="1600" u="none" cap="none" strike="noStrike">
                <a:solidFill>
                  <a:srgbClr val="FFFFFF"/>
                </a:solidFill>
                <a:latin typeface="Roboto Condensed"/>
                <a:ea typeface="Roboto Condensed"/>
                <a:cs typeface="Roboto Condensed"/>
                <a:sym typeface="Roboto Condensed"/>
              </a:rPr>
              <a:t>Define </a:t>
            </a:r>
            <a:r>
              <a:rPr b="0" i="1" lang="en" sz="1600" u="none" cap="none" strike="noStrike">
                <a:solidFill>
                  <a:srgbClr val="FFFFFF"/>
                </a:solidFill>
                <a:latin typeface="Roboto Condensed"/>
                <a:ea typeface="Roboto Condensed"/>
                <a:cs typeface="Roboto Condensed"/>
                <a:sym typeface="Roboto Condensed"/>
              </a:rPr>
              <a:t>level design</a:t>
            </a:r>
            <a:r>
              <a:rPr b="0" i="0" lang="en" sz="1600" u="none" cap="none" strike="noStrike">
                <a:solidFill>
                  <a:srgbClr val="FFFFFF"/>
                </a:solidFill>
                <a:latin typeface="Roboto Condensed"/>
                <a:ea typeface="Roboto Condensed"/>
                <a:cs typeface="Roboto Condensed"/>
                <a:sym typeface="Roboto Condensed"/>
              </a:rPr>
              <a:t> and how it’s related to gameplay.</a:t>
            </a:r>
            <a:endParaRPr b="0" i="0" sz="1600" u="none" cap="none" strike="noStrike">
              <a:solidFill>
                <a:srgbClr val="FFFFFF"/>
              </a:solidFill>
              <a:latin typeface="Roboto Condensed"/>
              <a:ea typeface="Roboto Condensed"/>
              <a:cs typeface="Roboto Condensed"/>
              <a:sym typeface="Roboto Condensed"/>
            </a:endParaRPr>
          </a:p>
        </p:txBody>
      </p:sp>
      <p:sp>
        <p:nvSpPr>
          <p:cNvPr id="70" name="Google Shape;70;p3"/>
          <p:cNvSpPr txBox="1"/>
          <p:nvPr/>
        </p:nvSpPr>
        <p:spPr>
          <a:xfrm>
            <a:off x="755775" y="2293050"/>
            <a:ext cx="80760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Describe the </a:t>
            </a:r>
            <a:r>
              <a:rPr i="1" lang="en" sz="1600">
                <a:solidFill>
                  <a:schemeClr val="dk1"/>
                </a:solidFill>
                <a:latin typeface="Roboto Condensed"/>
                <a:ea typeface="Roboto Condensed"/>
                <a:cs typeface="Roboto Condensed"/>
                <a:sym typeface="Roboto Condensed"/>
              </a:rPr>
              <a:t>structural</a:t>
            </a:r>
            <a:r>
              <a:rPr lang="en" sz="1600">
                <a:solidFill>
                  <a:schemeClr val="dk1"/>
                </a:solidFill>
                <a:latin typeface="Roboto Condensed"/>
                <a:ea typeface="Roboto Condensed"/>
                <a:cs typeface="Roboto Condensed"/>
                <a:sym typeface="Roboto Condensed"/>
              </a:rPr>
              <a:t> features of game worlds—such as duration, availability, relationship, and progression.</a:t>
            </a:r>
            <a:endParaRPr/>
          </a:p>
        </p:txBody>
      </p:sp>
      <p:sp>
        <p:nvSpPr>
          <p:cNvPr id="71" name="Google Shape;71;p3"/>
          <p:cNvSpPr txBox="1"/>
          <p:nvPr/>
        </p:nvSpPr>
        <p:spPr>
          <a:xfrm>
            <a:off x="755775" y="2970150"/>
            <a:ext cx="80760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Differentiate between the </a:t>
            </a:r>
            <a:r>
              <a:rPr i="1" lang="en" sz="1600">
                <a:solidFill>
                  <a:schemeClr val="dk1"/>
                </a:solidFill>
                <a:latin typeface="Roboto Condensed"/>
                <a:ea typeface="Roboto Condensed"/>
                <a:cs typeface="Roboto Condensed"/>
                <a:sym typeface="Roboto Condensed"/>
              </a:rPr>
              <a:t>temporal</a:t>
            </a:r>
            <a:r>
              <a:rPr lang="en" sz="1600">
                <a:solidFill>
                  <a:schemeClr val="dk1"/>
                </a:solidFill>
                <a:latin typeface="Roboto Condensed"/>
                <a:ea typeface="Roboto Condensed"/>
                <a:cs typeface="Roboto Condensed"/>
                <a:sym typeface="Roboto Condensed"/>
              </a:rPr>
              <a:t> features of game worlds—such as authentic, variable, player-adjusted, and altered.</a:t>
            </a:r>
            <a:endParaRPr/>
          </a:p>
        </p:txBody>
      </p:sp>
      <p:sp>
        <p:nvSpPr>
          <p:cNvPr id="72" name="Google Shape;72;p3"/>
          <p:cNvSpPr txBox="1"/>
          <p:nvPr/>
        </p:nvSpPr>
        <p:spPr>
          <a:xfrm>
            <a:off x="755775" y="3674588"/>
            <a:ext cx="80760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Identify the </a:t>
            </a:r>
            <a:r>
              <a:rPr i="1" lang="en" sz="1600">
                <a:solidFill>
                  <a:schemeClr val="dk1"/>
                </a:solidFill>
                <a:latin typeface="Roboto Condensed"/>
                <a:ea typeface="Roboto Condensed"/>
                <a:cs typeface="Roboto Condensed"/>
                <a:sym typeface="Roboto Condensed"/>
              </a:rPr>
              <a:t>spatial</a:t>
            </a:r>
            <a:r>
              <a:rPr lang="en" sz="1600">
                <a:solidFill>
                  <a:schemeClr val="dk1"/>
                </a:solidFill>
                <a:latin typeface="Roboto Condensed"/>
                <a:ea typeface="Roboto Condensed"/>
                <a:cs typeface="Roboto Condensed"/>
                <a:sym typeface="Roboto Condensed"/>
              </a:rPr>
              <a:t> features of game worlds—such as perspective, scale, and boundaries.</a:t>
            </a:r>
            <a:endParaRPr/>
          </a:p>
        </p:txBody>
      </p:sp>
      <p:sp>
        <p:nvSpPr>
          <p:cNvPr id="73" name="Google Shape;73;p3"/>
          <p:cNvSpPr txBox="1"/>
          <p:nvPr/>
        </p:nvSpPr>
        <p:spPr>
          <a:xfrm>
            <a:off x="762200" y="4149963"/>
            <a:ext cx="77085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Explain how </a:t>
            </a:r>
            <a:r>
              <a:rPr i="1" lang="en" sz="1600">
                <a:solidFill>
                  <a:schemeClr val="dk1"/>
                </a:solidFill>
                <a:latin typeface="Roboto Condensed"/>
                <a:ea typeface="Roboto Condensed"/>
                <a:cs typeface="Roboto Condensed"/>
                <a:sym typeface="Roboto Condensed"/>
              </a:rPr>
              <a:t>reality</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and</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style</a:t>
            </a:r>
            <a:r>
              <a:rPr lang="en" sz="1600">
                <a:solidFill>
                  <a:schemeClr val="dk1"/>
                </a:solidFill>
                <a:latin typeface="Roboto Condensed"/>
                <a:ea typeface="Roboto Condensed"/>
                <a:cs typeface="Roboto Condensed"/>
                <a:sym typeface="Roboto Condensed"/>
              </a:rPr>
              <a:t> are achieved in a game environment. </a:t>
            </a:r>
            <a:endParaRPr/>
          </a:p>
        </p:txBody>
      </p:sp>
      <p:pic>
        <p:nvPicPr>
          <p:cNvPr descr="Textbook title (Game Development Essentials: An Introduction - Fourth Edition) and author name (Jeannie Novak)" id="74" name="Google Shape;74;p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75" name="Google Shape;75;p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76" name="Google Shape;76;p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80" name="Shape 80"/>
        <p:cNvGrpSpPr/>
        <p:nvPr/>
      </p:nvGrpSpPr>
      <p:grpSpPr>
        <a:xfrm>
          <a:off x="0" y="0"/>
          <a:ext cx="0" cy="0"/>
          <a:chOff x="0" y="0"/>
          <a:chExt cx="0" cy="0"/>
        </a:xfrm>
      </p:grpSpPr>
      <p:sp>
        <p:nvSpPr>
          <p:cNvPr id="81" name="Google Shape;81;p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Level </a:t>
            </a:r>
            <a:r>
              <a:rPr lang="en" sz="3000">
                <a:latin typeface="Bebas Neue"/>
                <a:ea typeface="Bebas Neue"/>
                <a:cs typeface="Bebas Neue"/>
                <a:sym typeface="Bebas Neue"/>
              </a:rPr>
              <a:t>Design</a:t>
            </a:r>
            <a:endParaRPr sz="3000">
              <a:latin typeface="Bebas Neue"/>
              <a:ea typeface="Bebas Neue"/>
              <a:cs typeface="Bebas Neue"/>
              <a:sym typeface="Bebas Neue"/>
            </a:endParaRPr>
          </a:p>
          <a:p>
            <a:pPr indent="0" lvl="0" marL="0" rtl="0" algn="l">
              <a:lnSpc>
                <a:spcPct val="100000"/>
              </a:lnSpc>
              <a:spcBef>
                <a:spcPts val="0"/>
              </a:spcBef>
              <a:spcAft>
                <a:spcPts val="0"/>
              </a:spcAft>
              <a:buSzPts val="2800"/>
              <a:buNone/>
            </a:pPr>
            <a:r>
              <a:t/>
            </a:r>
            <a:endParaRPr sz="3000">
              <a:solidFill>
                <a:srgbClr val="4FC3CD"/>
              </a:solidFill>
              <a:latin typeface="Bebas Neue"/>
              <a:ea typeface="Bebas Neue"/>
              <a:cs typeface="Bebas Neue"/>
              <a:sym typeface="Bebas Neue"/>
            </a:endParaRPr>
          </a:p>
        </p:txBody>
      </p:sp>
      <p:pic>
        <p:nvPicPr>
          <p:cNvPr descr="Screenshot of The Elder Scrolls Online Construction SET - Oblivion level editor." id="82" name="Google Shape;82;p4"/>
          <p:cNvPicPr preferRelativeResize="0"/>
          <p:nvPr/>
        </p:nvPicPr>
        <p:blipFill rotWithShape="1">
          <a:blip r:embed="rId3">
            <a:alphaModFix/>
          </a:blip>
          <a:srcRect b="0" l="0" r="0" t="0"/>
          <a:stretch/>
        </p:blipFill>
        <p:spPr>
          <a:xfrm>
            <a:off x="823538" y="1686475"/>
            <a:ext cx="3181088" cy="2286375"/>
          </a:xfrm>
          <a:prstGeom prst="rect">
            <a:avLst/>
          </a:prstGeom>
          <a:noFill/>
          <a:ln>
            <a:noFill/>
          </a:ln>
        </p:spPr>
      </p:pic>
      <p:sp>
        <p:nvSpPr>
          <p:cNvPr id="83" name="Google Shape;83;p4"/>
          <p:cNvSpPr txBox="1"/>
          <p:nvPr/>
        </p:nvSpPr>
        <p:spPr>
          <a:xfrm>
            <a:off x="750475" y="14204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2K 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Hotline Miami 2: Wrong Number Level Editor." id="84" name="Google Shape;84;p4"/>
          <p:cNvPicPr preferRelativeResize="0"/>
          <p:nvPr/>
        </p:nvPicPr>
        <p:blipFill rotWithShape="1">
          <a:blip r:embed="rId4">
            <a:alphaModFix/>
          </a:blip>
          <a:srcRect b="0" l="0" r="0" t="0"/>
          <a:stretch/>
        </p:blipFill>
        <p:spPr>
          <a:xfrm>
            <a:off x="4197507" y="1686475"/>
            <a:ext cx="4064693" cy="2286387"/>
          </a:xfrm>
          <a:prstGeom prst="rect">
            <a:avLst/>
          </a:prstGeom>
          <a:noFill/>
          <a:ln>
            <a:noFill/>
          </a:ln>
        </p:spPr>
      </p:pic>
      <p:sp>
        <p:nvSpPr>
          <p:cNvPr id="85" name="Google Shape;85;p4"/>
          <p:cNvSpPr txBox="1"/>
          <p:nvPr/>
        </p:nvSpPr>
        <p:spPr>
          <a:xfrm>
            <a:off x="4079975" y="14204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Devolver Digital</a:t>
            </a:r>
            <a:endParaRPr b="1" i="0" sz="800" u="none" cap="none" strike="noStrike">
              <a:solidFill>
                <a:srgbClr val="FFFFFF"/>
              </a:solidFill>
              <a:latin typeface="Roboto Condensed"/>
              <a:ea typeface="Roboto Condensed"/>
              <a:cs typeface="Roboto Condensed"/>
              <a:sym typeface="Roboto Condensed"/>
            </a:endParaRPr>
          </a:p>
        </p:txBody>
      </p:sp>
      <p:sp>
        <p:nvSpPr>
          <p:cNvPr id="86" name="Google Shape;86;p4"/>
          <p:cNvSpPr txBox="1"/>
          <p:nvPr/>
        </p:nvSpPr>
        <p:spPr>
          <a:xfrm>
            <a:off x="750484" y="3935850"/>
            <a:ext cx="743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Level editing tools are shipped with many games (</a:t>
            </a:r>
            <a:r>
              <a:rPr b="1" i="1" lang="en" sz="1000" u="none" cap="none" strike="noStrike">
                <a:solidFill>
                  <a:srgbClr val="FFFFFF"/>
                </a:solidFill>
                <a:latin typeface="Roboto Condensed"/>
                <a:ea typeface="Roboto Condensed"/>
                <a:cs typeface="Roboto Condensed"/>
                <a:sym typeface="Roboto Condensed"/>
              </a:rPr>
              <a:t>The Elder Scrolls Online Construction SET - Oblivion</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1" lang="en" sz="1000" u="none" cap="none" strike="noStrike">
                <a:solidFill>
                  <a:srgbClr val="FFFFFF"/>
                </a:solidFill>
                <a:latin typeface="Roboto Condensed"/>
                <a:ea typeface="Roboto Condensed"/>
                <a:cs typeface="Roboto Condensed"/>
                <a:sym typeface="Roboto Condensed"/>
              </a:rPr>
              <a:t>Hotline Miami 2: Wrong Number Level Editor</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87" name="Google Shape;87;p4"/>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88" name="Google Shape;88;p4"/>
          <p:cNvPicPr preferRelativeResize="0"/>
          <p:nvPr/>
        </p:nvPicPr>
        <p:blipFill rotWithShape="1">
          <a:blip r:embed="rId6">
            <a:alphaModFix/>
          </a:blip>
          <a:srcRect b="0" l="0" r="0" t="0"/>
          <a:stretch/>
        </p:blipFill>
        <p:spPr>
          <a:xfrm>
            <a:off x="82062" y="4607275"/>
            <a:ext cx="1564960" cy="423050"/>
          </a:xfrm>
          <a:prstGeom prst="rect">
            <a:avLst/>
          </a:prstGeom>
          <a:noFill/>
          <a:ln>
            <a:noFill/>
          </a:ln>
        </p:spPr>
      </p:pic>
      <p:sp>
        <p:nvSpPr>
          <p:cNvPr id="89" name="Google Shape;89;p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93" name="Shape 93"/>
        <p:cNvGrpSpPr/>
        <p:nvPr/>
      </p:nvGrpSpPr>
      <p:grpSpPr>
        <a:xfrm>
          <a:off x="0" y="0"/>
          <a:ext cx="0" cy="0"/>
          <a:chOff x="0" y="0"/>
          <a:chExt cx="0" cy="0"/>
        </a:xfrm>
      </p:grpSpPr>
      <p:sp>
        <p:nvSpPr>
          <p:cNvPr id="94" name="Google Shape;94;p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Bebas Neue"/>
                <a:ea typeface="Bebas Neue"/>
                <a:cs typeface="Bebas Neue"/>
                <a:sym typeface="Bebas Neue"/>
              </a:rPr>
              <a:t>Structure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Objectives</a:t>
            </a:r>
            <a:endParaRPr sz="3000">
              <a:solidFill>
                <a:srgbClr val="4FC3CD"/>
              </a:solidFill>
              <a:latin typeface="Bebas Neue"/>
              <a:ea typeface="Bebas Neue"/>
              <a:cs typeface="Bebas Neue"/>
              <a:sym typeface="Bebas Neue"/>
            </a:endParaRPr>
          </a:p>
        </p:txBody>
      </p:sp>
      <p:pic>
        <p:nvPicPr>
          <p:cNvPr descr="Screenshot of objectives in Jurassic World Evolution." id="95" name="Google Shape;95;p5"/>
          <p:cNvPicPr preferRelativeResize="0"/>
          <p:nvPr/>
        </p:nvPicPr>
        <p:blipFill rotWithShape="1">
          <a:blip r:embed="rId3">
            <a:alphaModFix/>
          </a:blip>
          <a:srcRect b="0" l="0" r="0" t="0"/>
          <a:stretch/>
        </p:blipFill>
        <p:spPr>
          <a:xfrm>
            <a:off x="2514475" y="1953375"/>
            <a:ext cx="4115026" cy="2314726"/>
          </a:xfrm>
          <a:prstGeom prst="rect">
            <a:avLst/>
          </a:prstGeom>
          <a:noFill/>
          <a:ln>
            <a:noFill/>
          </a:ln>
        </p:spPr>
      </p:pic>
      <p:sp>
        <p:nvSpPr>
          <p:cNvPr id="96" name="Google Shape;96;p5"/>
          <p:cNvSpPr txBox="1"/>
          <p:nvPr/>
        </p:nvSpPr>
        <p:spPr>
          <a:xfrm>
            <a:off x="2391750" y="16828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Kennyannydenny (MobyGames)</a:t>
            </a:r>
            <a:endParaRPr b="1" i="0" sz="800" u="none" cap="none" strike="noStrike">
              <a:solidFill>
                <a:srgbClr val="FFFFFF"/>
              </a:solidFill>
              <a:latin typeface="Roboto Condensed"/>
              <a:ea typeface="Roboto Condensed"/>
              <a:cs typeface="Roboto Condensed"/>
              <a:sym typeface="Roboto Condensed"/>
            </a:endParaRPr>
          </a:p>
        </p:txBody>
      </p:sp>
      <p:sp>
        <p:nvSpPr>
          <p:cNvPr id="97" name="Google Shape;97;p5"/>
          <p:cNvSpPr txBox="1"/>
          <p:nvPr/>
        </p:nvSpPr>
        <p:spPr>
          <a:xfrm>
            <a:off x="2455650" y="4214100"/>
            <a:ext cx="5168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Objectives from the Science division in Frontier Developments’ </a:t>
            </a:r>
            <a:r>
              <a:rPr b="1" i="1" lang="en" sz="1000" u="none" cap="none" strike="noStrike">
                <a:solidFill>
                  <a:srgbClr val="FFFFFF"/>
                </a:solidFill>
                <a:latin typeface="Roboto Condensed"/>
                <a:ea typeface="Roboto Condensed"/>
                <a:cs typeface="Roboto Condensed"/>
                <a:sym typeface="Roboto Condensed"/>
              </a:rPr>
              <a:t>Jurassic World: Evolution.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98" name="Google Shape;98;p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99" name="Google Shape;99;p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00" name="Google Shape;100;p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04" name="Shape 104"/>
        <p:cNvGrpSpPr/>
        <p:nvPr/>
      </p:nvGrpSpPr>
      <p:grpSpPr>
        <a:xfrm>
          <a:off x="0" y="0"/>
          <a:ext cx="0" cy="0"/>
          <a:chOff x="0" y="0"/>
          <a:chExt cx="0" cy="0"/>
        </a:xfrm>
      </p:grpSpPr>
      <p:sp>
        <p:nvSpPr>
          <p:cNvPr id="105" name="Google Shape;105;p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Structure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Flow</a:t>
            </a:r>
            <a:endParaRPr sz="3000">
              <a:solidFill>
                <a:srgbClr val="4FC3CD"/>
              </a:solidFill>
              <a:latin typeface="Bebas Neue"/>
              <a:ea typeface="Bebas Neue"/>
              <a:cs typeface="Bebas Neue"/>
              <a:sym typeface="Bebas Neue"/>
            </a:endParaRPr>
          </a:p>
        </p:txBody>
      </p:sp>
      <p:pic>
        <p:nvPicPr>
          <p:cNvPr descr="Screenshot of results screen in Cuphead." id="106" name="Google Shape;106;p6"/>
          <p:cNvPicPr preferRelativeResize="0"/>
          <p:nvPr/>
        </p:nvPicPr>
        <p:blipFill rotWithShape="1">
          <a:blip r:embed="rId3">
            <a:alphaModFix/>
          </a:blip>
          <a:srcRect b="0" l="0" r="0" t="0"/>
          <a:stretch/>
        </p:blipFill>
        <p:spPr>
          <a:xfrm>
            <a:off x="2568487" y="1962049"/>
            <a:ext cx="4007026" cy="2253949"/>
          </a:xfrm>
          <a:prstGeom prst="rect">
            <a:avLst/>
          </a:prstGeom>
          <a:noFill/>
          <a:ln>
            <a:noFill/>
          </a:ln>
        </p:spPr>
      </p:pic>
      <p:sp>
        <p:nvSpPr>
          <p:cNvPr id="107" name="Google Shape;107;p6"/>
          <p:cNvSpPr txBox="1"/>
          <p:nvPr/>
        </p:nvSpPr>
        <p:spPr>
          <a:xfrm>
            <a:off x="2471625" y="16542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goldenxp (MobyGames)</a:t>
            </a:r>
            <a:endParaRPr b="1" i="0" sz="800" u="none" cap="none" strike="noStrike">
              <a:solidFill>
                <a:srgbClr val="FFFFFF"/>
              </a:solidFill>
              <a:latin typeface="Roboto Condensed"/>
              <a:ea typeface="Roboto Condensed"/>
              <a:cs typeface="Roboto Condensed"/>
              <a:sym typeface="Roboto Condensed"/>
            </a:endParaRPr>
          </a:p>
        </p:txBody>
      </p:sp>
      <p:sp>
        <p:nvSpPr>
          <p:cNvPr id="108" name="Google Shape;108;p6"/>
          <p:cNvSpPr txBox="1"/>
          <p:nvPr/>
        </p:nvSpPr>
        <p:spPr>
          <a:xfrm>
            <a:off x="2471625" y="4201650"/>
            <a:ext cx="4677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“Results” screen in </a:t>
            </a:r>
            <a:r>
              <a:rPr b="1" i="1" lang="en" sz="1000" u="none" cap="none" strike="noStrike">
                <a:solidFill>
                  <a:srgbClr val="FFFFFF"/>
                </a:solidFill>
                <a:latin typeface="Roboto Condensed"/>
                <a:ea typeface="Roboto Condensed"/>
                <a:cs typeface="Roboto Condensed"/>
                <a:sym typeface="Roboto Condensed"/>
              </a:rPr>
              <a:t>Cuphead</a:t>
            </a:r>
            <a:r>
              <a:rPr b="1" i="0" lang="en" sz="1000" u="none" cap="none" strike="noStrike">
                <a:solidFill>
                  <a:srgbClr val="FFFFFF"/>
                </a:solidFill>
                <a:latin typeface="Roboto Condensed"/>
                <a:ea typeface="Roboto Condensed"/>
                <a:cs typeface="Roboto Condensed"/>
                <a:sym typeface="Roboto Condensed"/>
              </a:rPr>
              <a:t> showing whether a level has been cleared—along with the score information.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09" name="Google Shape;109;p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10" name="Google Shape;110;p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11" name="Google Shape;111;p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15" name="Shape 115"/>
        <p:cNvGrpSpPr/>
        <p:nvPr/>
      </p:nvGrpSpPr>
      <p:grpSpPr>
        <a:xfrm>
          <a:off x="0" y="0"/>
          <a:ext cx="0" cy="0"/>
          <a:chOff x="0" y="0"/>
          <a:chExt cx="0" cy="0"/>
        </a:xfrm>
      </p:grpSpPr>
      <p:sp>
        <p:nvSpPr>
          <p:cNvPr id="116" name="Google Shape;116;p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Structure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Duration</a:t>
            </a:r>
            <a:endParaRPr sz="3000">
              <a:solidFill>
                <a:srgbClr val="4FC3CD"/>
              </a:solidFill>
              <a:latin typeface="Bebas Neue"/>
              <a:ea typeface="Bebas Neue"/>
              <a:cs typeface="Bebas Neue"/>
              <a:sym typeface="Bebas Neue"/>
            </a:endParaRPr>
          </a:p>
        </p:txBody>
      </p:sp>
      <p:pic>
        <p:nvPicPr>
          <p:cNvPr descr="Screenshot of puzzle level in Alto’s Adventure." id="117" name="Google Shape;117;p7"/>
          <p:cNvPicPr preferRelativeResize="0"/>
          <p:nvPr/>
        </p:nvPicPr>
        <p:blipFill rotWithShape="1">
          <a:blip r:embed="rId3">
            <a:alphaModFix/>
          </a:blip>
          <a:srcRect b="0" l="0" r="0" t="0"/>
          <a:stretch/>
        </p:blipFill>
        <p:spPr>
          <a:xfrm>
            <a:off x="776325" y="1953775"/>
            <a:ext cx="3520426" cy="2200275"/>
          </a:xfrm>
          <a:prstGeom prst="rect">
            <a:avLst/>
          </a:prstGeom>
          <a:noFill/>
          <a:ln>
            <a:noFill/>
          </a:ln>
        </p:spPr>
      </p:pic>
      <p:sp>
        <p:nvSpPr>
          <p:cNvPr id="118" name="Google Shape;118;p7"/>
          <p:cNvSpPr txBox="1"/>
          <p:nvPr/>
        </p:nvSpPr>
        <p:spPr>
          <a:xfrm>
            <a:off x="708250" y="1689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Sciere (MobyGames)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challenges in Mass Effect 3." id="119" name="Google Shape;119;p7"/>
          <p:cNvPicPr preferRelativeResize="0"/>
          <p:nvPr/>
        </p:nvPicPr>
        <p:blipFill rotWithShape="1">
          <a:blip r:embed="rId4">
            <a:alphaModFix/>
          </a:blip>
          <a:srcRect b="0" l="0" r="0" t="0"/>
          <a:stretch/>
        </p:blipFill>
        <p:spPr>
          <a:xfrm>
            <a:off x="4471375" y="1953775"/>
            <a:ext cx="3896312" cy="2200276"/>
          </a:xfrm>
          <a:prstGeom prst="rect">
            <a:avLst/>
          </a:prstGeom>
          <a:noFill/>
          <a:ln>
            <a:noFill/>
          </a:ln>
        </p:spPr>
      </p:pic>
      <p:sp>
        <p:nvSpPr>
          <p:cNvPr id="120" name="Google Shape;120;p7"/>
          <p:cNvSpPr txBox="1"/>
          <p:nvPr/>
        </p:nvSpPr>
        <p:spPr>
          <a:xfrm>
            <a:off x="4383400" y="1689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Electronic Arts</a:t>
            </a:r>
            <a:endParaRPr b="1" i="0" sz="800" u="none" cap="none" strike="noStrike">
              <a:solidFill>
                <a:srgbClr val="FFFFFF"/>
              </a:solidFill>
              <a:latin typeface="Roboto Condensed"/>
              <a:ea typeface="Roboto Condensed"/>
              <a:cs typeface="Roboto Condensed"/>
              <a:sym typeface="Roboto Condensed"/>
            </a:endParaRPr>
          </a:p>
        </p:txBody>
      </p:sp>
      <p:sp>
        <p:nvSpPr>
          <p:cNvPr id="121" name="Google Shape;121;p7"/>
          <p:cNvSpPr txBox="1"/>
          <p:nvPr/>
        </p:nvSpPr>
        <p:spPr>
          <a:xfrm>
            <a:off x="708260" y="4101600"/>
            <a:ext cx="765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Level duration in many mobile puzzle game such as </a:t>
            </a:r>
            <a:r>
              <a:rPr b="1" i="1" lang="en" sz="1000" u="none" cap="none" strike="noStrike">
                <a:solidFill>
                  <a:srgbClr val="FFFFFF"/>
                </a:solidFill>
                <a:latin typeface="Roboto Condensed"/>
                <a:ea typeface="Roboto Condensed"/>
                <a:cs typeface="Roboto Condensed"/>
                <a:sym typeface="Roboto Condensed"/>
              </a:rPr>
              <a:t>Alto’s Adventure</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is relatively short (minutes)—while stages and challenges in action role-playing games such as </a:t>
            </a:r>
            <a:r>
              <a:rPr b="1" i="1" lang="en" sz="1000" u="none" cap="none" strike="noStrike">
                <a:solidFill>
                  <a:srgbClr val="FFFFFF"/>
                </a:solidFill>
                <a:latin typeface="Roboto Condensed"/>
                <a:ea typeface="Roboto Condensed"/>
                <a:cs typeface="Roboto Condensed"/>
                <a:sym typeface="Roboto Condensed"/>
              </a:rPr>
              <a:t>Mass Effect 3</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can conceivably last upwards of an hour.</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22" name="Google Shape;122;p7"/>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23" name="Google Shape;123;p7"/>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24" name="Google Shape;124;p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28" name="Shape 128"/>
        <p:cNvGrpSpPr/>
        <p:nvPr/>
      </p:nvGrpSpPr>
      <p:grpSpPr>
        <a:xfrm>
          <a:off x="0" y="0"/>
          <a:ext cx="0" cy="0"/>
          <a:chOff x="0" y="0"/>
          <a:chExt cx="0" cy="0"/>
        </a:xfrm>
      </p:grpSpPr>
      <p:sp>
        <p:nvSpPr>
          <p:cNvPr id="129" name="Google Shape;129;p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Structure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Availability</a:t>
            </a:r>
            <a:endParaRPr sz="3000">
              <a:solidFill>
                <a:srgbClr val="4FC3CD"/>
              </a:solidFill>
              <a:latin typeface="Bebas Neue"/>
              <a:ea typeface="Bebas Neue"/>
              <a:cs typeface="Bebas Neue"/>
              <a:sym typeface="Bebas Neue"/>
            </a:endParaRPr>
          </a:p>
        </p:txBody>
      </p:sp>
      <p:pic>
        <p:nvPicPr>
          <p:cNvPr descr="Screenshot of unlockable areas on the Scribblenauts Unlimited map." id="130" name="Google Shape;130;p8"/>
          <p:cNvPicPr preferRelativeResize="0"/>
          <p:nvPr/>
        </p:nvPicPr>
        <p:blipFill rotWithShape="1">
          <a:blip r:embed="rId3">
            <a:alphaModFix/>
          </a:blip>
          <a:srcRect b="0" l="0" r="0" t="0"/>
          <a:stretch/>
        </p:blipFill>
        <p:spPr>
          <a:xfrm>
            <a:off x="632150" y="2034663"/>
            <a:ext cx="3835607" cy="2140682"/>
          </a:xfrm>
          <a:prstGeom prst="rect">
            <a:avLst/>
          </a:prstGeom>
          <a:noFill/>
          <a:ln>
            <a:noFill/>
          </a:ln>
        </p:spPr>
      </p:pic>
      <p:sp>
        <p:nvSpPr>
          <p:cNvPr id="131" name="Google Shape;131;p8"/>
          <p:cNvSpPr txBox="1"/>
          <p:nvPr/>
        </p:nvSpPr>
        <p:spPr>
          <a:xfrm>
            <a:off x="545450" y="1743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level selection screen in Mario Kart 8 Deluxe." id="132" name="Google Shape;132;p8"/>
          <p:cNvPicPr preferRelativeResize="0"/>
          <p:nvPr/>
        </p:nvPicPr>
        <p:blipFill rotWithShape="1">
          <a:blip r:embed="rId4">
            <a:alphaModFix/>
          </a:blip>
          <a:srcRect b="0" l="0" r="0" t="0"/>
          <a:stretch/>
        </p:blipFill>
        <p:spPr>
          <a:xfrm>
            <a:off x="4676244" y="2029975"/>
            <a:ext cx="3835607" cy="2150049"/>
          </a:xfrm>
          <a:prstGeom prst="rect">
            <a:avLst/>
          </a:prstGeom>
          <a:noFill/>
          <a:ln>
            <a:noFill/>
          </a:ln>
        </p:spPr>
      </p:pic>
      <p:sp>
        <p:nvSpPr>
          <p:cNvPr id="133" name="Google Shape;133;p8"/>
          <p:cNvSpPr txBox="1"/>
          <p:nvPr/>
        </p:nvSpPr>
        <p:spPr>
          <a:xfrm>
            <a:off x="4572000" y="1743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134" name="Google Shape;134;p8"/>
          <p:cNvSpPr txBox="1"/>
          <p:nvPr/>
        </p:nvSpPr>
        <p:spPr>
          <a:xfrm>
            <a:off x="545461" y="4126000"/>
            <a:ext cx="7966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Scribblenauts Unlimited</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the player must complete certain levels in order to unlock others on the map—while in </a:t>
            </a:r>
            <a:r>
              <a:rPr b="1" i="1" lang="en" sz="1000" u="none" cap="none" strike="noStrike">
                <a:solidFill>
                  <a:srgbClr val="FFFFFF"/>
                </a:solidFill>
                <a:latin typeface="Roboto Condensed"/>
                <a:ea typeface="Roboto Condensed"/>
                <a:cs typeface="Roboto Condensed"/>
                <a:sym typeface="Roboto Condensed"/>
              </a:rPr>
              <a:t>Mario Kart 8 Deluxe</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all levels are immediately available in the form of “cups” (sets of tracks).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35" name="Google Shape;135;p8"/>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36" name="Google Shape;136;p8"/>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37" name="Google Shape;137;p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41" name="Shape 141"/>
        <p:cNvGrpSpPr/>
        <p:nvPr/>
      </p:nvGrpSpPr>
      <p:grpSpPr>
        <a:xfrm>
          <a:off x="0" y="0"/>
          <a:ext cx="0" cy="0"/>
          <a:chOff x="0" y="0"/>
          <a:chExt cx="0" cy="0"/>
        </a:xfrm>
      </p:grpSpPr>
      <p:sp>
        <p:nvSpPr>
          <p:cNvPr id="142" name="Google Shape;142;p9"/>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Structure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Relationship</a:t>
            </a:r>
            <a:endParaRPr sz="3000">
              <a:solidFill>
                <a:srgbClr val="4FC3CD"/>
              </a:solidFill>
              <a:latin typeface="Bebas Neue"/>
              <a:ea typeface="Bebas Neue"/>
              <a:cs typeface="Bebas Neue"/>
              <a:sym typeface="Bebas Neue"/>
            </a:endParaRPr>
          </a:p>
        </p:txBody>
      </p:sp>
      <p:pic>
        <p:nvPicPr>
          <p:cNvPr descr="Screenshot of the LOGIC database in Her Story." id="143" name="Google Shape;143;p9"/>
          <p:cNvPicPr preferRelativeResize="0"/>
          <p:nvPr/>
        </p:nvPicPr>
        <p:blipFill rotWithShape="1">
          <a:blip r:embed="rId3">
            <a:alphaModFix/>
          </a:blip>
          <a:srcRect b="0" l="0" r="0" t="0"/>
          <a:stretch/>
        </p:blipFill>
        <p:spPr>
          <a:xfrm>
            <a:off x="662425" y="1872950"/>
            <a:ext cx="3620329" cy="2262708"/>
          </a:xfrm>
          <a:prstGeom prst="rect">
            <a:avLst/>
          </a:prstGeom>
          <a:noFill/>
          <a:ln>
            <a:noFill/>
          </a:ln>
        </p:spPr>
      </p:pic>
      <p:sp>
        <p:nvSpPr>
          <p:cNvPr id="144" name="Google Shape;144;p9"/>
          <p:cNvSpPr txBox="1"/>
          <p:nvPr/>
        </p:nvSpPr>
        <p:spPr>
          <a:xfrm>
            <a:off x="581000" y="15696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Sam Barlow</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levels organized by difficulty in Big Pharma." id="145" name="Google Shape;145;p9"/>
          <p:cNvPicPr preferRelativeResize="0"/>
          <p:nvPr/>
        </p:nvPicPr>
        <p:blipFill rotWithShape="1">
          <a:blip r:embed="rId4">
            <a:alphaModFix/>
          </a:blip>
          <a:srcRect b="0" l="0" r="0" t="0"/>
          <a:stretch/>
        </p:blipFill>
        <p:spPr>
          <a:xfrm>
            <a:off x="4458969" y="1908301"/>
            <a:ext cx="4022582" cy="2262700"/>
          </a:xfrm>
          <a:prstGeom prst="rect">
            <a:avLst/>
          </a:prstGeom>
          <a:noFill/>
          <a:ln>
            <a:noFill/>
          </a:ln>
        </p:spPr>
      </p:pic>
      <p:sp>
        <p:nvSpPr>
          <p:cNvPr id="146" name="Google Shape;146;p9"/>
          <p:cNvSpPr txBox="1"/>
          <p:nvPr/>
        </p:nvSpPr>
        <p:spPr>
          <a:xfrm>
            <a:off x="4352375" y="15696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Positech Games</a:t>
            </a:r>
            <a:endParaRPr b="1" i="0" sz="800" u="none" cap="none" strike="noStrike">
              <a:solidFill>
                <a:srgbClr val="FFFFFF"/>
              </a:solidFill>
              <a:latin typeface="Roboto Condensed"/>
              <a:ea typeface="Roboto Condensed"/>
              <a:cs typeface="Roboto Condensed"/>
              <a:sym typeface="Roboto Condensed"/>
            </a:endParaRPr>
          </a:p>
        </p:txBody>
      </p:sp>
      <p:sp>
        <p:nvSpPr>
          <p:cNvPr id="147" name="Google Shape;147;p9"/>
          <p:cNvSpPr txBox="1"/>
          <p:nvPr/>
        </p:nvSpPr>
        <p:spPr>
          <a:xfrm>
            <a:off x="581000" y="4135650"/>
            <a:ext cx="8055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Levels in </a:t>
            </a:r>
            <a:r>
              <a:rPr b="1" i="1" lang="en" sz="1000" u="none" cap="none" strike="noStrike">
                <a:solidFill>
                  <a:srgbClr val="FFFFFF"/>
                </a:solidFill>
                <a:latin typeface="Roboto Condensed"/>
                <a:ea typeface="Roboto Condensed"/>
                <a:cs typeface="Roboto Condensed"/>
                <a:sym typeface="Roboto Condensed"/>
              </a:rPr>
              <a:t>Her Story</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consist of recordings in the LOGIC Database—while levels in </a:t>
            </a:r>
            <a:r>
              <a:rPr b="1" i="1" lang="en" sz="1000" u="none" cap="none" strike="noStrike">
                <a:solidFill>
                  <a:srgbClr val="FFFFFF"/>
                </a:solidFill>
                <a:latin typeface="Roboto Condensed"/>
                <a:ea typeface="Roboto Condensed"/>
                <a:cs typeface="Roboto Condensed"/>
                <a:sym typeface="Roboto Condensed"/>
              </a:rPr>
              <a:t>Big Pharma</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are categorized by difficulty, with associated tasks displayed - 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48" name="Google Shape;148;p9"/>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49" name="Google Shape;149;p9"/>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50" name="Google Shape;150;p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