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Bebas Neue"/>
      <p:regular r:id="rId41"/>
    </p:embeddedFont>
    <p:embeddedFont>
      <p:font typeface="Roboto Condense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6" roundtripDataSignature="AMtx7mjnsHTgR9ZVwZbLicpqRoEfcY28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RobotoCondensed-regular.fntdata"/><Relationship Id="rId41" Type="http://schemas.openxmlformats.org/officeDocument/2006/relationships/font" Target="fonts/BebasNeue-regular.fntdata"/><Relationship Id="rId22" Type="http://schemas.openxmlformats.org/officeDocument/2006/relationships/slide" Target="slides/slide17.xml"/><Relationship Id="rId44" Type="http://schemas.openxmlformats.org/officeDocument/2006/relationships/font" Target="fonts/RobotoCondensed-italic.fntdata"/><Relationship Id="rId21" Type="http://schemas.openxmlformats.org/officeDocument/2006/relationships/slide" Target="slides/slide16.xml"/><Relationship Id="rId43" Type="http://schemas.openxmlformats.org/officeDocument/2006/relationships/font" Target="fonts/RobotoCondensed-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RobotoCondense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811b81bd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2811b81bd0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811b81bd0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2811b81bd09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11b81bd0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2811b81bd09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811b81bd0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g2811b81bd09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811b81bd0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2811b81bd09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811b81bd0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2811b81bd09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811b81bd09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2811b81bd09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811b81bd09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g2811b81bd09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811b81bd09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2811b81bd09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3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3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3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5"/>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0" name="Google Shape;40;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3.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3.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image" Target="../media/image3.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jpg"/><Relationship Id="rId4" Type="http://schemas.openxmlformats.org/officeDocument/2006/relationships/image" Target="../media/image26.jpg"/><Relationship Id="rId5" Type="http://schemas.openxmlformats.org/officeDocument/2006/relationships/image" Target="../media/image3.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6.jpg"/><Relationship Id="rId5" Type="http://schemas.openxmlformats.org/officeDocument/2006/relationships/image" Target="../media/image3.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g"/><Relationship Id="rId4" Type="http://schemas.openxmlformats.org/officeDocument/2006/relationships/image" Target="../media/image3.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jpg"/><Relationship Id="rId4" Type="http://schemas.openxmlformats.org/officeDocument/2006/relationships/image" Target="../media/image3.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3.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jpg"/><Relationship Id="rId4" Type="http://schemas.openxmlformats.org/officeDocument/2006/relationships/image" Target="../media/image3.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3.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jpg"/><Relationship Id="rId4" Type="http://schemas.openxmlformats.org/officeDocument/2006/relationships/image" Target="../media/image3.pn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3.pn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jpg"/><Relationship Id="rId4" Type="http://schemas.openxmlformats.org/officeDocument/2006/relationships/image" Target="../media/image3.png"/><Relationship Id="rId5"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jpg"/><Relationship Id="rId4" Type="http://schemas.openxmlformats.org/officeDocument/2006/relationships/image" Target="../media/image3.png"/><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png"/><Relationship Id="rId5"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jpg"/><Relationship Id="rId4" Type="http://schemas.openxmlformats.org/officeDocument/2006/relationships/image" Target="../media/image3.png"/><Relationship Id="rId5"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9.jpg"/><Relationship Id="rId4" Type="http://schemas.openxmlformats.org/officeDocument/2006/relationships/image" Target="../media/image3.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jpg"/><Relationship Id="rId4" Type="http://schemas.openxmlformats.org/officeDocument/2006/relationships/image" Target="../media/image3.png"/><Relationship Id="rId5"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jpg"/><Relationship Id="rId4" Type="http://schemas.openxmlformats.org/officeDocument/2006/relationships/image" Target="../media/image3.png"/><Relationship Id="rId5"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3.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0.jpg"/><Relationship Id="rId5" Type="http://schemas.openxmlformats.org/officeDocument/2006/relationships/image" Target="../media/image3.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3.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3.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descr="Cover image depicting Horizon Forbidden West with main character swimming among coral and fish with textbook title (Game Development Essentials: An introduction - Fourth Edition) and author name (Jeannie Novak)" id="54" name="Google Shape;54;p1"/>
          <p:cNvPicPr preferRelativeResize="0"/>
          <p:nvPr/>
        </p:nvPicPr>
        <p:blipFill rotWithShape="1">
          <a:blip r:embed="rId3">
            <a:alphaModFix/>
          </a:blip>
          <a:srcRect b="0" l="0" r="0" t="0"/>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48" name="Shape 148"/>
        <p:cNvGrpSpPr/>
        <p:nvPr/>
      </p:nvGrpSpPr>
      <p:grpSpPr>
        <a:xfrm>
          <a:off x="0" y="0"/>
          <a:ext cx="0" cy="0"/>
          <a:chOff x="0" y="0"/>
          <a:chExt cx="0" cy="0"/>
        </a:xfrm>
      </p:grpSpPr>
      <p:sp>
        <p:nvSpPr>
          <p:cNvPr id="149" name="Google Shape;149;p10"/>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Theory</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Zero-Sum</a:t>
            </a:r>
            <a:endParaRPr sz="3000">
              <a:solidFill>
                <a:srgbClr val="4FC3CD"/>
              </a:solidFill>
              <a:latin typeface="Bebas Neue"/>
              <a:ea typeface="Bebas Neue"/>
              <a:cs typeface="Bebas Neue"/>
              <a:sym typeface="Bebas Neue"/>
            </a:endParaRPr>
          </a:p>
        </p:txBody>
      </p:sp>
      <p:pic>
        <p:nvPicPr>
          <p:cNvPr descr="Photo of a hand holding a chess piece and knocking over an opponent's piece with it." id="150" name="Google Shape;150;p10"/>
          <p:cNvPicPr preferRelativeResize="0"/>
          <p:nvPr/>
        </p:nvPicPr>
        <p:blipFill rotWithShape="1">
          <a:blip r:embed="rId3">
            <a:alphaModFix/>
          </a:blip>
          <a:srcRect b="0" l="0" r="0" t="0"/>
          <a:stretch/>
        </p:blipFill>
        <p:spPr>
          <a:xfrm>
            <a:off x="2869138" y="2013875"/>
            <a:ext cx="3405727" cy="2273249"/>
          </a:xfrm>
          <a:prstGeom prst="rect">
            <a:avLst/>
          </a:prstGeom>
          <a:noFill/>
          <a:ln>
            <a:noFill/>
          </a:ln>
        </p:spPr>
      </p:pic>
      <p:sp>
        <p:nvSpPr>
          <p:cNvPr id="151" name="Google Shape;151;p10"/>
          <p:cNvSpPr txBox="1"/>
          <p:nvPr/>
        </p:nvSpPr>
        <p:spPr>
          <a:xfrm>
            <a:off x="2769450" y="173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totojang1977 (Shutterstock)</a:t>
            </a:r>
            <a:endParaRPr b="1" i="0" sz="800" u="none" cap="none" strike="noStrike">
              <a:solidFill>
                <a:srgbClr val="FFFFFF"/>
              </a:solidFill>
              <a:latin typeface="Roboto Condensed"/>
              <a:ea typeface="Roboto Condensed"/>
              <a:cs typeface="Roboto Condensed"/>
              <a:sym typeface="Roboto Condensed"/>
            </a:endParaRPr>
          </a:p>
        </p:txBody>
      </p:sp>
      <p:sp>
        <p:nvSpPr>
          <p:cNvPr id="152" name="Google Shape;152;p10"/>
          <p:cNvSpPr txBox="1"/>
          <p:nvPr/>
        </p:nvSpPr>
        <p:spPr>
          <a:xfrm>
            <a:off x="2769449" y="4287125"/>
            <a:ext cx="3779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Chess is a classic example of a zero-sum game.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53" name="Google Shape;153;p1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54" name="Google Shape;154;p1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55" name="Google Shape;155;p1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59" name="Shape 159"/>
        <p:cNvGrpSpPr/>
        <p:nvPr/>
      </p:nvGrpSpPr>
      <p:grpSpPr>
        <a:xfrm>
          <a:off x="0" y="0"/>
          <a:ext cx="0" cy="0"/>
          <a:chOff x="0" y="0"/>
          <a:chExt cx="0" cy="0"/>
        </a:xfrm>
      </p:grpSpPr>
      <p:sp>
        <p:nvSpPr>
          <p:cNvPr id="160" name="Google Shape;160;p11"/>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Theory</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Non Zero-Sum</a:t>
            </a:r>
            <a:endParaRPr sz="3000">
              <a:solidFill>
                <a:srgbClr val="4FC3CD"/>
              </a:solidFill>
              <a:latin typeface="Bebas Neue"/>
              <a:ea typeface="Bebas Neue"/>
              <a:cs typeface="Bebas Neue"/>
              <a:sym typeface="Bebas Neue"/>
            </a:endParaRPr>
          </a:p>
        </p:txBody>
      </p:sp>
      <p:pic>
        <p:nvPicPr>
          <p:cNvPr descr="Photo of board game Pandemic featuring a map depicting various countries." id="161" name="Google Shape;161;p11"/>
          <p:cNvPicPr preferRelativeResize="0"/>
          <p:nvPr/>
        </p:nvPicPr>
        <p:blipFill rotWithShape="1">
          <a:blip r:embed="rId3">
            <a:alphaModFix/>
          </a:blip>
          <a:srcRect b="0" l="0" r="0" t="0"/>
          <a:stretch/>
        </p:blipFill>
        <p:spPr>
          <a:xfrm>
            <a:off x="3175899" y="1950700"/>
            <a:ext cx="2792202" cy="2094175"/>
          </a:xfrm>
          <a:prstGeom prst="rect">
            <a:avLst/>
          </a:prstGeom>
          <a:noFill/>
          <a:ln>
            <a:noFill/>
          </a:ln>
        </p:spPr>
      </p:pic>
      <p:sp>
        <p:nvSpPr>
          <p:cNvPr id="162" name="Google Shape;162;p11"/>
          <p:cNvSpPr txBox="1"/>
          <p:nvPr/>
        </p:nvSpPr>
        <p:spPr>
          <a:xfrm>
            <a:off x="3072275" y="16949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Padaguan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163" name="Google Shape;163;p11"/>
          <p:cNvSpPr txBox="1"/>
          <p:nvPr/>
        </p:nvSpPr>
        <p:spPr>
          <a:xfrm>
            <a:off x="3072271" y="4044875"/>
            <a:ext cx="3127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the cooperative board game </a:t>
            </a:r>
            <a:r>
              <a:rPr b="1" i="1" lang="en" sz="1000" u="none" cap="none" strike="noStrike">
                <a:solidFill>
                  <a:srgbClr val="FFFFFF"/>
                </a:solidFill>
                <a:latin typeface="Roboto Condensed"/>
                <a:ea typeface="Roboto Condensed"/>
                <a:cs typeface="Roboto Condensed"/>
                <a:sym typeface="Roboto Condensed"/>
              </a:rPr>
              <a:t>Pandemic, </a:t>
            </a:r>
            <a:r>
              <a:rPr b="1" i="0" lang="en" sz="1000" u="none" cap="none" strike="noStrike">
                <a:solidFill>
                  <a:srgbClr val="FFFFFF"/>
                </a:solidFill>
                <a:latin typeface="Roboto Condensed"/>
                <a:ea typeface="Roboto Condensed"/>
                <a:cs typeface="Roboto Condensed"/>
                <a:sym typeface="Roboto Condensed"/>
              </a:rPr>
              <a:t>players join forces to discover cures to four diseases in order to stop them from spreading worldwide.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64" name="Google Shape;164;p1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65" name="Google Shape;165;p1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66" name="Google Shape;166;p1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70" name="Shape 170"/>
        <p:cNvGrpSpPr/>
        <p:nvPr/>
      </p:nvGrpSpPr>
      <p:grpSpPr>
        <a:xfrm>
          <a:off x="0" y="0"/>
          <a:ext cx="0" cy="0"/>
          <a:chOff x="0" y="0"/>
          <a:chExt cx="0" cy="0"/>
        </a:xfrm>
      </p:grpSpPr>
      <p:sp>
        <p:nvSpPr>
          <p:cNvPr id="171" name="Google Shape;171;g2811b81bd09_0_0"/>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Theory</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Prisoner’s Dilemma</a:t>
            </a:r>
            <a:endParaRPr sz="3000">
              <a:solidFill>
                <a:srgbClr val="4FC3CD"/>
              </a:solidFill>
              <a:latin typeface="Bebas Neue"/>
              <a:ea typeface="Bebas Neue"/>
              <a:cs typeface="Bebas Neue"/>
              <a:sym typeface="Bebas Neue"/>
            </a:endParaRPr>
          </a:p>
        </p:txBody>
      </p:sp>
      <p:pic>
        <p:nvPicPr>
          <p:cNvPr descr="Diagram of The Prisoner's Dilemma payoff matrix, showing the consequences of each action by the player and their partner - such as if the player and partner decide to keep quiet, both face 1 year in prison; If the player squeals but their partner is quiet, the player is set free but their partner faces 5 years in prison; If both the player and the partner squeal on each other, they face 3 years in prison; And if the partner squeals but the player keeps quiet, the partner is set free while the player faces 5 years in prison." id="172" name="Google Shape;172;g2811b81bd09_0_0"/>
          <p:cNvPicPr preferRelativeResize="0"/>
          <p:nvPr/>
        </p:nvPicPr>
        <p:blipFill>
          <a:blip r:embed="rId3">
            <a:alphaModFix/>
          </a:blip>
          <a:stretch>
            <a:fillRect/>
          </a:stretch>
        </p:blipFill>
        <p:spPr>
          <a:xfrm>
            <a:off x="3113163" y="1971475"/>
            <a:ext cx="2917675" cy="2141700"/>
          </a:xfrm>
          <a:prstGeom prst="rect">
            <a:avLst/>
          </a:prstGeom>
          <a:noFill/>
          <a:ln>
            <a:noFill/>
          </a:ln>
        </p:spPr>
      </p:pic>
      <p:sp>
        <p:nvSpPr>
          <p:cNvPr id="173" name="Google Shape;173;g2811b81bd09_0_0"/>
          <p:cNvSpPr txBox="1"/>
          <p:nvPr/>
        </p:nvSpPr>
        <p:spPr>
          <a:xfrm>
            <a:off x="3008250" y="16949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lang="en" sz="800">
                <a:solidFill>
                  <a:srgbClr val="FFFFFF"/>
                </a:solidFill>
                <a:latin typeface="Roboto Condensed"/>
                <a:ea typeface="Roboto Condensed"/>
                <a:cs typeface="Roboto Condensed"/>
                <a:sym typeface="Roboto Condensed"/>
              </a:rPr>
              <a:t>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174" name="Google Shape;174;g2811b81bd09_0_0"/>
          <p:cNvSpPr txBox="1"/>
          <p:nvPr/>
        </p:nvSpPr>
        <p:spPr>
          <a:xfrm>
            <a:off x="3008246" y="4076825"/>
            <a:ext cx="3127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The </a:t>
            </a:r>
            <a:r>
              <a:rPr b="1" i="1" lang="en" sz="1000">
                <a:solidFill>
                  <a:schemeClr val="dk1"/>
                </a:solidFill>
                <a:latin typeface="Roboto Condensed"/>
                <a:ea typeface="Roboto Condensed"/>
                <a:cs typeface="Roboto Condensed"/>
                <a:sym typeface="Roboto Condensed"/>
              </a:rPr>
              <a:t>Prisoner’s Dilemma</a:t>
            </a:r>
            <a:r>
              <a:rPr b="1" lang="en" sz="1000">
                <a:solidFill>
                  <a:schemeClr val="dk1"/>
                </a:solidFill>
                <a:latin typeface="Roboto Condensed"/>
                <a:ea typeface="Roboto Condensed"/>
                <a:cs typeface="Roboto Condensed"/>
                <a:sym typeface="Roboto Condensed"/>
              </a:rPr>
              <a:t> payoff matrix shows four possible outcomes for each player.</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75" name="Google Shape;175;g2811b81bd09_0_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76" name="Google Shape;176;g2811b81bd09_0_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77" name="Google Shape;177;g2811b81bd09_0_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81" name="Shape 181"/>
        <p:cNvGrpSpPr/>
        <p:nvPr/>
      </p:nvGrpSpPr>
      <p:grpSpPr>
        <a:xfrm>
          <a:off x="0" y="0"/>
          <a:ext cx="0" cy="0"/>
          <a:chOff x="0" y="0"/>
          <a:chExt cx="0" cy="0"/>
        </a:xfrm>
      </p:grpSpPr>
      <p:sp>
        <p:nvSpPr>
          <p:cNvPr id="182" name="Google Shape;182;g2811b81bd09_0_11"/>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Theory</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Tragedy of the Commons</a:t>
            </a:r>
            <a:endParaRPr sz="3000">
              <a:solidFill>
                <a:srgbClr val="4FC3CD"/>
              </a:solidFill>
              <a:latin typeface="Bebas Neue"/>
              <a:ea typeface="Bebas Neue"/>
              <a:cs typeface="Bebas Neue"/>
              <a:sym typeface="Bebas Neue"/>
            </a:endParaRPr>
          </a:p>
        </p:txBody>
      </p:sp>
      <p:pic>
        <p:nvPicPr>
          <p:cNvPr descr="Painting of a traffic jam, featuring colorful cars stuck in bumper-to-bumper traffic in a three-lane road." id="183" name="Google Shape;183;g2811b81bd09_0_11"/>
          <p:cNvPicPr preferRelativeResize="0"/>
          <p:nvPr/>
        </p:nvPicPr>
        <p:blipFill>
          <a:blip r:embed="rId3">
            <a:alphaModFix/>
          </a:blip>
          <a:stretch>
            <a:fillRect/>
          </a:stretch>
        </p:blipFill>
        <p:spPr>
          <a:xfrm>
            <a:off x="1542675" y="2002775"/>
            <a:ext cx="3056666" cy="2032802"/>
          </a:xfrm>
          <a:prstGeom prst="rect">
            <a:avLst/>
          </a:prstGeom>
          <a:noFill/>
          <a:ln>
            <a:noFill/>
          </a:ln>
        </p:spPr>
      </p:pic>
      <p:sp>
        <p:nvSpPr>
          <p:cNvPr id="184" name="Google Shape;184;g2811b81bd09_0_11"/>
          <p:cNvSpPr txBox="1"/>
          <p:nvPr/>
        </p:nvSpPr>
        <p:spPr>
          <a:xfrm>
            <a:off x="1474775" y="173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paintings (Shutterstock)</a:t>
            </a:r>
            <a:endParaRPr b="1" i="0" sz="800" u="none" cap="none" strike="noStrike">
              <a:solidFill>
                <a:srgbClr val="FFFFFF"/>
              </a:solidFill>
              <a:latin typeface="Roboto Condensed"/>
              <a:ea typeface="Roboto Condensed"/>
              <a:cs typeface="Roboto Condensed"/>
              <a:sym typeface="Roboto Condensed"/>
            </a:endParaRPr>
          </a:p>
        </p:txBody>
      </p:sp>
      <p:pic>
        <p:nvPicPr>
          <p:cNvPr descr="Illustration of a Nordic ship with a red, orange, and yellow sail - with one person standing at the stern and four people moving the paddles." id="185" name="Google Shape;185;g2811b81bd09_0_11"/>
          <p:cNvPicPr preferRelativeResize="0"/>
          <p:nvPr/>
        </p:nvPicPr>
        <p:blipFill>
          <a:blip r:embed="rId4">
            <a:alphaModFix/>
          </a:blip>
          <a:stretch>
            <a:fillRect/>
          </a:stretch>
        </p:blipFill>
        <p:spPr>
          <a:xfrm>
            <a:off x="4775756" y="2002775"/>
            <a:ext cx="2192020" cy="2032800"/>
          </a:xfrm>
          <a:prstGeom prst="rect">
            <a:avLst/>
          </a:prstGeom>
          <a:noFill/>
          <a:ln>
            <a:noFill/>
          </a:ln>
        </p:spPr>
      </p:pic>
      <p:sp>
        <p:nvSpPr>
          <p:cNvPr id="186" name="Google Shape;186;g2811b81bd09_0_11"/>
          <p:cNvSpPr txBox="1"/>
          <p:nvPr/>
        </p:nvSpPr>
        <p:spPr>
          <a:xfrm>
            <a:off x="4679200" y="17691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Illustration by Ben Bourbon</a:t>
            </a:r>
            <a:endParaRPr b="1" i="0" sz="8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87" name="Google Shape;187;g2811b81bd09_0_11"/>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88" name="Google Shape;188;g2811b81bd09_0_11"/>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89" name="Google Shape;189;g2811b81bd09_0_1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93" name="Shape 193"/>
        <p:cNvGrpSpPr/>
        <p:nvPr/>
      </p:nvGrpSpPr>
      <p:grpSpPr>
        <a:xfrm>
          <a:off x="0" y="0"/>
          <a:ext cx="0" cy="0"/>
          <a:chOff x="0" y="0"/>
          <a:chExt cx="0" cy="0"/>
        </a:xfrm>
      </p:grpSpPr>
      <p:sp>
        <p:nvSpPr>
          <p:cNvPr id="194" name="Google Shape;194;p12"/>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Challenges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Implicit &amp; Explicit</a:t>
            </a:r>
            <a:endParaRPr sz="3000">
              <a:solidFill>
                <a:srgbClr val="4FC3CD"/>
              </a:solidFill>
              <a:latin typeface="Bebas Neue"/>
              <a:ea typeface="Bebas Neue"/>
              <a:cs typeface="Bebas Neue"/>
              <a:sym typeface="Bebas Neue"/>
            </a:endParaRPr>
          </a:p>
        </p:txBody>
      </p:sp>
      <p:pic>
        <p:nvPicPr>
          <p:cNvPr descr="Screenshot of Gran Turismo 6, featuring the player in position 4 out of 8, near a yellow sports car." id="195" name="Google Shape;195;p12"/>
          <p:cNvPicPr preferRelativeResize="0"/>
          <p:nvPr/>
        </p:nvPicPr>
        <p:blipFill rotWithShape="1">
          <a:blip r:embed="rId3">
            <a:alphaModFix/>
          </a:blip>
          <a:srcRect b="0" l="0" r="0" t="0"/>
          <a:stretch/>
        </p:blipFill>
        <p:spPr>
          <a:xfrm>
            <a:off x="902788" y="2120150"/>
            <a:ext cx="3592266" cy="2020649"/>
          </a:xfrm>
          <a:prstGeom prst="rect">
            <a:avLst/>
          </a:prstGeom>
          <a:noFill/>
          <a:ln>
            <a:noFill/>
          </a:ln>
        </p:spPr>
      </p:pic>
      <p:sp>
        <p:nvSpPr>
          <p:cNvPr id="196" name="Google Shape;196;p12"/>
          <p:cNvSpPr txBox="1"/>
          <p:nvPr/>
        </p:nvSpPr>
        <p:spPr>
          <a:xfrm>
            <a:off x="828800" y="1831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Pedro Cunha (MobyGames)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garage menu in Gran Turismo 6, showing a blue Chevrolet Corvette Stingray." id="197" name="Google Shape;197;p12"/>
          <p:cNvPicPr preferRelativeResize="0"/>
          <p:nvPr/>
        </p:nvPicPr>
        <p:blipFill rotWithShape="1">
          <a:blip r:embed="rId4">
            <a:alphaModFix/>
          </a:blip>
          <a:srcRect b="0" l="0" r="0" t="0"/>
          <a:stretch/>
        </p:blipFill>
        <p:spPr>
          <a:xfrm>
            <a:off x="4648937" y="2130575"/>
            <a:ext cx="3592275" cy="2020664"/>
          </a:xfrm>
          <a:prstGeom prst="rect">
            <a:avLst/>
          </a:prstGeom>
          <a:noFill/>
          <a:ln>
            <a:noFill/>
          </a:ln>
        </p:spPr>
      </p:pic>
      <p:sp>
        <p:nvSpPr>
          <p:cNvPr id="198" name="Google Shape;198;p12"/>
          <p:cNvSpPr txBox="1"/>
          <p:nvPr/>
        </p:nvSpPr>
        <p:spPr>
          <a:xfrm>
            <a:off x="4572000" y="1831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Pedro Cunha (MobyGames)</a:t>
            </a:r>
            <a:endParaRPr b="1" i="0" sz="800" u="none" cap="none" strike="noStrike">
              <a:solidFill>
                <a:srgbClr val="FFFFFF"/>
              </a:solidFill>
              <a:latin typeface="Roboto Condensed"/>
              <a:ea typeface="Roboto Condensed"/>
              <a:cs typeface="Roboto Condensed"/>
              <a:sym typeface="Roboto Condensed"/>
            </a:endParaRPr>
          </a:p>
        </p:txBody>
      </p:sp>
      <p:sp>
        <p:nvSpPr>
          <p:cNvPr id="199" name="Google Shape;199;p12"/>
          <p:cNvSpPr txBox="1"/>
          <p:nvPr/>
        </p:nvSpPr>
        <p:spPr>
          <a:xfrm>
            <a:off x="828809" y="4089000"/>
            <a:ext cx="7412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Challenges in </a:t>
            </a:r>
            <a:r>
              <a:rPr b="1" i="1" lang="en" sz="1000" u="none" cap="none" strike="noStrike">
                <a:solidFill>
                  <a:srgbClr val="FFFFFF"/>
                </a:solidFill>
                <a:latin typeface="Roboto Condensed"/>
                <a:ea typeface="Roboto Condensed"/>
                <a:cs typeface="Roboto Condensed"/>
                <a:sym typeface="Roboto Condensed"/>
              </a:rPr>
              <a:t>Gran Turismo 6 </a:t>
            </a:r>
            <a:r>
              <a:rPr b="1" i="0" lang="en" sz="1000" u="none" cap="none" strike="noStrike">
                <a:solidFill>
                  <a:srgbClr val="FFFFFF"/>
                </a:solidFill>
                <a:latin typeface="Roboto Condensed"/>
                <a:ea typeface="Roboto Condensed"/>
                <a:cs typeface="Roboto Condensed"/>
                <a:sym typeface="Roboto Condensed"/>
              </a:rPr>
              <a:t>are both explicit (win races, beat others) and implicit (adjust settings such as gear ratio, ride height, and downforce prior to each race).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00" name="Google Shape;200;p12"/>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01" name="Google Shape;201;p12"/>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02" name="Google Shape;202;p1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06" name="Shape 206"/>
        <p:cNvGrpSpPr/>
        <p:nvPr/>
      </p:nvGrpSpPr>
      <p:grpSpPr>
        <a:xfrm>
          <a:off x="0" y="0"/>
          <a:ext cx="0" cy="0"/>
          <a:chOff x="0" y="0"/>
          <a:chExt cx="0" cy="0"/>
        </a:xfrm>
      </p:grpSpPr>
      <p:sp>
        <p:nvSpPr>
          <p:cNvPr id="207" name="Google Shape;207;p13"/>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Challenges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Perfect &amp; Imperfect Information</a:t>
            </a:r>
            <a:endParaRPr sz="3000">
              <a:solidFill>
                <a:srgbClr val="4FC3CD"/>
              </a:solidFill>
              <a:latin typeface="Bebas Neue"/>
              <a:ea typeface="Bebas Neue"/>
              <a:cs typeface="Bebas Neue"/>
              <a:sym typeface="Bebas Neue"/>
            </a:endParaRPr>
          </a:p>
        </p:txBody>
      </p:sp>
      <p:pic>
        <p:nvPicPr>
          <p:cNvPr descr="Screenshot of Civilization V, showing a battle in progress." id="208" name="Google Shape;208;p13"/>
          <p:cNvPicPr preferRelativeResize="0"/>
          <p:nvPr/>
        </p:nvPicPr>
        <p:blipFill rotWithShape="1">
          <a:blip r:embed="rId3">
            <a:alphaModFix/>
          </a:blip>
          <a:srcRect b="0" l="0" r="0" t="0"/>
          <a:stretch/>
        </p:blipFill>
        <p:spPr>
          <a:xfrm>
            <a:off x="1135625" y="2029975"/>
            <a:ext cx="3564232" cy="2227638"/>
          </a:xfrm>
          <a:prstGeom prst="rect">
            <a:avLst/>
          </a:prstGeom>
          <a:noFill/>
          <a:ln>
            <a:noFill/>
          </a:ln>
        </p:spPr>
      </p:pic>
      <p:sp>
        <p:nvSpPr>
          <p:cNvPr id="209" name="Google Shape;209;p13"/>
          <p:cNvSpPr txBox="1"/>
          <p:nvPr/>
        </p:nvSpPr>
        <p:spPr>
          <a:xfrm>
            <a:off x="1063500" y="173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2K 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quot;fog of war&quot; in Civilization V." id="210" name="Google Shape;210;p13"/>
          <p:cNvPicPr preferRelativeResize="0"/>
          <p:nvPr/>
        </p:nvPicPr>
        <p:blipFill rotWithShape="1">
          <a:blip r:embed="rId4">
            <a:alphaModFix/>
          </a:blip>
          <a:srcRect b="0" l="0" r="0" t="0"/>
          <a:stretch/>
        </p:blipFill>
        <p:spPr>
          <a:xfrm>
            <a:off x="4910000" y="2029975"/>
            <a:ext cx="3098365" cy="2227650"/>
          </a:xfrm>
          <a:prstGeom prst="rect">
            <a:avLst/>
          </a:prstGeom>
          <a:noFill/>
          <a:ln>
            <a:noFill/>
          </a:ln>
        </p:spPr>
      </p:pic>
      <p:sp>
        <p:nvSpPr>
          <p:cNvPr id="211" name="Google Shape;211;p13"/>
          <p:cNvSpPr txBox="1"/>
          <p:nvPr/>
        </p:nvSpPr>
        <p:spPr>
          <a:xfrm>
            <a:off x="4820050" y="173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2K Games</a:t>
            </a:r>
            <a:endParaRPr b="1" i="0" sz="800" u="none" cap="none" strike="noStrike">
              <a:solidFill>
                <a:srgbClr val="FFFFFF"/>
              </a:solidFill>
              <a:latin typeface="Roboto Condensed"/>
              <a:ea typeface="Roboto Condensed"/>
              <a:cs typeface="Roboto Condensed"/>
              <a:sym typeface="Roboto Condensed"/>
            </a:endParaRPr>
          </a:p>
        </p:txBody>
      </p:sp>
      <p:sp>
        <p:nvSpPr>
          <p:cNvPr id="212" name="Google Shape;212;p13"/>
          <p:cNvSpPr txBox="1"/>
          <p:nvPr/>
        </p:nvSpPr>
        <p:spPr>
          <a:xfrm>
            <a:off x="1063500" y="4213225"/>
            <a:ext cx="7203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Strategy games such as</a:t>
            </a:r>
            <a:r>
              <a:rPr b="1" i="1" lang="en" sz="1000" u="none" cap="none" strike="noStrike">
                <a:solidFill>
                  <a:srgbClr val="FFFFFF"/>
                </a:solidFill>
                <a:latin typeface="Roboto Condensed"/>
                <a:ea typeface="Roboto Condensed"/>
                <a:cs typeface="Roboto Condensed"/>
                <a:sym typeface="Roboto Condensed"/>
              </a:rPr>
              <a:t> Civilization V</a:t>
            </a:r>
            <a:r>
              <a:rPr b="1" i="0" lang="en" sz="1000" u="none" cap="none" strike="noStrike">
                <a:solidFill>
                  <a:srgbClr val="FFFFFF"/>
                </a:solidFill>
                <a:latin typeface="Roboto Condensed"/>
                <a:ea typeface="Roboto Condensed"/>
                <a:cs typeface="Roboto Condensed"/>
                <a:sym typeface="Roboto Condensed"/>
              </a:rPr>
              <a:t> use perfect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and imperfect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right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information—the latter in the form of </a:t>
            </a:r>
            <a:r>
              <a:rPr b="1" i="1" lang="en" sz="1000" u="none" cap="none" strike="noStrike">
                <a:solidFill>
                  <a:srgbClr val="FFFFFF"/>
                </a:solidFill>
                <a:latin typeface="Roboto Condensed"/>
                <a:ea typeface="Roboto Condensed"/>
                <a:cs typeface="Roboto Condensed"/>
                <a:sym typeface="Roboto Condensed"/>
              </a:rPr>
              <a:t>fog of war.</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13" name="Google Shape;213;p13"/>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14" name="Google Shape;214;p13"/>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15" name="Google Shape;215;p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19" name="Shape 219"/>
        <p:cNvGrpSpPr/>
        <p:nvPr/>
      </p:nvGrpSpPr>
      <p:grpSpPr>
        <a:xfrm>
          <a:off x="0" y="0"/>
          <a:ext cx="0" cy="0"/>
          <a:chOff x="0" y="0"/>
          <a:chExt cx="0" cy="0"/>
        </a:xfrm>
      </p:grpSpPr>
      <p:sp>
        <p:nvSpPr>
          <p:cNvPr id="220" name="Google Shape;220;p14"/>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Challenges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Intrinsic &amp; Extrinsic Knowledge</a:t>
            </a:r>
            <a:endParaRPr sz="3000">
              <a:solidFill>
                <a:srgbClr val="4FC3CD"/>
              </a:solidFill>
              <a:latin typeface="Bebas Neue"/>
              <a:ea typeface="Bebas Neue"/>
              <a:cs typeface="Bebas Neue"/>
              <a:sym typeface="Bebas Neue"/>
            </a:endParaRPr>
          </a:p>
        </p:txBody>
      </p:sp>
      <p:pic>
        <p:nvPicPr>
          <p:cNvPr descr="Screenshot of crafting menu in Minecraft, showing the player making TNT." id="221" name="Google Shape;221;p14"/>
          <p:cNvPicPr preferRelativeResize="0"/>
          <p:nvPr/>
        </p:nvPicPr>
        <p:blipFill rotWithShape="1">
          <a:blip r:embed="rId3">
            <a:alphaModFix/>
          </a:blip>
          <a:srcRect b="0" l="0" r="0" t="0"/>
          <a:stretch/>
        </p:blipFill>
        <p:spPr>
          <a:xfrm>
            <a:off x="905450" y="2123150"/>
            <a:ext cx="3586654" cy="2020650"/>
          </a:xfrm>
          <a:prstGeom prst="rect">
            <a:avLst/>
          </a:prstGeom>
          <a:noFill/>
          <a:ln>
            <a:noFill/>
          </a:ln>
        </p:spPr>
      </p:pic>
      <p:sp>
        <p:nvSpPr>
          <p:cNvPr id="222" name="Google Shape;222;p14"/>
          <p:cNvSpPr txBox="1"/>
          <p:nvPr/>
        </p:nvSpPr>
        <p:spPr>
          <a:xfrm>
            <a:off x="836250" y="18510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vedder (MobyGames)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lava pouring down in Minecraft." id="223" name="Google Shape;223;p14"/>
          <p:cNvPicPr preferRelativeResize="0"/>
          <p:nvPr/>
        </p:nvPicPr>
        <p:blipFill rotWithShape="1">
          <a:blip r:embed="rId4">
            <a:alphaModFix/>
          </a:blip>
          <a:srcRect b="0" l="0" r="0" t="0"/>
          <a:stretch/>
        </p:blipFill>
        <p:spPr>
          <a:xfrm>
            <a:off x="4651900" y="2123150"/>
            <a:ext cx="3586649" cy="2020650"/>
          </a:xfrm>
          <a:prstGeom prst="rect">
            <a:avLst/>
          </a:prstGeom>
          <a:noFill/>
          <a:ln>
            <a:noFill/>
          </a:ln>
        </p:spPr>
      </p:pic>
      <p:sp>
        <p:nvSpPr>
          <p:cNvPr id="224" name="Google Shape;224;p14"/>
          <p:cNvSpPr txBox="1"/>
          <p:nvPr/>
        </p:nvSpPr>
        <p:spPr>
          <a:xfrm>
            <a:off x="4572000" y="18510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vedder (MobyGames)</a:t>
            </a:r>
            <a:endParaRPr b="1" i="0" sz="800" u="none" cap="none" strike="noStrike">
              <a:solidFill>
                <a:srgbClr val="FFFFFF"/>
              </a:solidFill>
              <a:latin typeface="Roboto Condensed"/>
              <a:ea typeface="Roboto Condensed"/>
              <a:cs typeface="Roboto Condensed"/>
              <a:sym typeface="Roboto Condensed"/>
            </a:endParaRPr>
          </a:p>
        </p:txBody>
      </p:sp>
      <p:sp>
        <p:nvSpPr>
          <p:cNvPr id="225" name="Google Shape;225;p14"/>
          <p:cNvSpPr txBox="1"/>
          <p:nvPr/>
        </p:nvSpPr>
        <p:spPr>
          <a:xfrm>
            <a:off x="836250" y="4143800"/>
            <a:ext cx="7333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Minecraft, </a:t>
            </a:r>
            <a:r>
              <a:rPr b="1" i="0" lang="en" sz="1000" u="none" cap="none" strike="noStrike">
                <a:solidFill>
                  <a:srgbClr val="FFFFFF"/>
                </a:solidFill>
                <a:latin typeface="Roboto Condensed"/>
                <a:ea typeface="Roboto Condensed"/>
                <a:cs typeface="Roboto Condensed"/>
                <a:sym typeface="Roboto Condensed"/>
              </a:rPr>
              <a:t>players apply intrinsic (</a:t>
            </a:r>
            <a:r>
              <a:rPr b="1" lang="en" sz="1000">
                <a:solidFill>
                  <a:srgbClr val="FFFFFF"/>
                </a:solidFill>
                <a:latin typeface="Roboto Condensed"/>
                <a:ea typeface="Roboto Condensed"/>
                <a:cs typeface="Roboto Condensed"/>
                <a:sym typeface="Roboto Condensed"/>
              </a:rPr>
              <a:t>For example</a:t>
            </a:r>
            <a:r>
              <a:rPr b="1" i="0" lang="en" sz="1000" u="none" cap="none" strike="noStrike">
                <a:solidFill>
                  <a:srgbClr val="FFFFFF"/>
                </a:solidFill>
                <a:latin typeface="Roboto Condensed"/>
                <a:ea typeface="Roboto Condensed"/>
                <a:cs typeface="Roboto Condensed"/>
                <a:sym typeface="Roboto Condensed"/>
              </a:rPr>
              <a:t>, crafting recipes) and extrinsic knowledge (</a:t>
            </a:r>
            <a:r>
              <a:rPr b="1" lang="en" sz="1000">
                <a:solidFill>
                  <a:srgbClr val="FFFFFF"/>
                </a:solidFill>
                <a:latin typeface="Roboto Condensed"/>
                <a:ea typeface="Roboto Condensed"/>
                <a:cs typeface="Roboto Condensed"/>
                <a:sym typeface="Roboto Condensed"/>
              </a:rPr>
              <a:t>For example</a:t>
            </a:r>
            <a:r>
              <a:rPr b="1" i="0" lang="en" sz="1000" u="none" cap="none" strike="noStrike">
                <a:solidFill>
                  <a:srgbClr val="FFFFFF"/>
                </a:solidFill>
                <a:latin typeface="Roboto Condensed"/>
                <a:ea typeface="Roboto Condensed"/>
                <a:cs typeface="Roboto Condensed"/>
                <a:sym typeface="Roboto Condensed"/>
              </a:rPr>
              <a:t>, wood burns, ore melts) in order to build anything they can imagine—including shelters that protect them from the monsters that come out at night!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26" name="Google Shape;226;p14"/>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27" name="Google Shape;227;p14"/>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28" name="Google Shape;228;p1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32" name="Shape 232"/>
        <p:cNvGrpSpPr/>
        <p:nvPr/>
      </p:nvGrpSpPr>
      <p:grpSpPr>
        <a:xfrm>
          <a:off x="0" y="0"/>
          <a:ext cx="0" cy="0"/>
          <a:chOff x="0" y="0"/>
          <a:chExt cx="0" cy="0"/>
        </a:xfrm>
      </p:grpSpPr>
      <p:sp>
        <p:nvSpPr>
          <p:cNvPr id="233" name="Google Shape;233;p15"/>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Challenges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Spatial Awareness</a:t>
            </a:r>
            <a:endParaRPr sz="3000">
              <a:solidFill>
                <a:srgbClr val="4FC3CD"/>
              </a:solidFill>
              <a:latin typeface="Bebas Neue"/>
              <a:ea typeface="Bebas Neue"/>
              <a:cs typeface="Bebas Neue"/>
              <a:sym typeface="Bebas Neue"/>
            </a:endParaRPr>
          </a:p>
        </p:txBody>
      </p:sp>
      <p:pic>
        <p:nvPicPr>
          <p:cNvPr descr="Screenshot of map of Los Santos in Grand Theft Auto V." id="234" name="Google Shape;234;p15"/>
          <p:cNvPicPr preferRelativeResize="0"/>
          <p:nvPr/>
        </p:nvPicPr>
        <p:blipFill rotWithShape="1">
          <a:blip r:embed="rId3">
            <a:alphaModFix/>
          </a:blip>
          <a:srcRect b="0" l="0" r="0" t="0"/>
          <a:stretch/>
        </p:blipFill>
        <p:spPr>
          <a:xfrm>
            <a:off x="2530125" y="2047025"/>
            <a:ext cx="4083749" cy="2297101"/>
          </a:xfrm>
          <a:prstGeom prst="rect">
            <a:avLst/>
          </a:prstGeom>
          <a:noFill/>
          <a:ln>
            <a:noFill/>
          </a:ln>
        </p:spPr>
      </p:pic>
      <p:sp>
        <p:nvSpPr>
          <p:cNvPr id="235" name="Google Shape;235;p15"/>
          <p:cNvSpPr txBox="1"/>
          <p:nvPr/>
        </p:nvSpPr>
        <p:spPr>
          <a:xfrm>
            <a:off x="2435250" y="173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Tomas Petersson (MobyGames)</a:t>
            </a:r>
            <a:endParaRPr b="1" i="0" sz="800" u="none" cap="none" strike="noStrike">
              <a:solidFill>
                <a:srgbClr val="FFFFFF"/>
              </a:solidFill>
              <a:latin typeface="Roboto Condensed"/>
              <a:ea typeface="Roboto Condensed"/>
              <a:cs typeface="Roboto Condensed"/>
              <a:sym typeface="Roboto Condensed"/>
            </a:endParaRPr>
          </a:p>
        </p:txBody>
      </p:sp>
      <p:sp>
        <p:nvSpPr>
          <p:cNvPr id="236" name="Google Shape;236;p15"/>
          <p:cNvSpPr txBox="1"/>
          <p:nvPr/>
        </p:nvSpPr>
        <p:spPr>
          <a:xfrm>
            <a:off x="2435251" y="4344125"/>
            <a:ext cx="4511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Players navigate the streets of Los Santos in </a:t>
            </a:r>
            <a:r>
              <a:rPr b="1" i="1" lang="en" sz="1000" u="none" cap="none" strike="noStrike">
                <a:solidFill>
                  <a:srgbClr val="FFFFFF"/>
                </a:solidFill>
                <a:latin typeface="Roboto Condensed"/>
                <a:ea typeface="Roboto Condensed"/>
                <a:cs typeface="Roboto Condensed"/>
                <a:sym typeface="Roboto Condensed"/>
              </a:rPr>
              <a:t>Grand Theft Auto V.</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37" name="Google Shape;237;p1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38" name="Google Shape;238;p1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39" name="Google Shape;239;p1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43" name="Shape 243"/>
        <p:cNvGrpSpPr/>
        <p:nvPr/>
      </p:nvGrpSpPr>
      <p:grpSpPr>
        <a:xfrm>
          <a:off x="0" y="0"/>
          <a:ext cx="0" cy="0"/>
          <a:chOff x="0" y="0"/>
          <a:chExt cx="0" cy="0"/>
        </a:xfrm>
      </p:grpSpPr>
      <p:sp>
        <p:nvSpPr>
          <p:cNvPr id="244" name="Google Shape;244;p16"/>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Challenges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Pattern Recognition &amp; Matching</a:t>
            </a:r>
            <a:endParaRPr sz="3000">
              <a:solidFill>
                <a:srgbClr val="4FC3CD"/>
              </a:solidFill>
              <a:latin typeface="Bebas Neue"/>
              <a:ea typeface="Bebas Neue"/>
              <a:cs typeface="Bebas Neue"/>
              <a:sym typeface="Bebas Neue"/>
            </a:endParaRPr>
          </a:p>
        </p:txBody>
      </p:sp>
      <p:pic>
        <p:nvPicPr>
          <p:cNvPr descr="Screenshot of Match-3 gameplay found in Puzzles &amp; Dragons." id="245" name="Google Shape;245;p16"/>
          <p:cNvPicPr preferRelativeResize="0"/>
          <p:nvPr/>
        </p:nvPicPr>
        <p:blipFill rotWithShape="1">
          <a:blip r:embed="rId3">
            <a:alphaModFix/>
          </a:blip>
          <a:srcRect b="0" l="0" r="0" t="0"/>
          <a:stretch/>
        </p:blipFill>
        <p:spPr>
          <a:xfrm>
            <a:off x="2732963" y="1999075"/>
            <a:ext cx="3678070" cy="2068925"/>
          </a:xfrm>
          <a:prstGeom prst="rect">
            <a:avLst/>
          </a:prstGeom>
          <a:noFill/>
          <a:ln>
            <a:noFill/>
          </a:ln>
        </p:spPr>
      </p:pic>
      <p:sp>
        <p:nvSpPr>
          <p:cNvPr id="246" name="Google Shape;246;p16"/>
          <p:cNvSpPr txBox="1"/>
          <p:nvPr/>
        </p:nvSpPr>
        <p:spPr>
          <a:xfrm>
            <a:off x="2647325" y="173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GungHo Online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247" name="Google Shape;247;p16"/>
          <p:cNvSpPr txBox="1"/>
          <p:nvPr/>
        </p:nvSpPr>
        <p:spPr>
          <a:xfrm>
            <a:off x="2583438" y="4025425"/>
            <a:ext cx="4272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Games such as </a:t>
            </a:r>
            <a:r>
              <a:rPr b="1" i="1" lang="en" sz="1000" u="none" cap="none" strike="noStrike">
                <a:solidFill>
                  <a:srgbClr val="FFFFFF"/>
                </a:solidFill>
                <a:latin typeface="Roboto Condensed"/>
                <a:ea typeface="Roboto Condensed"/>
                <a:cs typeface="Roboto Condensed"/>
                <a:sym typeface="Roboto Condensed"/>
              </a:rPr>
              <a:t>Puzzles &amp; Dragons </a:t>
            </a:r>
            <a:r>
              <a:rPr b="1" i="0" lang="en" sz="1000" u="none" cap="none" strike="noStrike">
                <a:solidFill>
                  <a:srgbClr val="FFFFFF"/>
                </a:solidFill>
                <a:latin typeface="Roboto Condensed"/>
                <a:ea typeface="Roboto Condensed"/>
                <a:cs typeface="Roboto Condensed"/>
                <a:sym typeface="Roboto Condensed"/>
              </a:rPr>
              <a:t>incorporate pattern recognition mechanics through Match-3 gameplay.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48" name="Google Shape;248;p1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49" name="Google Shape;249;p1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50" name="Google Shape;250;p1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54" name="Shape 254"/>
        <p:cNvGrpSpPr/>
        <p:nvPr/>
      </p:nvGrpSpPr>
      <p:grpSpPr>
        <a:xfrm>
          <a:off x="0" y="0"/>
          <a:ext cx="0" cy="0"/>
          <a:chOff x="0" y="0"/>
          <a:chExt cx="0" cy="0"/>
        </a:xfrm>
      </p:grpSpPr>
      <p:sp>
        <p:nvSpPr>
          <p:cNvPr id="255" name="Google Shape;255;p17"/>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Challenges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Resource Management</a:t>
            </a:r>
            <a:endParaRPr sz="3000">
              <a:solidFill>
                <a:srgbClr val="4FC3CD"/>
              </a:solidFill>
              <a:latin typeface="Bebas Neue"/>
              <a:ea typeface="Bebas Neue"/>
              <a:cs typeface="Bebas Neue"/>
              <a:sym typeface="Bebas Neue"/>
            </a:endParaRPr>
          </a:p>
        </p:txBody>
      </p:sp>
      <p:pic>
        <p:nvPicPr>
          <p:cNvPr descr="Screenshot of player's farm during the autumn season in Stardew Valley." id="256" name="Google Shape;256;p17"/>
          <p:cNvPicPr preferRelativeResize="0"/>
          <p:nvPr/>
        </p:nvPicPr>
        <p:blipFill rotWithShape="1">
          <a:blip r:embed="rId3">
            <a:alphaModFix/>
          </a:blip>
          <a:srcRect b="0" l="0" r="0" t="0"/>
          <a:stretch/>
        </p:blipFill>
        <p:spPr>
          <a:xfrm>
            <a:off x="3060700" y="1912500"/>
            <a:ext cx="3022602" cy="2265476"/>
          </a:xfrm>
          <a:prstGeom prst="rect">
            <a:avLst/>
          </a:prstGeom>
          <a:noFill/>
          <a:ln>
            <a:noFill/>
          </a:ln>
        </p:spPr>
      </p:pic>
      <p:sp>
        <p:nvSpPr>
          <p:cNvPr id="257" name="Google Shape;257;p17"/>
          <p:cNvSpPr txBox="1"/>
          <p:nvPr/>
        </p:nvSpPr>
        <p:spPr>
          <a:xfrm>
            <a:off x="2963425" y="16575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Chucklefish Limited</a:t>
            </a:r>
            <a:endParaRPr b="1" i="0" sz="800" u="none" cap="none" strike="noStrike">
              <a:solidFill>
                <a:srgbClr val="FFFFFF"/>
              </a:solidFill>
              <a:latin typeface="Roboto Condensed"/>
              <a:ea typeface="Roboto Condensed"/>
              <a:cs typeface="Roboto Condensed"/>
              <a:sym typeface="Roboto Condensed"/>
            </a:endParaRPr>
          </a:p>
        </p:txBody>
      </p:sp>
      <p:sp>
        <p:nvSpPr>
          <p:cNvPr id="258" name="Google Shape;258;p17"/>
          <p:cNvSpPr txBox="1"/>
          <p:nvPr/>
        </p:nvSpPr>
        <p:spPr>
          <a:xfrm>
            <a:off x="2963425" y="4132725"/>
            <a:ext cx="4228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Stardew Valley, </a:t>
            </a:r>
            <a:r>
              <a:rPr b="1" i="0" lang="en" sz="1000" u="none" cap="none" strike="noStrike">
                <a:solidFill>
                  <a:srgbClr val="FFFFFF"/>
                </a:solidFill>
                <a:latin typeface="Roboto Condensed"/>
                <a:ea typeface="Roboto Condensed"/>
                <a:cs typeface="Roboto Condensed"/>
                <a:sym typeface="Roboto Condensed"/>
              </a:rPr>
              <a:t>the player must manage a variety of resources—including crops, livestock, products, goods, materials, and people.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59" name="Google Shape;259;p1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60" name="Google Shape;260;p1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61" name="Google Shape;261;p1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356150" y="1838400"/>
            <a:ext cx="8520600" cy="2024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4800">
                <a:latin typeface="Bebas Neue"/>
                <a:ea typeface="Bebas Neue"/>
                <a:cs typeface="Bebas Neue"/>
                <a:sym typeface="Bebas Neue"/>
              </a:rPr>
              <a:t>CHAPTER 6</a:t>
            </a:r>
            <a:endParaRPr sz="48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600">
                <a:solidFill>
                  <a:srgbClr val="4FC3CD"/>
                </a:solidFill>
                <a:latin typeface="Bebas Neue"/>
                <a:ea typeface="Bebas Neue"/>
                <a:cs typeface="Bebas Neue"/>
                <a:sym typeface="Bebas Neue"/>
              </a:rPr>
              <a:t>GAMEPLAY </a:t>
            </a:r>
            <a:br>
              <a:rPr lang="en" sz="3600">
                <a:solidFill>
                  <a:srgbClr val="4FC3CD"/>
                </a:solidFill>
                <a:latin typeface="Bebas Neue"/>
                <a:ea typeface="Bebas Neue"/>
                <a:cs typeface="Bebas Neue"/>
                <a:sym typeface="Bebas Neue"/>
              </a:rPr>
            </a:br>
            <a:r>
              <a:rPr lang="en" sz="3000">
                <a:solidFill>
                  <a:srgbClr val="4FC3CD"/>
                </a:solidFill>
                <a:latin typeface="Bebas Neue"/>
                <a:ea typeface="Bebas Neue"/>
                <a:cs typeface="Bebas Neue"/>
                <a:sym typeface="Bebas Neue"/>
              </a:rPr>
              <a:t>CREATING THE EXPERIENCE</a:t>
            </a:r>
            <a:endParaRPr sz="3000">
              <a:solidFill>
                <a:srgbClr val="4FC3CD"/>
              </a:solidFill>
              <a:latin typeface="Bebas Neue"/>
              <a:ea typeface="Bebas Neue"/>
              <a:cs typeface="Bebas Neue"/>
              <a:sym typeface="Bebas Neue"/>
            </a:endParaRPr>
          </a:p>
        </p:txBody>
      </p:sp>
      <p:pic>
        <p:nvPicPr>
          <p:cNvPr descr="Textbook title (Game Development Essentials: An Introduction - Fourth Edition) and author name (Jeannie Novak)" id="60" name="Google Shape;60;p2"/>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61" name="Google Shape;61;p2"/>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62" name="Google Shape;62;p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65" name="Shape 265"/>
        <p:cNvGrpSpPr/>
        <p:nvPr/>
      </p:nvGrpSpPr>
      <p:grpSpPr>
        <a:xfrm>
          <a:off x="0" y="0"/>
          <a:ext cx="0" cy="0"/>
          <a:chOff x="0" y="0"/>
          <a:chExt cx="0" cy="0"/>
        </a:xfrm>
      </p:grpSpPr>
      <p:sp>
        <p:nvSpPr>
          <p:cNvPr id="266" name="Google Shape;266;p18"/>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Challenges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Reaction Time</a:t>
            </a:r>
            <a:endParaRPr sz="3000">
              <a:solidFill>
                <a:srgbClr val="4FC3CD"/>
              </a:solidFill>
              <a:latin typeface="Bebas Neue"/>
              <a:ea typeface="Bebas Neue"/>
              <a:cs typeface="Bebas Neue"/>
              <a:sym typeface="Bebas Neue"/>
            </a:endParaRPr>
          </a:p>
        </p:txBody>
      </p:sp>
      <p:pic>
        <p:nvPicPr>
          <p:cNvPr descr="Screenshot of Bayonetta facing an enemy." id="267" name="Google Shape;267;p18"/>
          <p:cNvPicPr preferRelativeResize="0"/>
          <p:nvPr/>
        </p:nvPicPr>
        <p:blipFill rotWithShape="1">
          <a:blip r:embed="rId3">
            <a:alphaModFix/>
          </a:blip>
          <a:srcRect b="0" l="0" r="0" t="0"/>
          <a:stretch/>
        </p:blipFill>
        <p:spPr>
          <a:xfrm>
            <a:off x="2680925" y="2004612"/>
            <a:ext cx="3782149" cy="2127450"/>
          </a:xfrm>
          <a:prstGeom prst="rect">
            <a:avLst/>
          </a:prstGeom>
          <a:noFill/>
          <a:ln>
            <a:noFill/>
          </a:ln>
        </p:spPr>
      </p:pic>
      <p:sp>
        <p:nvSpPr>
          <p:cNvPr id="268" name="Google Shape;268;p18"/>
          <p:cNvSpPr txBox="1"/>
          <p:nvPr/>
        </p:nvSpPr>
        <p:spPr>
          <a:xfrm>
            <a:off x="2587350" y="173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Sega Corporation</a:t>
            </a:r>
            <a:endParaRPr b="1" i="0" sz="800" u="none" cap="none" strike="noStrike">
              <a:solidFill>
                <a:srgbClr val="FFFFFF"/>
              </a:solidFill>
              <a:latin typeface="Roboto Condensed"/>
              <a:ea typeface="Roboto Condensed"/>
              <a:cs typeface="Roboto Condensed"/>
              <a:sym typeface="Roboto Condensed"/>
            </a:endParaRPr>
          </a:p>
        </p:txBody>
      </p:sp>
      <p:sp>
        <p:nvSpPr>
          <p:cNvPr id="269" name="Google Shape;269;p18"/>
          <p:cNvSpPr txBox="1"/>
          <p:nvPr/>
        </p:nvSpPr>
        <p:spPr>
          <a:xfrm>
            <a:off x="2587350" y="4132075"/>
            <a:ext cx="4589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Gameplay in </a:t>
            </a:r>
            <a:r>
              <a:rPr b="1" i="1" lang="en" sz="1000" u="none" cap="none" strike="noStrike">
                <a:solidFill>
                  <a:srgbClr val="FFFFFF"/>
                </a:solidFill>
                <a:latin typeface="Roboto Condensed"/>
                <a:ea typeface="Roboto Condensed"/>
                <a:cs typeface="Roboto Condensed"/>
                <a:sym typeface="Roboto Condensed"/>
              </a:rPr>
              <a:t>Bayonetta</a:t>
            </a:r>
            <a:r>
              <a:rPr b="1" i="0" lang="en" sz="1000" u="none" cap="none" strike="noStrike">
                <a:solidFill>
                  <a:srgbClr val="FFFFFF"/>
                </a:solidFill>
                <a:latin typeface="Roboto Condensed"/>
                <a:ea typeface="Roboto Condensed"/>
                <a:cs typeface="Roboto Condensed"/>
                <a:sym typeface="Roboto Condensed"/>
              </a:rPr>
              <a:t> is entirely based on reaction time and reflexes—including when to dodge, block, and attack.</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70" name="Google Shape;270;p1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71" name="Google Shape;271;p1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72" name="Google Shape;272;p1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76" name="Shape 276"/>
        <p:cNvGrpSpPr/>
        <p:nvPr/>
      </p:nvGrpSpPr>
      <p:grpSpPr>
        <a:xfrm>
          <a:off x="0" y="0"/>
          <a:ext cx="0" cy="0"/>
          <a:chOff x="0" y="0"/>
          <a:chExt cx="0" cy="0"/>
        </a:xfrm>
      </p:grpSpPr>
      <p:sp>
        <p:nvSpPr>
          <p:cNvPr id="277" name="Google Shape;277;p19"/>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Balance</a:t>
            </a:r>
            <a:endParaRPr sz="3000">
              <a:solidFill>
                <a:srgbClr val="4FC3CD"/>
              </a:solidFill>
              <a:latin typeface="Bebas Neue"/>
              <a:ea typeface="Bebas Neue"/>
              <a:cs typeface="Bebas Neue"/>
              <a:sym typeface="Bebas Neue"/>
            </a:endParaRPr>
          </a:p>
        </p:txBody>
      </p:sp>
      <p:pic>
        <p:nvPicPr>
          <p:cNvPr descr="Screenshot of &quot;You Died&quot; defeat screen with red text in Dark Souls." id="278" name="Google Shape;278;p19"/>
          <p:cNvPicPr preferRelativeResize="0"/>
          <p:nvPr/>
        </p:nvPicPr>
        <p:blipFill rotWithShape="1">
          <a:blip r:embed="rId3">
            <a:alphaModFix/>
          </a:blip>
          <a:srcRect b="0" l="0" r="0" t="0"/>
          <a:stretch/>
        </p:blipFill>
        <p:spPr>
          <a:xfrm>
            <a:off x="2293338" y="1801381"/>
            <a:ext cx="4557327" cy="2316493"/>
          </a:xfrm>
          <a:prstGeom prst="rect">
            <a:avLst/>
          </a:prstGeom>
          <a:noFill/>
          <a:ln>
            <a:noFill/>
          </a:ln>
        </p:spPr>
      </p:pic>
      <p:sp>
        <p:nvSpPr>
          <p:cNvPr id="279" name="Google Shape;279;p19"/>
          <p:cNvSpPr txBox="1"/>
          <p:nvPr/>
        </p:nvSpPr>
        <p:spPr>
          <a:xfrm>
            <a:off x="2230950" y="15106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280" name="Google Shape;280;p19"/>
          <p:cNvSpPr txBox="1"/>
          <p:nvPr/>
        </p:nvSpPr>
        <p:spPr>
          <a:xfrm>
            <a:off x="2230950" y="4117875"/>
            <a:ext cx="468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As ominous as it looks, the </a:t>
            </a:r>
            <a:r>
              <a:rPr b="1" i="1" lang="en" sz="1000" u="none" cap="none" strike="noStrike">
                <a:solidFill>
                  <a:srgbClr val="FFFFFF"/>
                </a:solidFill>
                <a:latin typeface="Roboto Condensed"/>
                <a:ea typeface="Roboto Condensed"/>
                <a:cs typeface="Roboto Condensed"/>
                <a:sym typeface="Roboto Condensed"/>
              </a:rPr>
              <a:t>Dark Souls</a:t>
            </a:r>
            <a:r>
              <a:rPr b="1" i="0" lang="en" sz="1000" u="none" cap="none" strike="noStrike">
                <a:solidFill>
                  <a:srgbClr val="FFFFFF"/>
                </a:solidFill>
                <a:latin typeface="Roboto Condensed"/>
                <a:ea typeface="Roboto Condensed"/>
                <a:cs typeface="Roboto Condensed"/>
                <a:sym typeface="Roboto Condensed"/>
              </a:rPr>
              <a:t> “YOU DIED” defeat screen is a blunt reminder that the player hasn’t mastered a particular area.</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81" name="Google Shape;281;p1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82" name="Google Shape;282;p1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83" name="Google Shape;283;p1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87" name="Shape 287"/>
        <p:cNvGrpSpPr/>
        <p:nvPr/>
      </p:nvGrpSpPr>
      <p:grpSpPr>
        <a:xfrm>
          <a:off x="0" y="0"/>
          <a:ext cx="0" cy="0"/>
          <a:chOff x="0" y="0"/>
          <a:chExt cx="0" cy="0"/>
        </a:xfrm>
      </p:grpSpPr>
      <p:sp>
        <p:nvSpPr>
          <p:cNvPr id="288" name="Google Shape;288;p20"/>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Balance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Static</a:t>
            </a:r>
            <a:endParaRPr sz="3000">
              <a:solidFill>
                <a:srgbClr val="4FC3CD"/>
              </a:solidFill>
              <a:latin typeface="Bebas Neue"/>
              <a:ea typeface="Bebas Neue"/>
              <a:cs typeface="Bebas Neue"/>
              <a:sym typeface="Bebas Neue"/>
            </a:endParaRPr>
          </a:p>
        </p:txBody>
      </p:sp>
      <p:pic>
        <p:nvPicPr>
          <p:cNvPr descr="Screenshot of player using Channeler's Trident in Dark Souls II." id="289" name="Google Shape;289;p20"/>
          <p:cNvPicPr preferRelativeResize="0"/>
          <p:nvPr/>
        </p:nvPicPr>
        <p:blipFill rotWithShape="1">
          <a:blip r:embed="rId3">
            <a:alphaModFix/>
          </a:blip>
          <a:srcRect b="0" l="0" r="0" t="0"/>
          <a:stretch/>
        </p:blipFill>
        <p:spPr>
          <a:xfrm>
            <a:off x="2616575" y="1964400"/>
            <a:ext cx="3910851" cy="2199850"/>
          </a:xfrm>
          <a:prstGeom prst="rect">
            <a:avLst/>
          </a:prstGeom>
          <a:noFill/>
          <a:ln>
            <a:noFill/>
          </a:ln>
        </p:spPr>
      </p:pic>
      <p:sp>
        <p:nvSpPr>
          <p:cNvPr id="290" name="Google Shape;290;p20"/>
          <p:cNvSpPr txBox="1"/>
          <p:nvPr/>
        </p:nvSpPr>
        <p:spPr>
          <a:xfrm>
            <a:off x="2546150" y="16912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Bandai Namco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291" name="Google Shape;291;p20"/>
          <p:cNvSpPr txBox="1"/>
          <p:nvPr/>
        </p:nvSpPr>
        <p:spPr>
          <a:xfrm>
            <a:off x="2487588" y="4164250"/>
            <a:ext cx="4272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Dark Souls II, </a:t>
            </a:r>
            <a:r>
              <a:rPr b="1" i="0" lang="en" sz="1000" u="none" cap="none" strike="noStrike">
                <a:solidFill>
                  <a:srgbClr val="FFFFFF"/>
                </a:solidFill>
                <a:latin typeface="Roboto Condensed"/>
                <a:ea typeface="Roboto Condensed"/>
                <a:cs typeface="Roboto Condensed"/>
                <a:sym typeface="Roboto Condensed"/>
              </a:rPr>
              <a:t>an obvious strategy when using the Channeler’s Trident is to battle an enemy from a safe distance.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92" name="Google Shape;292;p2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93" name="Google Shape;293;p2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94" name="Google Shape;294;p2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98" name="Shape 298"/>
        <p:cNvGrpSpPr/>
        <p:nvPr/>
      </p:nvGrpSpPr>
      <p:grpSpPr>
        <a:xfrm>
          <a:off x="0" y="0"/>
          <a:ext cx="0" cy="0"/>
          <a:chOff x="0" y="0"/>
          <a:chExt cx="0" cy="0"/>
        </a:xfrm>
      </p:grpSpPr>
      <p:sp>
        <p:nvSpPr>
          <p:cNvPr id="299" name="Google Shape;299;g2811b81bd09_0_24"/>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Balance</a:t>
            </a:r>
            <a:endParaRPr sz="3000">
              <a:latin typeface="Bebas Neue"/>
              <a:ea typeface="Bebas Neue"/>
              <a:cs typeface="Bebas Neue"/>
              <a:sym typeface="Bebas Neue"/>
            </a:endParaRPr>
          </a:p>
          <a:p>
            <a:pPr indent="0" lvl="0" marL="0" rtl="0" algn="ctr">
              <a:spcBef>
                <a:spcPts val="0"/>
              </a:spcBef>
              <a:spcAft>
                <a:spcPts val="0"/>
              </a:spcAft>
              <a:buSzPts val="2800"/>
              <a:buNone/>
            </a:pPr>
            <a:r>
              <a:rPr lang="en" sz="3000">
                <a:solidFill>
                  <a:srgbClr val="4FC3CD"/>
                </a:solidFill>
                <a:latin typeface="Bebas Neue"/>
                <a:ea typeface="Bebas Neue"/>
                <a:cs typeface="Bebas Neue"/>
                <a:sym typeface="Bebas Neue"/>
              </a:rPr>
              <a:t>Symmetry</a:t>
            </a:r>
            <a:endParaRPr sz="3000">
              <a:solidFill>
                <a:srgbClr val="4FC3CD"/>
              </a:solidFill>
              <a:latin typeface="Bebas Neue"/>
              <a:ea typeface="Bebas Neue"/>
              <a:cs typeface="Bebas Neue"/>
              <a:sym typeface="Bebas Neue"/>
            </a:endParaRPr>
          </a:p>
        </p:txBody>
      </p:sp>
      <p:pic>
        <p:nvPicPr>
          <p:cNvPr descr="Screenshot of Fall Guys, featuring several players dressed in colorful and zany outfits, walking together towards to the bottom-left corner of the screen." id="300" name="Google Shape;300;g2811b81bd09_0_24"/>
          <p:cNvPicPr preferRelativeResize="0"/>
          <p:nvPr/>
        </p:nvPicPr>
        <p:blipFill>
          <a:blip r:embed="rId3">
            <a:alphaModFix/>
          </a:blip>
          <a:stretch>
            <a:fillRect/>
          </a:stretch>
        </p:blipFill>
        <p:spPr>
          <a:xfrm>
            <a:off x="2669650" y="2024125"/>
            <a:ext cx="3804692" cy="2140125"/>
          </a:xfrm>
          <a:prstGeom prst="rect">
            <a:avLst/>
          </a:prstGeom>
          <a:noFill/>
          <a:ln>
            <a:noFill/>
          </a:ln>
        </p:spPr>
      </p:pic>
      <p:sp>
        <p:nvSpPr>
          <p:cNvPr id="301" name="Google Shape;301;g2811b81bd09_0_24"/>
          <p:cNvSpPr txBox="1"/>
          <p:nvPr/>
        </p:nvSpPr>
        <p:spPr>
          <a:xfrm>
            <a:off x="2620675" y="173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lang="en" sz="800">
                <a:solidFill>
                  <a:srgbClr val="FFFFFF"/>
                </a:solidFill>
                <a:latin typeface="Roboto Condensed"/>
                <a:ea typeface="Roboto Condensed"/>
                <a:cs typeface="Roboto Condensed"/>
                <a:sym typeface="Roboto Condensed"/>
              </a:rPr>
              <a:t>Devolver Digital</a:t>
            </a:r>
            <a:endParaRPr b="1" i="0" sz="800" u="none" cap="none" strike="noStrike">
              <a:solidFill>
                <a:srgbClr val="FFFFFF"/>
              </a:solidFill>
              <a:latin typeface="Roboto Condensed"/>
              <a:ea typeface="Roboto Condensed"/>
              <a:cs typeface="Roboto Condensed"/>
              <a:sym typeface="Roboto Condensed"/>
            </a:endParaRPr>
          </a:p>
        </p:txBody>
      </p:sp>
      <p:sp>
        <p:nvSpPr>
          <p:cNvPr id="302" name="Google Shape;302;g2811b81bd09_0_24"/>
          <p:cNvSpPr txBox="1"/>
          <p:nvPr/>
        </p:nvSpPr>
        <p:spPr>
          <a:xfrm>
            <a:off x="2572788" y="4164250"/>
            <a:ext cx="4272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a:t>
            </a:r>
            <a:r>
              <a:rPr b="1" lang="en" sz="1000">
                <a:solidFill>
                  <a:srgbClr val="FFFFFF"/>
                </a:solidFill>
                <a:latin typeface="Roboto Condensed"/>
                <a:ea typeface="Roboto Condensed"/>
                <a:cs typeface="Roboto Condensed"/>
                <a:sym typeface="Roboto Condensed"/>
              </a:rPr>
              <a:t> </a:t>
            </a:r>
            <a:r>
              <a:rPr b="1" i="1" lang="en" sz="1000">
                <a:solidFill>
                  <a:srgbClr val="FFFFFF"/>
                </a:solidFill>
                <a:latin typeface="Roboto Condensed"/>
                <a:ea typeface="Roboto Condensed"/>
                <a:cs typeface="Roboto Condensed"/>
                <a:sym typeface="Roboto Condensed"/>
              </a:rPr>
              <a:t>Fall Guys</a:t>
            </a:r>
            <a:r>
              <a:rPr b="1" lang="en" sz="1000">
                <a:solidFill>
                  <a:srgbClr val="FFFFFF"/>
                </a:solidFill>
                <a:latin typeface="Roboto Condensed"/>
                <a:ea typeface="Roboto Condensed"/>
                <a:cs typeface="Roboto Condensed"/>
                <a:sym typeface="Roboto Condensed"/>
              </a:rPr>
              <a:t>, players begin the game with the same resources.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03" name="Google Shape;303;g2811b81bd09_0_2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04" name="Google Shape;304;g2811b81bd09_0_2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05" name="Google Shape;305;g2811b81bd09_0_2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09" name="Shape 309"/>
        <p:cNvGrpSpPr/>
        <p:nvPr/>
      </p:nvGrpSpPr>
      <p:grpSpPr>
        <a:xfrm>
          <a:off x="0" y="0"/>
          <a:ext cx="0" cy="0"/>
          <a:chOff x="0" y="0"/>
          <a:chExt cx="0" cy="0"/>
        </a:xfrm>
      </p:grpSpPr>
      <p:sp>
        <p:nvSpPr>
          <p:cNvPr id="310" name="Google Shape;310;g2811b81bd09_0_45"/>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Balance</a:t>
            </a:r>
            <a:endParaRPr sz="3000">
              <a:latin typeface="Bebas Neue"/>
              <a:ea typeface="Bebas Neue"/>
              <a:cs typeface="Bebas Neue"/>
              <a:sym typeface="Bebas Neue"/>
            </a:endParaRPr>
          </a:p>
          <a:p>
            <a:pPr indent="0" lvl="0" marL="0" rtl="0" algn="ctr">
              <a:spcBef>
                <a:spcPts val="0"/>
              </a:spcBef>
              <a:spcAft>
                <a:spcPts val="0"/>
              </a:spcAft>
              <a:buSzPts val="2800"/>
              <a:buNone/>
            </a:pPr>
            <a:r>
              <a:rPr lang="en" sz="3000">
                <a:solidFill>
                  <a:srgbClr val="4FC3CD"/>
                </a:solidFill>
                <a:latin typeface="Bebas Neue"/>
                <a:ea typeface="Bebas Neue"/>
                <a:cs typeface="Bebas Neue"/>
                <a:sym typeface="Bebas Neue"/>
              </a:rPr>
              <a:t>Symmetry</a:t>
            </a:r>
            <a:endParaRPr sz="3000">
              <a:solidFill>
                <a:srgbClr val="4FC3CD"/>
              </a:solidFill>
              <a:latin typeface="Bebas Neue"/>
              <a:ea typeface="Bebas Neue"/>
              <a:cs typeface="Bebas Neue"/>
              <a:sym typeface="Bebas Neue"/>
            </a:endParaRPr>
          </a:p>
        </p:txBody>
      </p:sp>
      <p:pic>
        <p:nvPicPr>
          <p:cNvPr descr="Diagram of Transitive Relationship, showing a king shown as above a merchant, who is above a peasant." id="311" name="Google Shape;311;g2811b81bd09_0_45"/>
          <p:cNvPicPr preferRelativeResize="0"/>
          <p:nvPr/>
        </p:nvPicPr>
        <p:blipFill>
          <a:blip r:embed="rId3">
            <a:alphaModFix/>
          </a:blip>
          <a:stretch>
            <a:fillRect/>
          </a:stretch>
        </p:blipFill>
        <p:spPr>
          <a:xfrm>
            <a:off x="3162188" y="1970825"/>
            <a:ext cx="2819625" cy="2120226"/>
          </a:xfrm>
          <a:prstGeom prst="rect">
            <a:avLst/>
          </a:prstGeom>
          <a:noFill/>
          <a:ln>
            <a:noFill/>
          </a:ln>
        </p:spPr>
      </p:pic>
      <p:sp>
        <p:nvSpPr>
          <p:cNvPr id="312" name="Google Shape;312;g2811b81bd09_0_45"/>
          <p:cNvSpPr txBox="1"/>
          <p:nvPr/>
        </p:nvSpPr>
        <p:spPr>
          <a:xfrm>
            <a:off x="3051950" y="17056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lang="en" sz="800">
                <a:solidFill>
                  <a:srgbClr val="FFFFFF"/>
                </a:solidFill>
                <a:latin typeface="Roboto Condensed"/>
                <a:ea typeface="Roboto Condensed"/>
                <a:cs typeface="Roboto Condensed"/>
                <a:sym typeface="Roboto Condensed"/>
              </a:rPr>
              <a:t>Illustrations by Ben Bourbon | 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313" name="Google Shape;313;g2811b81bd09_0_45"/>
          <p:cNvSpPr txBox="1"/>
          <p:nvPr/>
        </p:nvSpPr>
        <p:spPr>
          <a:xfrm>
            <a:off x="3051946" y="4061425"/>
            <a:ext cx="2929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lang="en" sz="1000">
                <a:solidFill>
                  <a:srgbClr val="FFFFFF"/>
                </a:solidFill>
                <a:latin typeface="Roboto Condensed"/>
                <a:ea typeface="Roboto Condensed"/>
                <a:cs typeface="Roboto Condensed"/>
                <a:sym typeface="Roboto Condensed"/>
              </a:rPr>
              <a:t>A hierarchical caste system is a type of linear, transitive relationship.</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14" name="Google Shape;314;g2811b81bd09_0_4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15" name="Google Shape;315;g2811b81bd09_0_4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16" name="Google Shape;316;g2811b81bd09_0_4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20" name="Shape 320"/>
        <p:cNvGrpSpPr/>
        <p:nvPr/>
      </p:nvGrpSpPr>
      <p:grpSpPr>
        <a:xfrm>
          <a:off x="0" y="0"/>
          <a:ext cx="0" cy="0"/>
          <a:chOff x="0" y="0"/>
          <a:chExt cx="0" cy="0"/>
        </a:xfrm>
      </p:grpSpPr>
      <p:sp>
        <p:nvSpPr>
          <p:cNvPr id="321" name="Google Shape;321;g2811b81bd09_0_35"/>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Balance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Symmetry</a:t>
            </a:r>
            <a:endParaRPr sz="3000">
              <a:solidFill>
                <a:srgbClr val="4FC3CD"/>
              </a:solidFill>
              <a:latin typeface="Bebas Neue"/>
              <a:ea typeface="Bebas Neue"/>
              <a:cs typeface="Bebas Neue"/>
              <a:sym typeface="Bebas Neue"/>
            </a:endParaRPr>
          </a:p>
        </p:txBody>
      </p:sp>
      <p:pic>
        <p:nvPicPr>
          <p:cNvPr descr="Diagram of Intransitive Relationship, showing the king, merchant, and peasant all having a circular relationship between each other in this scenario." id="322" name="Google Shape;322;g2811b81bd09_0_35"/>
          <p:cNvPicPr preferRelativeResize="0"/>
          <p:nvPr/>
        </p:nvPicPr>
        <p:blipFill>
          <a:blip r:embed="rId3">
            <a:alphaModFix/>
          </a:blip>
          <a:stretch>
            <a:fillRect/>
          </a:stretch>
        </p:blipFill>
        <p:spPr>
          <a:xfrm>
            <a:off x="3438000" y="1966175"/>
            <a:ext cx="2267990" cy="2426772"/>
          </a:xfrm>
          <a:prstGeom prst="rect">
            <a:avLst/>
          </a:prstGeom>
          <a:noFill/>
          <a:ln>
            <a:noFill/>
          </a:ln>
        </p:spPr>
      </p:pic>
      <p:sp>
        <p:nvSpPr>
          <p:cNvPr id="323" name="Google Shape;323;g2811b81bd09_0_35"/>
          <p:cNvSpPr txBox="1"/>
          <p:nvPr/>
        </p:nvSpPr>
        <p:spPr>
          <a:xfrm>
            <a:off x="3350700" y="16949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lang="en" sz="800">
                <a:solidFill>
                  <a:srgbClr val="FFFFFF"/>
                </a:solidFill>
                <a:latin typeface="Roboto Condensed"/>
                <a:ea typeface="Roboto Condensed"/>
                <a:cs typeface="Roboto Condensed"/>
                <a:sym typeface="Roboto Condensed"/>
              </a:rPr>
              <a:t>Illustrations by Ben Bourbon | 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324" name="Google Shape;324;g2811b81bd09_0_35"/>
          <p:cNvSpPr txBox="1"/>
          <p:nvPr/>
        </p:nvSpPr>
        <p:spPr>
          <a:xfrm>
            <a:off x="3350695" y="4355550"/>
            <a:ext cx="2355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lang="en" sz="1000">
                <a:solidFill>
                  <a:srgbClr val="FFFFFF"/>
                </a:solidFill>
                <a:latin typeface="Roboto Condensed"/>
                <a:ea typeface="Roboto Condensed"/>
                <a:cs typeface="Roboto Condensed"/>
                <a:sym typeface="Roboto Condensed"/>
              </a:rPr>
              <a:t>A rock-paper-scissors system is a type of circular, intransitive relationship.</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25" name="Google Shape;325;g2811b81bd09_0_3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26" name="Google Shape;326;g2811b81bd09_0_3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27" name="Google Shape;327;g2811b81bd09_0_3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31" name="Shape 331"/>
        <p:cNvGrpSpPr/>
        <p:nvPr/>
      </p:nvGrpSpPr>
      <p:grpSpPr>
        <a:xfrm>
          <a:off x="0" y="0"/>
          <a:ext cx="0" cy="0"/>
          <a:chOff x="0" y="0"/>
          <a:chExt cx="0" cy="0"/>
        </a:xfrm>
      </p:grpSpPr>
      <p:sp>
        <p:nvSpPr>
          <p:cNvPr id="332" name="Google Shape;332;g2811b81bd09_0_57"/>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Balance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Trade-Offs</a:t>
            </a:r>
            <a:endParaRPr sz="3000">
              <a:solidFill>
                <a:srgbClr val="4FC3CD"/>
              </a:solidFill>
              <a:latin typeface="Bebas Neue"/>
              <a:ea typeface="Bebas Neue"/>
              <a:cs typeface="Bebas Neue"/>
              <a:sym typeface="Bebas Neue"/>
            </a:endParaRPr>
          </a:p>
        </p:txBody>
      </p:sp>
      <p:pic>
        <p:nvPicPr>
          <p:cNvPr descr="Screenshot of God of War, showing the specs of Sindri's Royal Dwarven Breastplate armor." id="333" name="Google Shape;333;g2811b81bd09_0_57"/>
          <p:cNvPicPr preferRelativeResize="0"/>
          <p:nvPr/>
        </p:nvPicPr>
        <p:blipFill>
          <a:blip r:embed="rId3">
            <a:alphaModFix/>
          </a:blip>
          <a:stretch>
            <a:fillRect/>
          </a:stretch>
        </p:blipFill>
        <p:spPr>
          <a:xfrm>
            <a:off x="2697700" y="1855349"/>
            <a:ext cx="3748593" cy="2145188"/>
          </a:xfrm>
          <a:prstGeom prst="rect">
            <a:avLst/>
          </a:prstGeom>
          <a:noFill/>
          <a:ln>
            <a:noFill/>
          </a:ln>
        </p:spPr>
      </p:pic>
      <p:sp>
        <p:nvSpPr>
          <p:cNvPr id="334" name="Google Shape;334;g2811b81bd09_0_57"/>
          <p:cNvSpPr txBox="1"/>
          <p:nvPr/>
        </p:nvSpPr>
        <p:spPr>
          <a:xfrm>
            <a:off x="2615925" y="16187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lang="en" sz="800">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335" name="Google Shape;335;g2811b81bd09_0_57"/>
          <p:cNvSpPr txBox="1"/>
          <p:nvPr/>
        </p:nvSpPr>
        <p:spPr>
          <a:xfrm>
            <a:off x="2615925" y="4022475"/>
            <a:ext cx="4107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lang="en" sz="1000">
                <a:solidFill>
                  <a:srgbClr val="FFFFFF"/>
                </a:solidFill>
                <a:latin typeface="Roboto Condensed"/>
                <a:ea typeface="Roboto Condensed"/>
                <a:cs typeface="Roboto Condensed"/>
                <a:sym typeface="Roboto Condensed"/>
              </a:rPr>
              <a:t>In</a:t>
            </a:r>
            <a:r>
              <a:rPr b="1" i="1" lang="en" sz="1000">
                <a:solidFill>
                  <a:srgbClr val="FFFFFF"/>
                </a:solidFill>
                <a:latin typeface="Roboto Condensed"/>
                <a:ea typeface="Roboto Condensed"/>
                <a:cs typeface="Roboto Condensed"/>
                <a:sym typeface="Roboto Condensed"/>
              </a:rPr>
              <a:t> God of War </a:t>
            </a:r>
            <a:r>
              <a:rPr b="1" lang="en" sz="1000">
                <a:solidFill>
                  <a:srgbClr val="FFFFFF"/>
                </a:solidFill>
                <a:latin typeface="Roboto Condensed"/>
                <a:ea typeface="Roboto Condensed"/>
                <a:cs typeface="Roboto Condensed"/>
                <a:sym typeface="Roboto Condensed"/>
              </a:rPr>
              <a:t>(2018), sturdier armor is often very useful in defense (blocking attacks and absorbing damage)–but it also takes away from the character’s overall strength.</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36" name="Google Shape;336;g2811b81bd09_0_5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37" name="Google Shape;337;g2811b81bd09_0_5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38" name="Google Shape;338;g2811b81bd09_0_5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42" name="Shape 342"/>
        <p:cNvGrpSpPr/>
        <p:nvPr/>
      </p:nvGrpSpPr>
      <p:grpSpPr>
        <a:xfrm>
          <a:off x="0" y="0"/>
          <a:ext cx="0" cy="0"/>
          <a:chOff x="0" y="0"/>
          <a:chExt cx="0" cy="0"/>
        </a:xfrm>
      </p:grpSpPr>
      <p:sp>
        <p:nvSpPr>
          <p:cNvPr id="343" name="Google Shape;343;g2811b81bd09_0_68"/>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Balance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Feedback Loop</a:t>
            </a:r>
            <a:endParaRPr sz="3000">
              <a:solidFill>
                <a:srgbClr val="4FC3CD"/>
              </a:solidFill>
              <a:latin typeface="Bebas Neue"/>
              <a:ea typeface="Bebas Neue"/>
              <a:cs typeface="Bebas Neue"/>
              <a:sym typeface="Bebas Neue"/>
            </a:endParaRPr>
          </a:p>
        </p:txBody>
      </p:sp>
      <p:pic>
        <p:nvPicPr>
          <p:cNvPr descr="Screenshot of Forza Horizon 4, showing a yellow convertible driving along the blue driving line." id="344" name="Google Shape;344;g2811b81bd09_0_68"/>
          <p:cNvPicPr preferRelativeResize="0"/>
          <p:nvPr/>
        </p:nvPicPr>
        <p:blipFill>
          <a:blip r:embed="rId3">
            <a:alphaModFix/>
          </a:blip>
          <a:stretch>
            <a:fillRect/>
          </a:stretch>
        </p:blipFill>
        <p:spPr>
          <a:xfrm>
            <a:off x="930025" y="1926575"/>
            <a:ext cx="3507077" cy="1960744"/>
          </a:xfrm>
          <a:prstGeom prst="rect">
            <a:avLst/>
          </a:prstGeom>
          <a:noFill/>
          <a:ln>
            <a:noFill/>
          </a:ln>
        </p:spPr>
      </p:pic>
      <p:sp>
        <p:nvSpPr>
          <p:cNvPr id="345" name="Google Shape;345;g2811b81bd09_0_68"/>
          <p:cNvSpPr txBox="1"/>
          <p:nvPr/>
        </p:nvSpPr>
        <p:spPr>
          <a:xfrm>
            <a:off x="888750" y="16507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lang="en" sz="800">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Forza Horizon 4, showing the impact of enabling the driving line in the difficulty settings - which lowers the players bonus to 60." id="346" name="Google Shape;346;g2811b81bd09_0_68"/>
          <p:cNvPicPr preferRelativeResize="0"/>
          <p:nvPr/>
        </p:nvPicPr>
        <p:blipFill>
          <a:blip r:embed="rId4">
            <a:alphaModFix/>
          </a:blip>
          <a:stretch>
            <a:fillRect/>
          </a:stretch>
        </p:blipFill>
        <p:spPr>
          <a:xfrm>
            <a:off x="4572025" y="1926575"/>
            <a:ext cx="3507077" cy="1969306"/>
          </a:xfrm>
          <a:prstGeom prst="rect">
            <a:avLst/>
          </a:prstGeom>
          <a:noFill/>
          <a:ln>
            <a:noFill/>
          </a:ln>
        </p:spPr>
      </p:pic>
      <p:sp>
        <p:nvSpPr>
          <p:cNvPr id="347" name="Google Shape;347;g2811b81bd09_0_68"/>
          <p:cNvSpPr txBox="1"/>
          <p:nvPr/>
        </p:nvSpPr>
        <p:spPr>
          <a:xfrm>
            <a:off x="4501000" y="16859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lang="en" sz="800">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348" name="Google Shape;348;g2811b81bd09_0_68"/>
          <p:cNvSpPr txBox="1"/>
          <p:nvPr/>
        </p:nvSpPr>
        <p:spPr>
          <a:xfrm>
            <a:off x="830500" y="3937350"/>
            <a:ext cx="7498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lang="en" sz="1000">
                <a:solidFill>
                  <a:srgbClr val="FFFFFF"/>
                </a:solidFill>
                <a:latin typeface="Roboto Condensed"/>
                <a:ea typeface="Roboto Condensed"/>
                <a:cs typeface="Roboto Condensed"/>
                <a:sym typeface="Roboto Condensed"/>
              </a:rPr>
              <a:t>Enabling the driving line in </a:t>
            </a:r>
            <a:r>
              <a:rPr b="1" i="1" lang="en" sz="1000">
                <a:solidFill>
                  <a:srgbClr val="FFFFFF"/>
                </a:solidFill>
                <a:latin typeface="Roboto Condensed"/>
                <a:ea typeface="Roboto Condensed"/>
                <a:cs typeface="Roboto Condensed"/>
                <a:sym typeface="Roboto Condensed"/>
              </a:rPr>
              <a:t>Forza Horizon 4 </a:t>
            </a:r>
            <a:r>
              <a:rPr b="1" lang="en" sz="1000">
                <a:solidFill>
                  <a:srgbClr val="FFFFFF"/>
                </a:solidFill>
                <a:latin typeface="Roboto Condensed"/>
                <a:ea typeface="Roboto Condensed"/>
                <a:cs typeface="Roboto Condensed"/>
                <a:sym typeface="Roboto Condensed"/>
              </a:rPr>
              <a:t>provides the player with an assist (positive feedback - left), while also lowering the player’s bonus by 10% (from 70 to 60 shown - 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49" name="Google Shape;349;g2811b81bd09_0_68"/>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50" name="Google Shape;350;g2811b81bd09_0_68"/>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351" name="Google Shape;351;g2811b81bd09_0_6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55" name="Shape 355"/>
        <p:cNvGrpSpPr/>
        <p:nvPr/>
      </p:nvGrpSpPr>
      <p:grpSpPr>
        <a:xfrm>
          <a:off x="0" y="0"/>
          <a:ext cx="0" cy="0"/>
          <a:chOff x="0" y="0"/>
          <a:chExt cx="0" cy="0"/>
        </a:xfrm>
      </p:grpSpPr>
      <p:sp>
        <p:nvSpPr>
          <p:cNvPr id="356" name="Google Shape;356;p21"/>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Balance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Dynamic</a:t>
            </a:r>
            <a:endParaRPr sz="3000">
              <a:solidFill>
                <a:srgbClr val="4FC3CD"/>
              </a:solidFill>
              <a:latin typeface="Bebas Neue"/>
              <a:ea typeface="Bebas Neue"/>
              <a:cs typeface="Bebas Neue"/>
              <a:sym typeface="Bebas Neue"/>
            </a:endParaRPr>
          </a:p>
        </p:txBody>
      </p:sp>
      <p:pic>
        <p:nvPicPr>
          <p:cNvPr descr="Screenshot of havoc created by the player in Red Faction Guerilla Re-Mars-tered." id="357" name="Google Shape;357;p21"/>
          <p:cNvPicPr preferRelativeResize="0"/>
          <p:nvPr/>
        </p:nvPicPr>
        <p:blipFill rotWithShape="1">
          <a:blip r:embed="rId3">
            <a:alphaModFix/>
          </a:blip>
          <a:srcRect b="0" l="0" r="0" t="0"/>
          <a:stretch/>
        </p:blipFill>
        <p:spPr>
          <a:xfrm>
            <a:off x="2449202" y="1969925"/>
            <a:ext cx="4202998" cy="2364201"/>
          </a:xfrm>
          <a:prstGeom prst="rect">
            <a:avLst/>
          </a:prstGeom>
          <a:noFill/>
          <a:ln>
            <a:noFill/>
          </a:ln>
        </p:spPr>
      </p:pic>
      <p:sp>
        <p:nvSpPr>
          <p:cNvPr id="358" name="Google Shape;358;p21"/>
          <p:cNvSpPr txBox="1"/>
          <p:nvPr/>
        </p:nvSpPr>
        <p:spPr>
          <a:xfrm>
            <a:off x="2357100" y="16986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THQ Nordic GmbH</a:t>
            </a:r>
            <a:endParaRPr b="1" i="0" sz="800" u="none" cap="none" strike="noStrike">
              <a:solidFill>
                <a:srgbClr val="FFFFFF"/>
              </a:solidFill>
              <a:latin typeface="Roboto Condensed"/>
              <a:ea typeface="Roboto Condensed"/>
              <a:cs typeface="Roboto Condensed"/>
              <a:sym typeface="Roboto Condensed"/>
            </a:endParaRPr>
          </a:p>
        </p:txBody>
      </p:sp>
      <p:sp>
        <p:nvSpPr>
          <p:cNvPr id="359" name="Google Shape;359;p21"/>
          <p:cNvSpPr txBox="1"/>
          <p:nvPr/>
        </p:nvSpPr>
        <p:spPr>
          <a:xfrm>
            <a:off x="2401501" y="4286625"/>
            <a:ext cx="4491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Red Faction: Guerilla Re-Mars-tered,</a:t>
            </a:r>
            <a:r>
              <a:rPr b="1" i="0" lang="en" sz="1000" u="none" cap="none" strike="noStrike">
                <a:solidFill>
                  <a:srgbClr val="FFFFFF"/>
                </a:solidFill>
                <a:latin typeface="Roboto Condensed"/>
                <a:ea typeface="Roboto Condensed"/>
                <a:cs typeface="Roboto Condensed"/>
                <a:sym typeface="Roboto Condensed"/>
              </a:rPr>
              <a:t> players wreak havoc across Mars.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60" name="Google Shape;360;p2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61" name="Google Shape;361;p2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62" name="Google Shape;362;p2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66" name="Shape 366"/>
        <p:cNvGrpSpPr/>
        <p:nvPr/>
      </p:nvGrpSpPr>
      <p:grpSpPr>
        <a:xfrm>
          <a:off x="0" y="0"/>
          <a:ext cx="0" cy="0"/>
          <a:chOff x="0" y="0"/>
          <a:chExt cx="0" cy="0"/>
        </a:xfrm>
      </p:grpSpPr>
      <p:sp>
        <p:nvSpPr>
          <p:cNvPr id="367" name="Google Shape;367;g2811b81bd09_0_81"/>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Balance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Maintenance</a:t>
            </a:r>
            <a:endParaRPr sz="3000">
              <a:solidFill>
                <a:srgbClr val="4FC3CD"/>
              </a:solidFill>
              <a:latin typeface="Bebas Neue"/>
              <a:ea typeface="Bebas Neue"/>
              <a:cs typeface="Bebas Neue"/>
              <a:sym typeface="Bebas Neue"/>
            </a:endParaRPr>
          </a:p>
        </p:txBody>
      </p:sp>
      <p:pic>
        <p:nvPicPr>
          <p:cNvPr descr="Screenshot of Two Point Hospital, showing the chaos of managing a hospital - from different rooms, patients waiting around, and even reacting to the health inspector visit." id="368" name="Google Shape;368;g2811b81bd09_0_81"/>
          <p:cNvPicPr preferRelativeResize="0"/>
          <p:nvPr/>
        </p:nvPicPr>
        <p:blipFill>
          <a:blip r:embed="rId3">
            <a:alphaModFix/>
          </a:blip>
          <a:stretch>
            <a:fillRect/>
          </a:stretch>
        </p:blipFill>
        <p:spPr>
          <a:xfrm>
            <a:off x="2520750" y="1978975"/>
            <a:ext cx="4102499" cy="2307650"/>
          </a:xfrm>
          <a:prstGeom prst="rect">
            <a:avLst/>
          </a:prstGeom>
          <a:noFill/>
          <a:ln>
            <a:noFill/>
          </a:ln>
        </p:spPr>
      </p:pic>
      <p:sp>
        <p:nvSpPr>
          <p:cNvPr id="369" name="Google Shape;369;g2811b81bd09_0_81"/>
          <p:cNvSpPr txBox="1"/>
          <p:nvPr/>
        </p:nvSpPr>
        <p:spPr>
          <a:xfrm>
            <a:off x="2458275" y="16986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lang="en" sz="800">
                <a:solidFill>
                  <a:srgbClr val="FFFFFF"/>
                </a:solidFill>
                <a:latin typeface="Roboto Condensed"/>
                <a:ea typeface="Roboto Condensed"/>
                <a:cs typeface="Roboto Condensed"/>
                <a:sym typeface="Roboto Condensed"/>
              </a:rPr>
              <a:t>Sega Corporation</a:t>
            </a:r>
            <a:endParaRPr b="1" i="0" sz="800" u="none" cap="none" strike="noStrike">
              <a:solidFill>
                <a:srgbClr val="FFFFFF"/>
              </a:solidFill>
              <a:latin typeface="Roboto Condensed"/>
              <a:ea typeface="Roboto Condensed"/>
              <a:cs typeface="Roboto Condensed"/>
              <a:sym typeface="Roboto Condensed"/>
            </a:endParaRPr>
          </a:p>
        </p:txBody>
      </p:sp>
      <p:sp>
        <p:nvSpPr>
          <p:cNvPr id="370" name="Google Shape;370;g2811b81bd09_0_81"/>
          <p:cNvSpPr txBox="1"/>
          <p:nvPr/>
        </p:nvSpPr>
        <p:spPr>
          <a:xfrm>
            <a:off x="2401501" y="4286625"/>
            <a:ext cx="4491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Throughout </a:t>
            </a:r>
            <a:r>
              <a:rPr b="1" i="1" lang="en" sz="1000">
                <a:solidFill>
                  <a:schemeClr val="dk1"/>
                </a:solidFill>
                <a:latin typeface="Roboto Condensed"/>
                <a:ea typeface="Roboto Condensed"/>
                <a:cs typeface="Roboto Condensed"/>
                <a:sym typeface="Roboto Condensed"/>
              </a:rPr>
              <a:t>Two Point Hospital</a:t>
            </a:r>
            <a:r>
              <a:rPr b="1" lang="en" sz="1000">
                <a:solidFill>
                  <a:schemeClr val="dk1"/>
                </a:solidFill>
                <a:latin typeface="Roboto Condensed"/>
                <a:ea typeface="Roboto Condensed"/>
                <a:cs typeface="Roboto Condensed"/>
                <a:sym typeface="Roboto Condensed"/>
              </a:rPr>
              <a:t>, the player must maintain the balance of resources–including room availability, staff, reputation, and revenue.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71" name="Google Shape;371;g2811b81bd09_0_8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72" name="Google Shape;372;g2811b81bd09_0_8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73" name="Google Shape;373;g2811b81bd09_0_8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66" name="Shape 66"/>
        <p:cNvGrpSpPr/>
        <p:nvPr/>
      </p:nvGrpSpPr>
      <p:grpSpPr>
        <a:xfrm>
          <a:off x="0" y="0"/>
          <a:ext cx="0" cy="0"/>
          <a:chOff x="0" y="0"/>
          <a:chExt cx="0" cy="0"/>
        </a:xfrm>
      </p:grpSpPr>
      <p:sp>
        <p:nvSpPr>
          <p:cNvPr id="67" name="Google Shape;67;p3"/>
          <p:cNvSpPr txBox="1"/>
          <p:nvPr>
            <p:ph type="title"/>
          </p:nvPr>
        </p:nvSpPr>
        <p:spPr>
          <a:xfrm>
            <a:off x="356150" y="7604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300">
                <a:latin typeface="Roboto Condensed"/>
                <a:ea typeface="Roboto Condensed"/>
                <a:cs typeface="Roboto Condensed"/>
                <a:sym typeface="Roboto Condensed"/>
              </a:rPr>
              <a:t>CHAPTER OBJECTIVES</a:t>
            </a:r>
            <a:endParaRPr sz="4800">
              <a:latin typeface="Bebas Neue"/>
              <a:ea typeface="Bebas Neue"/>
              <a:cs typeface="Bebas Neue"/>
              <a:sym typeface="Bebas Neue"/>
            </a:endParaRPr>
          </a:p>
        </p:txBody>
      </p:sp>
      <p:sp>
        <p:nvSpPr>
          <p:cNvPr id="68" name="Google Shape;68;p3"/>
          <p:cNvSpPr txBox="1"/>
          <p:nvPr/>
        </p:nvSpPr>
        <p:spPr>
          <a:xfrm>
            <a:off x="84300" y="1414225"/>
            <a:ext cx="8975400" cy="5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50">
                <a:solidFill>
                  <a:srgbClr val="4FC3CD"/>
                </a:solidFill>
                <a:latin typeface="Roboto Condensed"/>
                <a:ea typeface="Roboto Condensed"/>
                <a:cs typeface="Roboto Condensed"/>
                <a:sym typeface="Roboto Condensed"/>
              </a:rPr>
              <a:t>After reading this chapter, you should be able to:</a:t>
            </a:r>
            <a:endParaRPr/>
          </a:p>
        </p:txBody>
      </p:sp>
      <p:sp>
        <p:nvSpPr>
          <p:cNvPr id="69" name="Google Shape;69;p3"/>
          <p:cNvSpPr txBox="1"/>
          <p:nvPr/>
        </p:nvSpPr>
        <p:spPr>
          <a:xfrm>
            <a:off x="831975" y="1953875"/>
            <a:ext cx="7869600" cy="431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FFFFFF"/>
              </a:buClr>
              <a:buSzPts val="1600"/>
              <a:buFont typeface="Roboto Condensed"/>
              <a:buChar char="●"/>
            </a:pPr>
            <a:r>
              <a:rPr b="0" i="0" lang="en" sz="1600" u="none" cap="none" strike="noStrike">
                <a:solidFill>
                  <a:srgbClr val="FFFFFF"/>
                </a:solidFill>
                <a:latin typeface="Roboto Condensed"/>
                <a:ea typeface="Roboto Condensed"/>
                <a:cs typeface="Roboto Condensed"/>
                <a:sym typeface="Roboto Condensed"/>
              </a:rPr>
              <a:t>Understand how a game’s </a:t>
            </a:r>
            <a:r>
              <a:rPr b="0" i="1" lang="en" sz="1600" u="none" cap="none" strike="noStrike">
                <a:solidFill>
                  <a:srgbClr val="FFFFFF"/>
                </a:solidFill>
                <a:latin typeface="Roboto Condensed"/>
                <a:ea typeface="Roboto Condensed"/>
                <a:cs typeface="Roboto Condensed"/>
                <a:sym typeface="Roboto Condensed"/>
              </a:rPr>
              <a:t>challenges</a:t>
            </a:r>
            <a:r>
              <a:rPr b="0" i="0" lang="en" sz="1600" u="none" cap="none" strike="noStrike">
                <a:solidFill>
                  <a:srgbClr val="FFFFFF"/>
                </a:solidFill>
                <a:latin typeface="Roboto Condensed"/>
                <a:ea typeface="Roboto Condensed"/>
                <a:cs typeface="Roboto Condensed"/>
                <a:sym typeface="Roboto Condensed"/>
              </a:rPr>
              <a:t> </a:t>
            </a:r>
            <a:r>
              <a:rPr b="0" i="1" lang="en" sz="1600" u="none" cap="none" strike="noStrike">
                <a:solidFill>
                  <a:srgbClr val="FFFFFF"/>
                </a:solidFill>
                <a:latin typeface="Roboto Condensed"/>
                <a:ea typeface="Roboto Condensed"/>
                <a:cs typeface="Roboto Condensed"/>
                <a:sym typeface="Roboto Condensed"/>
              </a:rPr>
              <a:t>and</a:t>
            </a:r>
            <a:r>
              <a:rPr b="0" i="0" lang="en" sz="1600" u="none" cap="none" strike="noStrike">
                <a:solidFill>
                  <a:srgbClr val="FFFFFF"/>
                </a:solidFill>
                <a:latin typeface="Roboto Condensed"/>
                <a:ea typeface="Roboto Condensed"/>
                <a:cs typeface="Roboto Condensed"/>
                <a:sym typeface="Roboto Condensed"/>
              </a:rPr>
              <a:t> </a:t>
            </a:r>
            <a:r>
              <a:rPr b="0" i="1" lang="en" sz="1600" u="none" cap="none" strike="noStrike">
                <a:solidFill>
                  <a:srgbClr val="FFFFFF"/>
                </a:solidFill>
                <a:latin typeface="Roboto Condensed"/>
                <a:ea typeface="Roboto Condensed"/>
                <a:cs typeface="Roboto Condensed"/>
                <a:sym typeface="Roboto Condensed"/>
              </a:rPr>
              <a:t>strategies</a:t>
            </a:r>
            <a:r>
              <a:rPr b="0" i="0" lang="en" sz="1600" u="none" cap="none" strike="noStrike">
                <a:solidFill>
                  <a:srgbClr val="FFFFFF"/>
                </a:solidFill>
                <a:latin typeface="Roboto Condensed"/>
                <a:ea typeface="Roboto Condensed"/>
                <a:cs typeface="Roboto Condensed"/>
                <a:sym typeface="Roboto Condensed"/>
              </a:rPr>
              <a:t> are associated with gameplay.</a:t>
            </a:r>
            <a:endParaRPr b="0" i="0" sz="1600" u="none" cap="none" strike="noStrike">
              <a:solidFill>
                <a:srgbClr val="FFFFFF"/>
              </a:solidFill>
              <a:latin typeface="Roboto Condensed"/>
              <a:ea typeface="Roboto Condensed"/>
              <a:cs typeface="Roboto Condensed"/>
              <a:sym typeface="Roboto Condensed"/>
            </a:endParaRPr>
          </a:p>
        </p:txBody>
      </p:sp>
      <p:sp>
        <p:nvSpPr>
          <p:cNvPr id="70" name="Google Shape;70;p3"/>
          <p:cNvSpPr txBox="1"/>
          <p:nvPr/>
        </p:nvSpPr>
        <p:spPr>
          <a:xfrm>
            <a:off x="831975" y="2427700"/>
            <a:ext cx="81648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Explain </a:t>
            </a:r>
            <a:r>
              <a:rPr i="1" lang="en" sz="1600">
                <a:solidFill>
                  <a:schemeClr val="dk1"/>
                </a:solidFill>
                <a:latin typeface="Roboto Condensed"/>
                <a:ea typeface="Roboto Condensed"/>
                <a:cs typeface="Roboto Condensed"/>
                <a:sym typeface="Roboto Condensed"/>
              </a:rPr>
              <a:t>interactivity</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modes</a:t>
            </a:r>
            <a:r>
              <a:rPr lang="en" sz="1600">
                <a:solidFill>
                  <a:schemeClr val="dk1"/>
                </a:solidFill>
                <a:latin typeface="Roboto Condensed"/>
                <a:ea typeface="Roboto Condensed"/>
                <a:cs typeface="Roboto Condensed"/>
                <a:sym typeface="Roboto Condensed"/>
              </a:rPr>
              <a:t> and how they relate to gameplay.</a:t>
            </a:r>
            <a:endParaRPr/>
          </a:p>
        </p:txBody>
      </p:sp>
      <p:sp>
        <p:nvSpPr>
          <p:cNvPr id="71" name="Google Shape;71;p3"/>
          <p:cNvSpPr txBox="1"/>
          <p:nvPr/>
        </p:nvSpPr>
        <p:spPr>
          <a:xfrm>
            <a:off x="831975" y="2910900"/>
            <a:ext cx="78696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Describe the relationship between </a:t>
            </a:r>
            <a:r>
              <a:rPr i="1" lang="en" sz="1600">
                <a:solidFill>
                  <a:schemeClr val="dk1"/>
                </a:solidFill>
                <a:latin typeface="Roboto Condensed"/>
                <a:ea typeface="Roboto Condensed"/>
                <a:cs typeface="Roboto Condensed"/>
                <a:sym typeface="Roboto Condensed"/>
              </a:rPr>
              <a:t>gameplay and</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story</a:t>
            </a:r>
            <a:r>
              <a:rPr lang="en" sz="1600">
                <a:solidFill>
                  <a:schemeClr val="dk1"/>
                </a:solidFill>
                <a:latin typeface="Roboto Condensed"/>
                <a:ea typeface="Roboto Condensed"/>
                <a:cs typeface="Roboto Condensed"/>
                <a:sym typeface="Roboto Condensed"/>
              </a:rPr>
              <a:t>.</a:t>
            </a:r>
            <a:endParaRPr/>
          </a:p>
        </p:txBody>
      </p:sp>
      <p:sp>
        <p:nvSpPr>
          <p:cNvPr id="72" name="Google Shape;72;p3"/>
          <p:cNvSpPr txBox="1"/>
          <p:nvPr/>
        </p:nvSpPr>
        <p:spPr>
          <a:xfrm>
            <a:off x="831975" y="3398800"/>
            <a:ext cx="66984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Differentiate between </a:t>
            </a:r>
            <a:r>
              <a:rPr i="1" lang="en" sz="1600">
                <a:solidFill>
                  <a:schemeClr val="dk1"/>
                </a:solidFill>
                <a:latin typeface="Roboto Condensed"/>
                <a:ea typeface="Roboto Condensed"/>
                <a:cs typeface="Roboto Condensed"/>
                <a:sym typeface="Roboto Condensed"/>
              </a:rPr>
              <a:t>static</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and</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dynamic </a:t>
            </a:r>
            <a:r>
              <a:rPr lang="en" sz="1600">
                <a:solidFill>
                  <a:schemeClr val="dk1"/>
                </a:solidFill>
                <a:latin typeface="Roboto Condensed"/>
                <a:ea typeface="Roboto Condensed"/>
                <a:cs typeface="Roboto Condensed"/>
                <a:sym typeface="Roboto Condensed"/>
              </a:rPr>
              <a:t>balance.</a:t>
            </a:r>
            <a:endParaRPr/>
          </a:p>
        </p:txBody>
      </p:sp>
      <p:sp>
        <p:nvSpPr>
          <p:cNvPr id="73" name="Google Shape;73;p3"/>
          <p:cNvSpPr txBox="1"/>
          <p:nvPr/>
        </p:nvSpPr>
        <p:spPr>
          <a:xfrm>
            <a:off x="831975" y="3911525"/>
            <a:ext cx="72756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Discuss how the </a:t>
            </a:r>
            <a:r>
              <a:rPr i="1" lang="en" sz="1600">
                <a:solidFill>
                  <a:schemeClr val="dk1"/>
                </a:solidFill>
                <a:latin typeface="Roboto Condensed"/>
                <a:ea typeface="Roboto Condensed"/>
                <a:cs typeface="Roboto Condensed"/>
                <a:sym typeface="Roboto Condensed"/>
              </a:rPr>
              <a:t>Prisoner’s Dilemma</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and</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tragedy</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of the commons</a:t>
            </a:r>
            <a:r>
              <a:rPr lang="en" sz="1600">
                <a:solidFill>
                  <a:schemeClr val="dk1"/>
                </a:solidFill>
                <a:latin typeface="Roboto Condensed"/>
                <a:ea typeface="Roboto Condensed"/>
                <a:cs typeface="Roboto Condensed"/>
                <a:sym typeface="Roboto Condensed"/>
              </a:rPr>
              <a:t> can be applied to cooperative gameplay.</a:t>
            </a:r>
            <a:endParaRPr/>
          </a:p>
        </p:txBody>
      </p:sp>
      <p:pic>
        <p:nvPicPr>
          <p:cNvPr descr="Textbook title (Game Development Essentials: An Introduction - Fourth Edition) and author name (Jeannie Novak)" id="74" name="Google Shape;74;p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75" name="Google Shape;75;p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76" name="Google Shape;76;p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77" name="Shape 377"/>
        <p:cNvGrpSpPr/>
        <p:nvPr/>
      </p:nvGrpSpPr>
      <p:grpSpPr>
        <a:xfrm>
          <a:off x="0" y="0"/>
          <a:ext cx="0" cy="0"/>
          <a:chOff x="0" y="0"/>
          <a:chExt cx="0" cy="0"/>
        </a:xfrm>
      </p:grpSpPr>
      <p:sp>
        <p:nvSpPr>
          <p:cNvPr id="378" name="Google Shape;378;g2811b81bd09_0_92"/>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Balance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Restoration</a:t>
            </a:r>
            <a:endParaRPr sz="3000">
              <a:solidFill>
                <a:srgbClr val="4FC3CD"/>
              </a:solidFill>
              <a:latin typeface="Bebas Neue"/>
              <a:ea typeface="Bebas Neue"/>
              <a:cs typeface="Bebas Neue"/>
              <a:sym typeface="Bebas Neue"/>
            </a:endParaRPr>
          </a:p>
        </p:txBody>
      </p:sp>
      <p:pic>
        <p:nvPicPr>
          <p:cNvPr descr="Screenshot of Mad Max, featuring Max Rockatansky standing in a desolate desert landscape with a car and ship resting in the sand behind him." id="379" name="Google Shape;379;g2811b81bd09_0_92"/>
          <p:cNvPicPr preferRelativeResize="0"/>
          <p:nvPr/>
        </p:nvPicPr>
        <p:blipFill>
          <a:blip r:embed="rId3">
            <a:alphaModFix/>
          </a:blip>
          <a:stretch>
            <a:fillRect/>
          </a:stretch>
        </p:blipFill>
        <p:spPr>
          <a:xfrm>
            <a:off x="2689050" y="2006475"/>
            <a:ext cx="3765902" cy="2118320"/>
          </a:xfrm>
          <a:prstGeom prst="rect">
            <a:avLst/>
          </a:prstGeom>
          <a:noFill/>
          <a:ln>
            <a:noFill/>
          </a:ln>
        </p:spPr>
      </p:pic>
      <p:sp>
        <p:nvSpPr>
          <p:cNvPr id="380" name="Google Shape;380;g2811b81bd09_0_92"/>
          <p:cNvSpPr txBox="1"/>
          <p:nvPr/>
        </p:nvSpPr>
        <p:spPr>
          <a:xfrm>
            <a:off x="2598500" y="173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lang="en" sz="800">
                <a:solidFill>
                  <a:srgbClr val="FFFFFF"/>
                </a:solidFill>
                <a:latin typeface="Roboto Condensed"/>
                <a:ea typeface="Roboto Condensed"/>
                <a:cs typeface="Roboto Condensed"/>
                <a:sym typeface="Roboto Condensed"/>
              </a:rPr>
              <a:t>Warner Brothers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381" name="Google Shape;381;g2811b81bd09_0_92"/>
          <p:cNvSpPr txBox="1"/>
          <p:nvPr/>
        </p:nvSpPr>
        <p:spPr>
          <a:xfrm>
            <a:off x="2598501" y="4124800"/>
            <a:ext cx="4491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In </a:t>
            </a:r>
            <a:r>
              <a:rPr b="1" i="1" lang="en" sz="1000">
                <a:solidFill>
                  <a:schemeClr val="dk1"/>
                </a:solidFill>
                <a:latin typeface="Roboto Condensed"/>
                <a:ea typeface="Roboto Condensed"/>
                <a:cs typeface="Roboto Condensed"/>
                <a:sym typeface="Roboto Condensed"/>
              </a:rPr>
              <a:t>Mad Max</a:t>
            </a:r>
            <a:r>
              <a:rPr b="1" lang="en" sz="1000">
                <a:solidFill>
                  <a:schemeClr val="dk1"/>
                </a:solidFill>
                <a:latin typeface="Roboto Condensed"/>
                <a:ea typeface="Roboto Condensed"/>
                <a:cs typeface="Roboto Condensed"/>
                <a:sym typeface="Roboto Condensed"/>
              </a:rPr>
              <a:t>, the player must take control of a world in anarchy.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82" name="Google Shape;382;g2811b81bd09_0_9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83" name="Google Shape;383;g2811b81bd09_0_9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84" name="Google Shape;384;g2811b81bd09_0_9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88" name="Shape 388"/>
        <p:cNvGrpSpPr/>
        <p:nvPr/>
      </p:nvGrpSpPr>
      <p:grpSpPr>
        <a:xfrm>
          <a:off x="0" y="0"/>
          <a:ext cx="0" cy="0"/>
          <a:chOff x="0" y="0"/>
          <a:chExt cx="0" cy="0"/>
        </a:xfrm>
      </p:grpSpPr>
      <p:sp>
        <p:nvSpPr>
          <p:cNvPr id="389" name="Google Shape;389;p22"/>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Economy</a:t>
            </a:r>
            <a:endParaRPr sz="3000">
              <a:solidFill>
                <a:srgbClr val="4FC3CD"/>
              </a:solidFill>
              <a:latin typeface="Bebas Neue"/>
              <a:ea typeface="Bebas Neue"/>
              <a:cs typeface="Bebas Neue"/>
              <a:sym typeface="Bebas Neue"/>
            </a:endParaRPr>
          </a:p>
        </p:txBody>
      </p:sp>
      <p:pic>
        <p:nvPicPr>
          <p:cNvPr descr="Screenshot of EVE Online, featuring player-driven economy." id="390" name="Google Shape;390;p22"/>
          <p:cNvPicPr preferRelativeResize="0"/>
          <p:nvPr/>
        </p:nvPicPr>
        <p:blipFill rotWithShape="1">
          <a:blip r:embed="rId3">
            <a:alphaModFix/>
          </a:blip>
          <a:srcRect b="0" l="0" r="0" t="0"/>
          <a:stretch/>
        </p:blipFill>
        <p:spPr>
          <a:xfrm>
            <a:off x="2872963" y="1556625"/>
            <a:ext cx="3398075" cy="2548575"/>
          </a:xfrm>
          <a:prstGeom prst="rect">
            <a:avLst/>
          </a:prstGeom>
          <a:noFill/>
          <a:ln>
            <a:noFill/>
          </a:ln>
        </p:spPr>
      </p:pic>
      <p:sp>
        <p:nvSpPr>
          <p:cNvPr id="391" name="Google Shape;391;p22"/>
          <p:cNvSpPr txBox="1"/>
          <p:nvPr/>
        </p:nvSpPr>
        <p:spPr>
          <a:xfrm>
            <a:off x="2766225" y="13020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sterm (MobyGames)</a:t>
            </a:r>
            <a:endParaRPr b="1" i="0" sz="800" u="none" cap="none" strike="noStrike">
              <a:solidFill>
                <a:srgbClr val="FFFFFF"/>
              </a:solidFill>
              <a:latin typeface="Roboto Condensed"/>
              <a:ea typeface="Roboto Condensed"/>
              <a:cs typeface="Roboto Condensed"/>
              <a:sym typeface="Roboto Condensed"/>
            </a:endParaRPr>
          </a:p>
        </p:txBody>
      </p:sp>
      <p:sp>
        <p:nvSpPr>
          <p:cNvPr id="392" name="Google Shape;392;p22"/>
          <p:cNvSpPr txBox="1"/>
          <p:nvPr/>
        </p:nvSpPr>
        <p:spPr>
          <a:xfrm>
            <a:off x="2803499" y="4105200"/>
            <a:ext cx="3741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CCP Games’ </a:t>
            </a:r>
            <a:r>
              <a:rPr b="1" i="1" lang="en" sz="1000" u="none" cap="none" strike="noStrike">
                <a:solidFill>
                  <a:srgbClr val="FFFFFF"/>
                </a:solidFill>
                <a:latin typeface="Roboto Condensed"/>
                <a:ea typeface="Roboto Condensed"/>
                <a:cs typeface="Roboto Condensed"/>
                <a:sym typeface="Roboto Condensed"/>
              </a:rPr>
              <a:t>EVE Online </a:t>
            </a:r>
            <a:r>
              <a:rPr b="1" i="0" lang="en" sz="1000" u="none" cap="none" strike="noStrike">
                <a:solidFill>
                  <a:srgbClr val="FFFFFF"/>
                </a:solidFill>
                <a:latin typeface="Roboto Condensed"/>
                <a:ea typeface="Roboto Condensed"/>
                <a:cs typeface="Roboto Condensed"/>
                <a:sym typeface="Roboto Condensed"/>
              </a:rPr>
              <a:t>features a persistent state world and an enduring player-driven economy.</a:t>
            </a:r>
            <a:endParaRPr b="1" i="0" sz="1000" u="sng"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93" name="Google Shape;393;p2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94" name="Google Shape;394;p2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95" name="Google Shape;395;p2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99" name="Shape 399"/>
        <p:cNvGrpSpPr/>
        <p:nvPr/>
      </p:nvGrpSpPr>
      <p:grpSpPr>
        <a:xfrm>
          <a:off x="0" y="0"/>
          <a:ext cx="0" cy="0"/>
          <a:chOff x="0" y="0"/>
          <a:chExt cx="0" cy="0"/>
        </a:xfrm>
      </p:grpSpPr>
      <p:sp>
        <p:nvSpPr>
          <p:cNvPr id="400" name="Google Shape;400;p23"/>
          <p:cNvSpPr txBox="1"/>
          <p:nvPr>
            <p:ph type="title"/>
          </p:nvPr>
        </p:nvSpPr>
        <p:spPr>
          <a:xfrm>
            <a:off x="311700" y="7604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6</a:t>
            </a:r>
            <a:endParaRPr b="1" sz="2400">
              <a:solidFill>
                <a:srgbClr val="4FC3CD"/>
              </a:solidFill>
              <a:latin typeface="Roboto Condensed"/>
              <a:ea typeface="Roboto Condensed"/>
              <a:cs typeface="Roboto Condensed"/>
              <a:sym typeface="Roboto Condensed"/>
            </a:endParaRPr>
          </a:p>
        </p:txBody>
      </p:sp>
      <p:sp>
        <p:nvSpPr>
          <p:cNvPr id="401" name="Google Shape;401;p23"/>
          <p:cNvSpPr txBox="1"/>
          <p:nvPr/>
        </p:nvSpPr>
        <p:spPr>
          <a:xfrm>
            <a:off x="3072000" y="14759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402" name="Google Shape;402;p23"/>
          <p:cNvSpPr txBox="1"/>
          <p:nvPr/>
        </p:nvSpPr>
        <p:spPr>
          <a:xfrm>
            <a:off x="541775" y="20014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1</a:t>
            </a:r>
            <a:endParaRPr b="0" i="0" sz="3000" u="sng" cap="none" strike="noStrike">
              <a:solidFill>
                <a:srgbClr val="4FC3CD"/>
              </a:solidFill>
              <a:latin typeface="Bebas Neue"/>
              <a:ea typeface="Bebas Neue"/>
              <a:cs typeface="Bebas Neue"/>
              <a:sym typeface="Bebas Neue"/>
            </a:endParaRPr>
          </a:p>
        </p:txBody>
      </p:sp>
      <p:sp>
        <p:nvSpPr>
          <p:cNvPr id="403" name="Google Shape;403;p23"/>
          <p:cNvSpPr txBox="1"/>
          <p:nvPr/>
        </p:nvSpPr>
        <p:spPr>
          <a:xfrm>
            <a:off x="831975" y="2030075"/>
            <a:ext cx="7801800" cy="68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Condensed"/>
                <a:ea typeface="Roboto Condensed"/>
                <a:cs typeface="Roboto Condensed"/>
                <a:sym typeface="Roboto Condensed"/>
              </a:rPr>
              <a:t>What is the difference between </a:t>
            </a:r>
            <a:r>
              <a:rPr b="0" i="1" lang="en" sz="1500" u="none" cap="none" strike="noStrike">
                <a:solidFill>
                  <a:schemeClr val="dk1"/>
                </a:solidFill>
                <a:latin typeface="Roboto Condensed"/>
                <a:ea typeface="Roboto Condensed"/>
                <a:cs typeface="Roboto Condensed"/>
                <a:sym typeface="Roboto Condensed"/>
              </a:rPr>
              <a:t>gameplay</a:t>
            </a:r>
            <a:r>
              <a:rPr b="0" i="0" lang="en" sz="1500" u="none" cap="none" strike="noStrike">
                <a:solidFill>
                  <a:schemeClr val="dk1"/>
                </a:solidFill>
                <a:latin typeface="Roboto Condensed"/>
                <a:ea typeface="Roboto Condensed"/>
                <a:cs typeface="Roboto Condensed"/>
                <a:sym typeface="Roboto Condensed"/>
              </a:rPr>
              <a:t> </a:t>
            </a:r>
            <a:r>
              <a:rPr b="0" i="1" lang="en" sz="1500" u="none" cap="none" strike="noStrike">
                <a:solidFill>
                  <a:schemeClr val="dk1"/>
                </a:solidFill>
                <a:latin typeface="Roboto Condensed"/>
                <a:ea typeface="Roboto Condensed"/>
                <a:cs typeface="Roboto Condensed"/>
                <a:sym typeface="Roboto Condensed"/>
              </a:rPr>
              <a:t>and story</a:t>
            </a:r>
            <a:r>
              <a:rPr b="0" i="0" lang="en" sz="1500" u="none" cap="none" strike="noStrike">
                <a:solidFill>
                  <a:schemeClr val="dk1"/>
                </a:solidFill>
                <a:latin typeface="Roboto Condensed"/>
                <a:ea typeface="Roboto Condensed"/>
                <a:cs typeface="Roboto Condensed"/>
                <a:sym typeface="Roboto Condensed"/>
              </a:rPr>
              <a:t>? Choose one game and discuss its story and gameplay elements separately. How do these two elements intersect?</a:t>
            </a:r>
            <a:endParaRPr b="0" i="0" sz="1500" u="none" cap="none" strike="noStrike">
              <a:solidFill>
                <a:schemeClr val="dk1"/>
              </a:solidFill>
              <a:latin typeface="Roboto Condensed"/>
              <a:ea typeface="Roboto Condensed"/>
              <a:cs typeface="Roboto Condensed"/>
              <a:sym typeface="Roboto Condensed"/>
            </a:endParaRPr>
          </a:p>
        </p:txBody>
      </p:sp>
      <p:sp>
        <p:nvSpPr>
          <p:cNvPr id="404" name="Google Shape;404;p23"/>
          <p:cNvSpPr txBox="1"/>
          <p:nvPr/>
        </p:nvSpPr>
        <p:spPr>
          <a:xfrm>
            <a:off x="541763" y="27987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2</a:t>
            </a:r>
            <a:endParaRPr b="0" i="0" sz="3000" u="sng" cap="none" strike="noStrike">
              <a:solidFill>
                <a:srgbClr val="4FC3CD"/>
              </a:solidFill>
              <a:latin typeface="Bebas Neue"/>
              <a:ea typeface="Bebas Neue"/>
              <a:cs typeface="Bebas Neue"/>
              <a:sym typeface="Bebas Neue"/>
            </a:endParaRPr>
          </a:p>
        </p:txBody>
      </p:sp>
      <p:sp>
        <p:nvSpPr>
          <p:cNvPr id="405" name="Google Shape;405;p23"/>
          <p:cNvSpPr txBox="1"/>
          <p:nvPr/>
        </p:nvSpPr>
        <p:spPr>
          <a:xfrm>
            <a:off x="831975" y="2832300"/>
            <a:ext cx="77601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Contrast the </a:t>
            </a:r>
            <a:r>
              <a:rPr i="1" lang="en" sz="1500">
                <a:solidFill>
                  <a:schemeClr val="dk1"/>
                </a:solidFill>
                <a:latin typeface="Roboto Condensed"/>
                <a:ea typeface="Roboto Condensed"/>
                <a:cs typeface="Roboto Condensed"/>
                <a:sym typeface="Roboto Condensed"/>
              </a:rPr>
              <a:t>static</a:t>
            </a:r>
            <a:r>
              <a:rPr lang="en" sz="1500">
                <a:solidFill>
                  <a:schemeClr val="dk1"/>
                </a:solidFill>
                <a:latin typeface="Roboto Condensed"/>
                <a:ea typeface="Roboto Condensed"/>
                <a:cs typeface="Roboto Condensed"/>
                <a:sym typeface="Roboto Condensed"/>
              </a:rPr>
              <a:t> </a:t>
            </a:r>
            <a:r>
              <a:rPr i="1" lang="en" sz="1500">
                <a:solidFill>
                  <a:schemeClr val="dk1"/>
                </a:solidFill>
                <a:latin typeface="Roboto Condensed"/>
                <a:ea typeface="Roboto Condensed"/>
                <a:cs typeface="Roboto Condensed"/>
                <a:sym typeface="Roboto Condensed"/>
              </a:rPr>
              <a:t>and</a:t>
            </a:r>
            <a:r>
              <a:rPr lang="en" sz="1500">
                <a:solidFill>
                  <a:schemeClr val="dk1"/>
                </a:solidFill>
                <a:latin typeface="Roboto Condensed"/>
                <a:ea typeface="Roboto Condensed"/>
                <a:cs typeface="Roboto Condensed"/>
                <a:sym typeface="Roboto Condensed"/>
              </a:rPr>
              <a:t> </a:t>
            </a:r>
            <a:r>
              <a:rPr i="1" lang="en" sz="1500">
                <a:solidFill>
                  <a:schemeClr val="dk1"/>
                </a:solidFill>
                <a:latin typeface="Roboto Condensed"/>
                <a:ea typeface="Roboto Condensed"/>
                <a:cs typeface="Roboto Condensed"/>
                <a:sym typeface="Roboto Condensed"/>
              </a:rPr>
              <a:t>dynamic</a:t>
            </a:r>
            <a:r>
              <a:rPr lang="en" sz="1500">
                <a:solidFill>
                  <a:schemeClr val="dk1"/>
                </a:solidFill>
                <a:latin typeface="Roboto Condensed"/>
                <a:ea typeface="Roboto Condensed"/>
                <a:cs typeface="Roboto Condensed"/>
                <a:sym typeface="Roboto Condensed"/>
              </a:rPr>
              <a:t> elements of an existing game. How do players modify the game to make it dynamic, and what does this have to do with game </a:t>
            </a:r>
            <a:r>
              <a:rPr i="1" lang="en" sz="1500">
                <a:solidFill>
                  <a:schemeClr val="dk1"/>
                </a:solidFill>
                <a:latin typeface="Roboto Condensed"/>
                <a:ea typeface="Roboto Condensed"/>
                <a:cs typeface="Roboto Condensed"/>
                <a:sym typeface="Roboto Condensed"/>
              </a:rPr>
              <a:t>balance</a:t>
            </a:r>
            <a:r>
              <a:rPr lang="en" sz="1500">
                <a:solidFill>
                  <a:schemeClr val="dk1"/>
                </a:solidFill>
                <a:latin typeface="Roboto Condensed"/>
                <a:ea typeface="Roboto Condensed"/>
                <a:cs typeface="Roboto Condensed"/>
                <a:sym typeface="Roboto Condensed"/>
              </a:rPr>
              <a:t>?</a:t>
            </a:r>
            <a:endParaRPr/>
          </a:p>
        </p:txBody>
      </p:sp>
      <p:sp>
        <p:nvSpPr>
          <p:cNvPr id="406" name="Google Shape;406;p23"/>
          <p:cNvSpPr txBox="1"/>
          <p:nvPr/>
        </p:nvSpPr>
        <p:spPr>
          <a:xfrm>
            <a:off x="541775" y="37090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3</a:t>
            </a:r>
            <a:endParaRPr b="0" i="0" sz="3000" u="sng" cap="none" strike="noStrike">
              <a:solidFill>
                <a:srgbClr val="4FC3CD"/>
              </a:solidFill>
              <a:latin typeface="Bebas Neue"/>
              <a:ea typeface="Bebas Neue"/>
              <a:cs typeface="Bebas Neue"/>
              <a:sym typeface="Bebas Neue"/>
            </a:endParaRPr>
          </a:p>
        </p:txBody>
      </p:sp>
      <p:sp>
        <p:nvSpPr>
          <p:cNvPr id="407" name="Google Shape;407;p23"/>
          <p:cNvSpPr txBox="1"/>
          <p:nvPr/>
        </p:nvSpPr>
        <p:spPr>
          <a:xfrm>
            <a:off x="831975" y="3612075"/>
            <a:ext cx="78018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What are the players’ goals in a </a:t>
            </a:r>
            <a:r>
              <a:rPr i="1" lang="en" sz="1500">
                <a:solidFill>
                  <a:schemeClr val="dk1"/>
                </a:solidFill>
                <a:latin typeface="Roboto Condensed"/>
                <a:ea typeface="Roboto Condensed"/>
                <a:cs typeface="Roboto Condensed"/>
                <a:sym typeface="Roboto Condensed"/>
              </a:rPr>
              <a:t>non zero-sum game</a:t>
            </a:r>
            <a:r>
              <a:rPr lang="en" sz="1500">
                <a:solidFill>
                  <a:schemeClr val="dk1"/>
                </a:solidFill>
                <a:latin typeface="Roboto Condensed"/>
                <a:ea typeface="Roboto Condensed"/>
                <a:cs typeface="Roboto Condensed"/>
                <a:sym typeface="Roboto Condensed"/>
              </a:rPr>
              <a:t>? How can the </a:t>
            </a:r>
            <a:r>
              <a:rPr i="1" lang="en" sz="1500">
                <a:solidFill>
                  <a:schemeClr val="dk1"/>
                </a:solidFill>
                <a:latin typeface="Roboto Condensed"/>
                <a:ea typeface="Roboto Condensed"/>
                <a:cs typeface="Roboto Condensed"/>
                <a:sym typeface="Roboto Condensed"/>
              </a:rPr>
              <a:t>Prisoner’s Dilemma</a:t>
            </a:r>
            <a:r>
              <a:rPr lang="en" sz="1500">
                <a:solidFill>
                  <a:schemeClr val="dk1"/>
                </a:solidFill>
                <a:latin typeface="Roboto Condensed"/>
                <a:ea typeface="Roboto Condensed"/>
                <a:cs typeface="Roboto Condensed"/>
                <a:sym typeface="Roboto Condensed"/>
              </a:rPr>
              <a:t> and the </a:t>
            </a:r>
            <a:r>
              <a:rPr i="1" lang="en" sz="1500">
                <a:solidFill>
                  <a:schemeClr val="dk1"/>
                </a:solidFill>
                <a:latin typeface="Roboto Condensed"/>
                <a:ea typeface="Roboto Condensed"/>
                <a:cs typeface="Roboto Condensed"/>
                <a:sym typeface="Roboto Condensed"/>
              </a:rPr>
              <a:t>tragedy of the commons</a:t>
            </a:r>
            <a:r>
              <a:rPr lang="en" sz="1500">
                <a:solidFill>
                  <a:schemeClr val="dk1"/>
                </a:solidFill>
                <a:latin typeface="Roboto Condensed"/>
                <a:ea typeface="Roboto Condensed"/>
                <a:cs typeface="Roboto Condensed"/>
                <a:sym typeface="Roboto Condensed"/>
              </a:rPr>
              <a:t> be applied to gameplay? Create a scenario around one of these theories and discuss how a game involving both cooperation and competition could be compelling and interesting.</a:t>
            </a:r>
            <a:endParaRPr/>
          </a:p>
        </p:txBody>
      </p:sp>
      <p:pic>
        <p:nvPicPr>
          <p:cNvPr descr="Textbook title (Game Development Essentials: An Introduction - Fourth Edition) and author name (Jeannie Novak)" id="408" name="Google Shape;408;p2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409" name="Google Shape;409;p2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410" name="Google Shape;410;p2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14" name="Shape 414"/>
        <p:cNvGrpSpPr/>
        <p:nvPr/>
      </p:nvGrpSpPr>
      <p:grpSpPr>
        <a:xfrm>
          <a:off x="0" y="0"/>
          <a:ext cx="0" cy="0"/>
          <a:chOff x="0" y="0"/>
          <a:chExt cx="0" cy="0"/>
        </a:xfrm>
      </p:grpSpPr>
      <p:sp>
        <p:nvSpPr>
          <p:cNvPr id="415" name="Google Shape;415;p24"/>
          <p:cNvSpPr txBox="1"/>
          <p:nvPr>
            <p:ph type="title"/>
          </p:nvPr>
        </p:nvSpPr>
        <p:spPr>
          <a:xfrm>
            <a:off x="311700" y="6080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6</a:t>
            </a:r>
            <a:endParaRPr b="1" sz="2400">
              <a:solidFill>
                <a:srgbClr val="4FC3CD"/>
              </a:solidFill>
              <a:latin typeface="Roboto Condensed"/>
              <a:ea typeface="Roboto Condensed"/>
              <a:cs typeface="Roboto Condensed"/>
              <a:sym typeface="Roboto Condensed"/>
            </a:endParaRPr>
          </a:p>
        </p:txBody>
      </p:sp>
      <p:sp>
        <p:nvSpPr>
          <p:cNvPr id="416" name="Google Shape;416;p24"/>
          <p:cNvSpPr txBox="1"/>
          <p:nvPr/>
        </p:nvSpPr>
        <p:spPr>
          <a:xfrm>
            <a:off x="3072000" y="12923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417" name="Google Shape;417;p24"/>
          <p:cNvSpPr txBox="1"/>
          <p:nvPr/>
        </p:nvSpPr>
        <p:spPr>
          <a:xfrm>
            <a:off x="389375" y="21134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4</a:t>
            </a:r>
            <a:endParaRPr b="0" i="0" sz="3000" u="sng" cap="none" strike="noStrike">
              <a:solidFill>
                <a:srgbClr val="4FC3CD"/>
              </a:solidFill>
              <a:latin typeface="Bebas Neue"/>
              <a:ea typeface="Bebas Neue"/>
              <a:cs typeface="Bebas Neue"/>
              <a:sym typeface="Bebas Neue"/>
            </a:endParaRPr>
          </a:p>
        </p:txBody>
      </p:sp>
      <p:sp>
        <p:nvSpPr>
          <p:cNvPr id="418" name="Google Shape;418;p24"/>
          <p:cNvSpPr txBox="1"/>
          <p:nvPr/>
        </p:nvSpPr>
        <p:spPr>
          <a:xfrm>
            <a:off x="679575" y="1877675"/>
            <a:ext cx="8226600" cy="114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Roboto Condensed"/>
                <a:ea typeface="Roboto Condensed"/>
                <a:cs typeface="Roboto Condensed"/>
                <a:sym typeface="Roboto Condensed"/>
              </a:rPr>
              <a:t>Play a card or </a:t>
            </a:r>
            <a:r>
              <a:rPr b="0" i="1" lang="en" sz="1400" u="none" cap="none" strike="noStrike">
                <a:solidFill>
                  <a:schemeClr val="dk1"/>
                </a:solidFill>
                <a:latin typeface="Roboto Condensed"/>
                <a:ea typeface="Roboto Condensed"/>
                <a:cs typeface="Roboto Condensed"/>
                <a:sym typeface="Roboto Condensed"/>
              </a:rPr>
              <a:t>board game</a:t>
            </a:r>
            <a:r>
              <a:rPr b="0" i="0" lang="en" sz="1400" u="none" cap="none" strike="noStrike">
                <a:solidFill>
                  <a:schemeClr val="dk1"/>
                </a:solidFill>
                <a:latin typeface="Roboto Condensed"/>
                <a:ea typeface="Roboto Condensed"/>
                <a:cs typeface="Roboto Condensed"/>
                <a:sym typeface="Roboto Condensed"/>
              </a:rPr>
              <a:t> (either a classic game like </a:t>
            </a:r>
            <a:r>
              <a:rPr b="0" i="1" lang="en" sz="1400" u="none" cap="none" strike="noStrike">
                <a:solidFill>
                  <a:schemeClr val="dk1"/>
                </a:solidFill>
                <a:latin typeface="Roboto Condensed"/>
                <a:ea typeface="Roboto Condensed"/>
                <a:cs typeface="Roboto Condensed"/>
                <a:sym typeface="Roboto Condensed"/>
              </a:rPr>
              <a:t>Monopoly</a:t>
            </a:r>
            <a:r>
              <a:rPr b="0" i="0" lang="en" sz="1400" u="none" cap="none" strike="noStrike">
                <a:solidFill>
                  <a:schemeClr val="dk1"/>
                </a:solidFill>
                <a:latin typeface="Roboto Condensed"/>
                <a:ea typeface="Roboto Condensed"/>
                <a:cs typeface="Roboto Condensed"/>
                <a:sym typeface="Roboto Condensed"/>
              </a:rPr>
              <a:t> or a modern tabletop game like those that can be found at sites such as BoardGameGeek). Analyze the rules—including victory and defeat conditions, gameplay process, and game goals. What steps would you take to create a digital version of this game? (Consider expanding on the game’s story as one strategy.) </a:t>
            </a:r>
            <a:endParaRPr b="0" i="0" sz="1400" u="none" cap="none" strike="noStrike">
              <a:solidFill>
                <a:schemeClr val="dk1"/>
              </a:solidFill>
              <a:latin typeface="Roboto Condensed"/>
              <a:ea typeface="Roboto Condensed"/>
              <a:cs typeface="Roboto Condensed"/>
              <a:sym typeface="Roboto Condensed"/>
            </a:endParaRPr>
          </a:p>
        </p:txBody>
      </p:sp>
      <p:sp>
        <p:nvSpPr>
          <p:cNvPr id="419" name="Google Shape;419;p24"/>
          <p:cNvSpPr txBox="1"/>
          <p:nvPr/>
        </p:nvSpPr>
        <p:spPr>
          <a:xfrm>
            <a:off x="389363" y="32960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5</a:t>
            </a:r>
            <a:endParaRPr b="0" i="0" sz="3000" u="sng" cap="none" strike="noStrike">
              <a:solidFill>
                <a:srgbClr val="4FC3CD"/>
              </a:solidFill>
              <a:latin typeface="Bebas Neue"/>
              <a:ea typeface="Bebas Neue"/>
              <a:cs typeface="Bebas Neue"/>
              <a:sym typeface="Bebas Neue"/>
            </a:endParaRPr>
          </a:p>
        </p:txBody>
      </p:sp>
      <p:sp>
        <p:nvSpPr>
          <p:cNvPr id="420" name="Google Shape;420;p24"/>
          <p:cNvSpPr txBox="1"/>
          <p:nvPr/>
        </p:nvSpPr>
        <p:spPr>
          <a:xfrm>
            <a:off x="679575" y="3066925"/>
            <a:ext cx="81201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Roboto Condensed"/>
                <a:ea typeface="Roboto Condensed"/>
                <a:cs typeface="Roboto Condensed"/>
                <a:sym typeface="Roboto Condensed"/>
              </a:rPr>
              <a:t>How do goals relate to challenges in a game—and what strategies can be utilized to overcome these challenges? Choose one game goal and write a </a:t>
            </a:r>
            <a:r>
              <a:rPr i="1" lang="en">
                <a:solidFill>
                  <a:schemeClr val="dk1"/>
                </a:solidFill>
                <a:latin typeface="Roboto Condensed"/>
                <a:ea typeface="Roboto Condensed"/>
                <a:cs typeface="Roboto Condensed"/>
                <a:sym typeface="Roboto Condensed"/>
              </a:rPr>
              <a:t>premise </a:t>
            </a:r>
            <a:r>
              <a:rPr lang="en">
                <a:solidFill>
                  <a:schemeClr val="dk1"/>
                </a:solidFill>
                <a:latin typeface="Roboto Condensed"/>
                <a:ea typeface="Roboto Condensed"/>
                <a:cs typeface="Roboto Condensed"/>
                <a:sym typeface="Roboto Condensed"/>
              </a:rPr>
              <a:t>(discussed in Chapter 5) that incorporates that goal. List three plot points that incorporate challenges associated with the game goal you chose. Discuss several strategies that a player might utilize to overcome each challenge. By doing this, how are you integrating gameplay with story?</a:t>
            </a:r>
            <a:endParaRPr/>
          </a:p>
        </p:txBody>
      </p:sp>
      <p:pic>
        <p:nvPicPr>
          <p:cNvPr descr="Textbook title (Game Development Essentials: An Introduction - Fourth Edition) and author name (Jeannie Novak)" id="421" name="Google Shape;421;p24"/>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422" name="Google Shape;422;p24"/>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423" name="Google Shape;423;p2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27" name="Shape 427"/>
        <p:cNvGrpSpPr/>
        <p:nvPr/>
      </p:nvGrpSpPr>
      <p:grpSpPr>
        <a:xfrm>
          <a:off x="0" y="0"/>
          <a:ext cx="0" cy="0"/>
          <a:chOff x="0" y="0"/>
          <a:chExt cx="0" cy="0"/>
        </a:xfrm>
      </p:grpSpPr>
      <p:sp>
        <p:nvSpPr>
          <p:cNvPr id="428" name="Google Shape;428;p25"/>
          <p:cNvSpPr txBox="1"/>
          <p:nvPr>
            <p:ph type="title"/>
          </p:nvPr>
        </p:nvSpPr>
        <p:spPr>
          <a:xfrm>
            <a:off x="311700" y="10652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6</a:t>
            </a:r>
            <a:endParaRPr b="1" sz="2400">
              <a:solidFill>
                <a:srgbClr val="4FC3CD"/>
              </a:solidFill>
              <a:latin typeface="Roboto Condensed"/>
              <a:ea typeface="Roboto Condensed"/>
              <a:cs typeface="Roboto Condensed"/>
              <a:sym typeface="Roboto Condensed"/>
            </a:endParaRPr>
          </a:p>
        </p:txBody>
      </p:sp>
      <p:sp>
        <p:nvSpPr>
          <p:cNvPr id="429" name="Google Shape;429;p25"/>
          <p:cNvSpPr txBox="1"/>
          <p:nvPr/>
        </p:nvSpPr>
        <p:spPr>
          <a:xfrm>
            <a:off x="3072000" y="18257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430" name="Google Shape;430;p25"/>
          <p:cNvSpPr txBox="1"/>
          <p:nvPr/>
        </p:nvSpPr>
        <p:spPr>
          <a:xfrm>
            <a:off x="389375" y="29158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6</a:t>
            </a:r>
            <a:endParaRPr b="0" i="0" sz="3000" u="sng" cap="none" strike="noStrike">
              <a:solidFill>
                <a:srgbClr val="4FC3CD"/>
              </a:solidFill>
              <a:latin typeface="Bebas Neue"/>
              <a:ea typeface="Bebas Neue"/>
              <a:cs typeface="Bebas Neue"/>
              <a:sym typeface="Bebas Neue"/>
            </a:endParaRPr>
          </a:p>
        </p:txBody>
      </p:sp>
      <p:sp>
        <p:nvSpPr>
          <p:cNvPr id="431" name="Google Shape;431;p25"/>
          <p:cNvSpPr txBox="1"/>
          <p:nvPr/>
        </p:nvSpPr>
        <p:spPr>
          <a:xfrm>
            <a:off x="679575" y="2411075"/>
            <a:ext cx="7742100" cy="1743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Imagine that you’ve created an original game in which you and other players must escape from a deserted island. There are three objects that could be built that might help players leave the island: boat, raft, and lifesaver. The boat is the most difficult to build, but it is the most stable escape object; the lifesaver is the easiest to build; and the less stable raft falls in the middle. The </a:t>
            </a:r>
            <a:r>
              <a:rPr b="0" i="1" lang="en" sz="1500" u="none" cap="none" strike="noStrike">
                <a:solidFill>
                  <a:schemeClr val="dk1"/>
                </a:solidFill>
                <a:latin typeface="Roboto Condensed"/>
                <a:ea typeface="Roboto Condensed"/>
                <a:cs typeface="Roboto Condensed"/>
                <a:sym typeface="Roboto Condensed"/>
              </a:rPr>
              <a:t>relationship</a:t>
            </a:r>
            <a:r>
              <a:rPr b="0" i="0" lang="en" sz="1500" u="none" cap="none" strike="noStrike">
                <a:solidFill>
                  <a:schemeClr val="dk1"/>
                </a:solidFill>
                <a:latin typeface="Roboto Condensed"/>
                <a:ea typeface="Roboto Condensed"/>
                <a:cs typeface="Roboto Condensed"/>
                <a:sym typeface="Roboto Condensed"/>
              </a:rPr>
              <a:t> between these objects is linear, or transitive. How would you alter the objects so that the relationship becomes intransitive?</a:t>
            </a:r>
            <a:endParaRPr b="0" i="0" sz="1500" u="none" cap="none" strike="noStrike">
              <a:solidFill>
                <a:schemeClr val="dk1"/>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432" name="Google Shape;432;p25"/>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433" name="Google Shape;433;p25"/>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434" name="Google Shape;434;p2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38" name="Shape 438"/>
        <p:cNvGrpSpPr/>
        <p:nvPr/>
      </p:nvGrpSpPr>
      <p:grpSpPr>
        <a:xfrm>
          <a:off x="0" y="0"/>
          <a:ext cx="0" cy="0"/>
          <a:chOff x="0" y="0"/>
          <a:chExt cx="0" cy="0"/>
        </a:xfrm>
      </p:grpSpPr>
      <p:sp>
        <p:nvSpPr>
          <p:cNvPr id="439" name="Google Shape;439;p26"/>
          <p:cNvSpPr txBox="1"/>
          <p:nvPr>
            <p:ph type="title"/>
          </p:nvPr>
        </p:nvSpPr>
        <p:spPr>
          <a:xfrm>
            <a:off x="311700" y="7604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6</a:t>
            </a:r>
            <a:endParaRPr b="1" sz="2400">
              <a:solidFill>
                <a:srgbClr val="4FC3CD"/>
              </a:solidFill>
              <a:latin typeface="Roboto Condensed"/>
              <a:ea typeface="Roboto Condensed"/>
              <a:cs typeface="Roboto Condensed"/>
              <a:sym typeface="Roboto Condensed"/>
            </a:endParaRPr>
          </a:p>
        </p:txBody>
      </p:sp>
      <p:sp>
        <p:nvSpPr>
          <p:cNvPr id="440" name="Google Shape;440;p26"/>
          <p:cNvSpPr txBox="1"/>
          <p:nvPr/>
        </p:nvSpPr>
        <p:spPr>
          <a:xfrm>
            <a:off x="3072000" y="14759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441" name="Google Shape;441;p26"/>
          <p:cNvSpPr txBox="1"/>
          <p:nvPr/>
        </p:nvSpPr>
        <p:spPr>
          <a:xfrm>
            <a:off x="389375" y="23062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7</a:t>
            </a:r>
            <a:endParaRPr b="0" i="0" sz="3000" u="sng" cap="none" strike="noStrike">
              <a:solidFill>
                <a:srgbClr val="4FC3CD"/>
              </a:solidFill>
              <a:latin typeface="Bebas Neue"/>
              <a:ea typeface="Bebas Neue"/>
              <a:cs typeface="Bebas Neue"/>
              <a:sym typeface="Bebas Neue"/>
            </a:endParaRPr>
          </a:p>
        </p:txBody>
      </p:sp>
      <p:sp>
        <p:nvSpPr>
          <p:cNvPr id="442" name="Google Shape;442;p26"/>
          <p:cNvSpPr txBox="1"/>
          <p:nvPr/>
        </p:nvSpPr>
        <p:spPr>
          <a:xfrm>
            <a:off x="679575" y="2030075"/>
            <a:ext cx="8041500" cy="1212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Condensed"/>
                <a:ea typeface="Roboto Condensed"/>
                <a:cs typeface="Roboto Condensed"/>
                <a:sym typeface="Roboto Condensed"/>
              </a:rPr>
              <a:t>A game’s premise indicates “You are given immunity from a deadly disease that causes humans to age rapidly. It is up to you alone to find the cure. Use your powers of deduction to uncover the mysterious origins of this disease and find an antidote—before it’s too late!” Discuss the game’s specific </a:t>
            </a:r>
            <a:r>
              <a:rPr b="0" i="1" lang="en" sz="1500" u="none" cap="none" strike="noStrike">
                <a:solidFill>
                  <a:schemeClr val="dk1"/>
                </a:solidFill>
                <a:latin typeface="Roboto Condensed"/>
                <a:ea typeface="Roboto Condensed"/>
                <a:cs typeface="Roboto Condensed"/>
                <a:sym typeface="Roboto Condensed"/>
              </a:rPr>
              <a:t>victory</a:t>
            </a:r>
            <a:r>
              <a:rPr b="0" i="0" lang="en" sz="1500" u="none" cap="none" strike="noStrike">
                <a:solidFill>
                  <a:schemeClr val="dk1"/>
                </a:solidFill>
                <a:latin typeface="Roboto Condensed"/>
                <a:ea typeface="Roboto Condensed"/>
                <a:cs typeface="Roboto Condensed"/>
                <a:sym typeface="Roboto Condensed"/>
              </a:rPr>
              <a:t> </a:t>
            </a:r>
            <a:r>
              <a:rPr b="0" i="1" lang="en" sz="1500" u="none" cap="none" strike="noStrike">
                <a:solidFill>
                  <a:schemeClr val="dk1"/>
                </a:solidFill>
                <a:latin typeface="Roboto Condensed"/>
                <a:ea typeface="Roboto Condensed"/>
                <a:cs typeface="Roboto Condensed"/>
                <a:sym typeface="Roboto Condensed"/>
              </a:rPr>
              <a:t>and</a:t>
            </a:r>
            <a:r>
              <a:rPr b="0" i="0" lang="en" sz="1500" u="none" cap="none" strike="noStrike">
                <a:solidFill>
                  <a:schemeClr val="dk1"/>
                </a:solidFill>
                <a:latin typeface="Roboto Condensed"/>
                <a:ea typeface="Roboto Condensed"/>
                <a:cs typeface="Roboto Condensed"/>
                <a:sym typeface="Roboto Condensed"/>
              </a:rPr>
              <a:t> </a:t>
            </a:r>
            <a:r>
              <a:rPr b="0" i="1" lang="en" sz="1500" u="none" cap="none" strike="noStrike">
                <a:solidFill>
                  <a:schemeClr val="dk1"/>
                </a:solidFill>
                <a:latin typeface="Roboto Condensed"/>
                <a:ea typeface="Roboto Condensed"/>
                <a:cs typeface="Roboto Condensed"/>
                <a:sym typeface="Roboto Condensed"/>
              </a:rPr>
              <a:t>defeat</a:t>
            </a:r>
            <a:r>
              <a:rPr b="0" i="0" lang="en" sz="1500" u="none" cap="none" strike="noStrike">
                <a:solidFill>
                  <a:schemeClr val="dk1"/>
                </a:solidFill>
                <a:latin typeface="Roboto Condensed"/>
                <a:ea typeface="Roboto Condensed"/>
                <a:cs typeface="Roboto Condensed"/>
                <a:sym typeface="Roboto Condensed"/>
              </a:rPr>
              <a:t> </a:t>
            </a:r>
            <a:r>
              <a:rPr b="0" i="1" lang="en" sz="1500" u="none" cap="none" strike="noStrike">
                <a:solidFill>
                  <a:schemeClr val="dk1"/>
                </a:solidFill>
                <a:latin typeface="Roboto Condensed"/>
                <a:ea typeface="Roboto Condensed"/>
                <a:cs typeface="Roboto Condensed"/>
                <a:sym typeface="Roboto Condensed"/>
              </a:rPr>
              <a:t>conditions</a:t>
            </a:r>
            <a:r>
              <a:rPr b="0" i="0" lang="en" sz="1500" u="none" cap="none" strike="noStrike">
                <a:solidFill>
                  <a:schemeClr val="dk1"/>
                </a:solidFill>
                <a:latin typeface="Roboto Condensed"/>
                <a:ea typeface="Roboto Condensed"/>
                <a:cs typeface="Roboto Condensed"/>
                <a:sym typeface="Roboto Condensed"/>
              </a:rPr>
              <a:t>. Giving the game a genre of your choice, make up a set of </a:t>
            </a:r>
            <a:r>
              <a:rPr b="0" i="1" lang="en" sz="1500" u="none" cap="none" strike="noStrike">
                <a:solidFill>
                  <a:schemeClr val="dk1"/>
                </a:solidFill>
                <a:latin typeface="Roboto Condensed"/>
                <a:ea typeface="Roboto Condensed"/>
                <a:cs typeface="Roboto Condensed"/>
                <a:sym typeface="Roboto Condensed"/>
              </a:rPr>
              <a:t>rules</a:t>
            </a:r>
            <a:r>
              <a:rPr b="0" i="0" lang="en" sz="1500" u="none" cap="none" strike="noStrike">
                <a:solidFill>
                  <a:schemeClr val="dk1"/>
                </a:solidFill>
                <a:latin typeface="Roboto Condensed"/>
                <a:ea typeface="Roboto Condensed"/>
                <a:cs typeface="Roboto Condensed"/>
                <a:sym typeface="Roboto Condensed"/>
              </a:rPr>
              <a:t>.</a:t>
            </a:r>
            <a:endParaRPr b="0" i="0" sz="1500" u="none" cap="none" strike="noStrike">
              <a:solidFill>
                <a:schemeClr val="dk1"/>
              </a:solidFill>
              <a:latin typeface="Roboto Condensed"/>
              <a:ea typeface="Roboto Condensed"/>
              <a:cs typeface="Roboto Condensed"/>
              <a:sym typeface="Roboto Condensed"/>
            </a:endParaRPr>
          </a:p>
        </p:txBody>
      </p:sp>
      <p:sp>
        <p:nvSpPr>
          <p:cNvPr id="443" name="Google Shape;443;p26"/>
          <p:cNvSpPr txBox="1"/>
          <p:nvPr/>
        </p:nvSpPr>
        <p:spPr>
          <a:xfrm>
            <a:off x="389363" y="34845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8</a:t>
            </a:r>
            <a:endParaRPr b="0" i="0" sz="3000" u="sng" cap="none" strike="noStrike">
              <a:solidFill>
                <a:srgbClr val="4FC3CD"/>
              </a:solidFill>
              <a:latin typeface="Bebas Neue"/>
              <a:ea typeface="Bebas Neue"/>
              <a:cs typeface="Bebas Neue"/>
              <a:sym typeface="Bebas Neue"/>
            </a:endParaRPr>
          </a:p>
        </p:txBody>
      </p:sp>
      <p:sp>
        <p:nvSpPr>
          <p:cNvPr id="444" name="Google Shape;444;p26"/>
          <p:cNvSpPr txBox="1"/>
          <p:nvPr/>
        </p:nvSpPr>
        <p:spPr>
          <a:xfrm>
            <a:off x="679575" y="3416325"/>
            <a:ext cx="79551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There are plenty of games that focus on the application of either </a:t>
            </a:r>
            <a:r>
              <a:rPr i="1" lang="en" sz="1500">
                <a:solidFill>
                  <a:schemeClr val="dk1"/>
                </a:solidFill>
                <a:latin typeface="Roboto Condensed"/>
                <a:ea typeface="Roboto Condensed"/>
                <a:cs typeface="Roboto Condensed"/>
                <a:sym typeface="Roboto Condensed"/>
              </a:rPr>
              <a:t>intrinsic or</a:t>
            </a:r>
            <a:r>
              <a:rPr lang="en" sz="1500">
                <a:solidFill>
                  <a:schemeClr val="dk1"/>
                </a:solidFill>
                <a:latin typeface="Roboto Condensed"/>
                <a:ea typeface="Roboto Condensed"/>
                <a:cs typeface="Roboto Condensed"/>
                <a:sym typeface="Roboto Condensed"/>
              </a:rPr>
              <a:t> </a:t>
            </a:r>
            <a:r>
              <a:rPr i="1" lang="en" sz="1500">
                <a:solidFill>
                  <a:schemeClr val="dk1"/>
                </a:solidFill>
                <a:latin typeface="Roboto Condensed"/>
                <a:ea typeface="Roboto Condensed"/>
                <a:cs typeface="Roboto Condensed"/>
                <a:sym typeface="Roboto Condensed"/>
              </a:rPr>
              <a:t>extrinsic</a:t>
            </a:r>
            <a:r>
              <a:rPr lang="en" sz="1500">
                <a:solidFill>
                  <a:schemeClr val="dk1"/>
                </a:solidFill>
                <a:latin typeface="Roboto Condensed"/>
                <a:ea typeface="Roboto Condensed"/>
                <a:cs typeface="Roboto Condensed"/>
                <a:sym typeface="Roboto Condensed"/>
              </a:rPr>
              <a:t> </a:t>
            </a:r>
            <a:r>
              <a:rPr i="1" lang="en" sz="1500">
                <a:solidFill>
                  <a:schemeClr val="dk1"/>
                </a:solidFill>
                <a:latin typeface="Roboto Condensed"/>
                <a:ea typeface="Roboto Condensed"/>
                <a:cs typeface="Roboto Condensed"/>
                <a:sym typeface="Roboto Condensed"/>
              </a:rPr>
              <a:t>knowledge</a:t>
            </a:r>
            <a:r>
              <a:rPr lang="en" sz="1500">
                <a:solidFill>
                  <a:schemeClr val="dk1"/>
                </a:solidFill>
                <a:latin typeface="Roboto Condensed"/>
                <a:ea typeface="Roboto Condensed"/>
                <a:cs typeface="Roboto Condensed"/>
                <a:sym typeface="Roboto Condensed"/>
              </a:rPr>
              <a:t>, but it’s not as common to combine both in one game. Create an original game idea that makes use of both forms of knowledge as strategy elements.</a:t>
            </a:r>
            <a:endParaRPr/>
          </a:p>
        </p:txBody>
      </p:sp>
      <p:pic>
        <p:nvPicPr>
          <p:cNvPr descr="Textbook title (Game Development Essentials: An Introduction - Fourth Edition) and author name (Jeannie Novak)" id="445" name="Google Shape;445;p26"/>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446" name="Google Shape;446;p26"/>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447" name="Google Shape;447;p2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80" name="Shape 80"/>
        <p:cNvGrpSpPr/>
        <p:nvPr/>
      </p:nvGrpSpPr>
      <p:grpSpPr>
        <a:xfrm>
          <a:off x="0" y="0"/>
          <a:ext cx="0" cy="0"/>
          <a:chOff x="0" y="0"/>
          <a:chExt cx="0" cy="0"/>
        </a:xfrm>
      </p:grpSpPr>
      <p:sp>
        <p:nvSpPr>
          <p:cNvPr id="81" name="Google Shape;81;p4"/>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Rules of Play</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Victory Condition</a:t>
            </a:r>
            <a:endParaRPr sz="3000">
              <a:solidFill>
                <a:srgbClr val="4FC3CD"/>
              </a:solidFill>
              <a:latin typeface="Bebas Neue"/>
              <a:ea typeface="Bebas Neue"/>
              <a:cs typeface="Bebas Neue"/>
              <a:sym typeface="Bebas Neue"/>
            </a:endParaRPr>
          </a:p>
        </p:txBody>
      </p:sp>
      <p:pic>
        <p:nvPicPr>
          <p:cNvPr descr="Screenshot of victory screen in Super Smash Brothers Brawl, featuring Yoshi as the winner." id="82" name="Google Shape;82;p4"/>
          <p:cNvPicPr preferRelativeResize="0"/>
          <p:nvPr/>
        </p:nvPicPr>
        <p:blipFill rotWithShape="1">
          <a:blip r:embed="rId3">
            <a:alphaModFix/>
          </a:blip>
          <a:srcRect b="0" l="0" r="0" t="0"/>
          <a:stretch/>
        </p:blipFill>
        <p:spPr>
          <a:xfrm>
            <a:off x="2310077" y="2029975"/>
            <a:ext cx="4523853" cy="2303901"/>
          </a:xfrm>
          <a:prstGeom prst="rect">
            <a:avLst/>
          </a:prstGeom>
          <a:noFill/>
          <a:ln>
            <a:noFill/>
          </a:ln>
        </p:spPr>
      </p:pic>
      <p:sp>
        <p:nvSpPr>
          <p:cNvPr id="83" name="Google Shape;83;p4"/>
          <p:cNvSpPr txBox="1"/>
          <p:nvPr/>
        </p:nvSpPr>
        <p:spPr>
          <a:xfrm>
            <a:off x="2218000" y="173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84" name="Google Shape;84;p4"/>
          <p:cNvSpPr txBox="1"/>
          <p:nvPr/>
        </p:nvSpPr>
        <p:spPr>
          <a:xfrm>
            <a:off x="2218000" y="4286625"/>
            <a:ext cx="4615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Victory screen in </a:t>
            </a:r>
            <a:r>
              <a:rPr b="1" i="1" lang="en" sz="1000" u="none" cap="none" strike="noStrike">
                <a:solidFill>
                  <a:srgbClr val="FFFFFF"/>
                </a:solidFill>
                <a:latin typeface="Roboto Condensed"/>
                <a:ea typeface="Roboto Condensed"/>
                <a:cs typeface="Roboto Condensed"/>
                <a:sym typeface="Roboto Condensed"/>
              </a:rPr>
              <a:t>Super Smash </a:t>
            </a:r>
            <a:r>
              <a:rPr b="1" i="1" lang="en" sz="1000">
                <a:solidFill>
                  <a:srgbClr val="FFFFFF"/>
                </a:solidFill>
                <a:latin typeface="Roboto Condensed"/>
                <a:ea typeface="Roboto Condensed"/>
                <a:cs typeface="Roboto Condensed"/>
                <a:sym typeface="Roboto Condensed"/>
              </a:rPr>
              <a:t>Bros.</a:t>
            </a:r>
            <a:r>
              <a:rPr b="1" i="1" lang="en" sz="1000" u="none" cap="none" strike="noStrike">
                <a:solidFill>
                  <a:srgbClr val="FFFFFF"/>
                </a:solidFill>
                <a:latin typeface="Roboto Condensed"/>
                <a:ea typeface="Roboto Condensed"/>
                <a:cs typeface="Roboto Condensed"/>
                <a:sym typeface="Roboto Condensed"/>
              </a:rPr>
              <a:t> Brawl.</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85" name="Google Shape;85;p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86" name="Google Shape;86;p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87" name="Google Shape;87;p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91" name="Shape 91"/>
        <p:cNvGrpSpPr/>
        <p:nvPr/>
      </p:nvGrpSpPr>
      <p:grpSpPr>
        <a:xfrm>
          <a:off x="0" y="0"/>
          <a:ext cx="0" cy="0"/>
          <a:chOff x="0" y="0"/>
          <a:chExt cx="0" cy="0"/>
        </a:xfrm>
      </p:grpSpPr>
      <p:sp>
        <p:nvSpPr>
          <p:cNvPr id="92" name="Google Shape;92;p5"/>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Rules of Play</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Defeat Condition</a:t>
            </a:r>
            <a:endParaRPr sz="3000">
              <a:solidFill>
                <a:srgbClr val="4FC3CD"/>
              </a:solidFill>
              <a:latin typeface="Bebas Neue"/>
              <a:ea typeface="Bebas Neue"/>
              <a:cs typeface="Bebas Neue"/>
              <a:sym typeface="Bebas Neue"/>
            </a:endParaRPr>
          </a:p>
        </p:txBody>
      </p:sp>
      <p:pic>
        <p:nvPicPr>
          <p:cNvPr descr="Screenshot of red Defeat screen in League of Legends." id="93" name="Google Shape;93;p5"/>
          <p:cNvPicPr preferRelativeResize="0"/>
          <p:nvPr/>
        </p:nvPicPr>
        <p:blipFill rotWithShape="1">
          <a:blip r:embed="rId3">
            <a:alphaModFix/>
          </a:blip>
          <a:srcRect b="0" l="0" r="0" t="0"/>
          <a:stretch/>
        </p:blipFill>
        <p:spPr>
          <a:xfrm>
            <a:off x="2705475" y="1957075"/>
            <a:ext cx="3733048" cy="2316750"/>
          </a:xfrm>
          <a:prstGeom prst="rect">
            <a:avLst/>
          </a:prstGeom>
          <a:noFill/>
          <a:ln>
            <a:noFill/>
          </a:ln>
        </p:spPr>
      </p:pic>
      <p:sp>
        <p:nvSpPr>
          <p:cNvPr id="94" name="Google Shape;94;p5"/>
          <p:cNvSpPr txBox="1"/>
          <p:nvPr/>
        </p:nvSpPr>
        <p:spPr>
          <a:xfrm>
            <a:off x="2624050" y="16809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95" name="Google Shape;95;p5"/>
          <p:cNvSpPr txBox="1"/>
          <p:nvPr/>
        </p:nvSpPr>
        <p:spPr>
          <a:xfrm>
            <a:off x="2579738" y="4273825"/>
            <a:ext cx="4272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Defeat screen in </a:t>
            </a:r>
            <a:r>
              <a:rPr b="1" i="1" lang="en" sz="1000" u="none" cap="none" strike="noStrike">
                <a:solidFill>
                  <a:srgbClr val="FFFFFF"/>
                </a:solidFill>
                <a:latin typeface="Roboto Condensed"/>
                <a:ea typeface="Roboto Condensed"/>
                <a:cs typeface="Roboto Condensed"/>
                <a:sym typeface="Roboto Condensed"/>
              </a:rPr>
              <a:t>League of Legends.</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96" name="Google Shape;96;p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97" name="Google Shape;97;p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98" name="Google Shape;98;p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02" name="Shape 102"/>
        <p:cNvGrpSpPr/>
        <p:nvPr/>
      </p:nvGrpSpPr>
      <p:grpSpPr>
        <a:xfrm>
          <a:off x="0" y="0"/>
          <a:ext cx="0" cy="0"/>
          <a:chOff x="0" y="0"/>
          <a:chExt cx="0" cy="0"/>
        </a:xfrm>
      </p:grpSpPr>
      <p:sp>
        <p:nvSpPr>
          <p:cNvPr id="103" name="Google Shape;103;p6"/>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Interactivity Modes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Player-to-Game</a:t>
            </a:r>
            <a:endParaRPr sz="3000">
              <a:solidFill>
                <a:srgbClr val="4FC3CD"/>
              </a:solidFill>
              <a:latin typeface="Bebas Neue"/>
              <a:ea typeface="Bebas Neue"/>
              <a:cs typeface="Bebas Neue"/>
              <a:sym typeface="Bebas Neue"/>
            </a:endParaRPr>
          </a:p>
        </p:txBody>
      </p:sp>
      <p:pic>
        <p:nvPicPr>
          <p:cNvPr descr="Screenshot of player facing ATC forces in FEAR." id="104" name="Google Shape;104;p6"/>
          <p:cNvPicPr preferRelativeResize="0"/>
          <p:nvPr/>
        </p:nvPicPr>
        <p:blipFill rotWithShape="1">
          <a:blip r:embed="rId3">
            <a:alphaModFix/>
          </a:blip>
          <a:srcRect b="0" l="0" r="0" t="0"/>
          <a:stretch/>
        </p:blipFill>
        <p:spPr>
          <a:xfrm>
            <a:off x="2614800" y="1968126"/>
            <a:ext cx="3914400" cy="2201850"/>
          </a:xfrm>
          <a:prstGeom prst="rect">
            <a:avLst/>
          </a:prstGeom>
          <a:noFill/>
          <a:ln>
            <a:noFill/>
          </a:ln>
        </p:spPr>
      </p:pic>
      <p:sp>
        <p:nvSpPr>
          <p:cNvPr id="105" name="Google Shape;105;p6"/>
          <p:cNvSpPr txBox="1"/>
          <p:nvPr/>
        </p:nvSpPr>
        <p:spPr>
          <a:xfrm>
            <a:off x="2519525" y="17125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Monolith</a:t>
            </a:r>
            <a:endParaRPr b="1" i="0" sz="800" u="none" cap="none" strike="noStrike">
              <a:solidFill>
                <a:srgbClr val="FFFFFF"/>
              </a:solidFill>
              <a:latin typeface="Roboto Condensed"/>
              <a:ea typeface="Roboto Condensed"/>
              <a:cs typeface="Roboto Condensed"/>
              <a:sym typeface="Roboto Condensed"/>
            </a:endParaRPr>
          </a:p>
        </p:txBody>
      </p:sp>
      <p:sp>
        <p:nvSpPr>
          <p:cNvPr id="106" name="Google Shape;106;p6"/>
          <p:cNvSpPr txBox="1"/>
          <p:nvPr/>
        </p:nvSpPr>
        <p:spPr>
          <a:xfrm>
            <a:off x="2519525" y="4169975"/>
            <a:ext cx="436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Player-to-game interactivity involves interacting with a game’s AI—such as the ATC forces in </a:t>
            </a:r>
            <a:r>
              <a:rPr b="1" i="1" lang="en" sz="1000">
                <a:solidFill>
                  <a:srgbClr val="FFFFFF"/>
                </a:solidFill>
                <a:latin typeface="Roboto Condensed"/>
                <a:ea typeface="Roboto Condensed"/>
                <a:cs typeface="Roboto Condensed"/>
                <a:sym typeface="Roboto Condensed"/>
              </a:rPr>
              <a:t>FEAR.</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07" name="Google Shape;107;p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08" name="Google Shape;108;p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09" name="Google Shape;109;p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13" name="Shape 113"/>
        <p:cNvGrpSpPr/>
        <p:nvPr/>
      </p:nvGrpSpPr>
      <p:grpSpPr>
        <a:xfrm>
          <a:off x="0" y="0"/>
          <a:ext cx="0" cy="0"/>
          <a:chOff x="0" y="0"/>
          <a:chExt cx="0" cy="0"/>
        </a:xfrm>
      </p:grpSpPr>
      <p:sp>
        <p:nvSpPr>
          <p:cNvPr id="114" name="Google Shape;114;p7"/>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Interactivity Modes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Player-to-Player</a:t>
            </a:r>
            <a:endParaRPr sz="3000">
              <a:solidFill>
                <a:srgbClr val="4FC3CD"/>
              </a:solidFill>
              <a:latin typeface="Bebas Neue"/>
              <a:ea typeface="Bebas Neue"/>
              <a:cs typeface="Bebas Neue"/>
              <a:sym typeface="Bebas Neue"/>
            </a:endParaRPr>
          </a:p>
        </p:txBody>
      </p:sp>
      <p:pic>
        <p:nvPicPr>
          <p:cNvPr descr="Screenshot of Friday The 13th The Game, showing the player working with two other players to face the &quot;Jason Voorhees&quot; player." id="115" name="Google Shape;115;p7"/>
          <p:cNvPicPr preferRelativeResize="0"/>
          <p:nvPr/>
        </p:nvPicPr>
        <p:blipFill rotWithShape="1">
          <a:blip r:embed="rId3">
            <a:alphaModFix/>
          </a:blip>
          <a:srcRect b="0" l="0" r="0" t="0"/>
          <a:stretch/>
        </p:blipFill>
        <p:spPr>
          <a:xfrm>
            <a:off x="907250" y="2078750"/>
            <a:ext cx="3592248" cy="2018769"/>
          </a:xfrm>
          <a:prstGeom prst="rect">
            <a:avLst/>
          </a:prstGeom>
          <a:noFill/>
          <a:ln>
            <a:noFill/>
          </a:ln>
        </p:spPr>
      </p:pic>
      <p:sp>
        <p:nvSpPr>
          <p:cNvPr id="116" name="Google Shape;116;p7"/>
          <p:cNvSpPr txBox="1"/>
          <p:nvPr/>
        </p:nvSpPr>
        <p:spPr>
          <a:xfrm>
            <a:off x="819275" y="17848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Gun Media Holdings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multiplayer gameplay in Apex Legends." id="117" name="Google Shape;117;p7"/>
          <p:cNvPicPr preferRelativeResize="0"/>
          <p:nvPr/>
        </p:nvPicPr>
        <p:blipFill rotWithShape="1">
          <a:blip r:embed="rId4">
            <a:alphaModFix/>
          </a:blip>
          <a:srcRect b="0" l="0" r="0" t="0"/>
          <a:stretch/>
        </p:blipFill>
        <p:spPr>
          <a:xfrm>
            <a:off x="4644494" y="2078750"/>
            <a:ext cx="3592267" cy="2020650"/>
          </a:xfrm>
          <a:prstGeom prst="rect">
            <a:avLst/>
          </a:prstGeom>
          <a:noFill/>
          <a:ln>
            <a:noFill/>
          </a:ln>
        </p:spPr>
      </p:pic>
      <p:sp>
        <p:nvSpPr>
          <p:cNvPr id="118" name="Google Shape;118;p7"/>
          <p:cNvSpPr txBox="1"/>
          <p:nvPr/>
        </p:nvSpPr>
        <p:spPr>
          <a:xfrm>
            <a:off x="4572000" y="17848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Sciere (MobyGames)</a:t>
            </a:r>
            <a:endParaRPr b="1" i="0" sz="800" u="none" cap="none" strike="noStrike">
              <a:solidFill>
                <a:srgbClr val="FFFFFF"/>
              </a:solidFill>
              <a:latin typeface="Roboto Condensed"/>
              <a:ea typeface="Roboto Condensed"/>
              <a:cs typeface="Roboto Condensed"/>
              <a:sym typeface="Roboto Condensed"/>
            </a:endParaRPr>
          </a:p>
        </p:txBody>
      </p:sp>
      <p:sp>
        <p:nvSpPr>
          <p:cNvPr id="119" name="Google Shape;119;p7"/>
          <p:cNvSpPr txBox="1"/>
          <p:nvPr/>
        </p:nvSpPr>
        <p:spPr>
          <a:xfrm>
            <a:off x="819284" y="4099400"/>
            <a:ext cx="7417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Friday The 13th: The Game </a:t>
            </a:r>
            <a:r>
              <a:rPr b="1" lang="en" sz="1000">
                <a:solidFill>
                  <a:srgbClr val="FFFFFF"/>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is an asymmetrical multiplayer game involving unilateral competition—while </a:t>
            </a:r>
            <a:r>
              <a:rPr b="1" i="1" lang="en" sz="1000" u="none" cap="none" strike="noStrike">
                <a:solidFill>
                  <a:srgbClr val="FFFFFF"/>
                </a:solidFill>
                <a:latin typeface="Roboto Condensed"/>
                <a:ea typeface="Roboto Condensed"/>
                <a:cs typeface="Roboto Condensed"/>
                <a:sym typeface="Roboto Condensed"/>
              </a:rPr>
              <a:t>Apex Legends</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right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involves multilateral team-based competition.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20" name="Google Shape;120;p7"/>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21" name="Google Shape;121;p7"/>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22" name="Google Shape;122;p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26" name="Shape 126"/>
        <p:cNvGrpSpPr/>
        <p:nvPr/>
      </p:nvGrpSpPr>
      <p:grpSpPr>
        <a:xfrm>
          <a:off x="0" y="0"/>
          <a:ext cx="0" cy="0"/>
          <a:chOff x="0" y="0"/>
          <a:chExt cx="0" cy="0"/>
        </a:xfrm>
      </p:grpSpPr>
      <p:sp>
        <p:nvSpPr>
          <p:cNvPr id="127" name="Google Shape;127;p8"/>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Interactivity Modes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Player-To-Developer</a:t>
            </a:r>
            <a:endParaRPr sz="3000">
              <a:solidFill>
                <a:srgbClr val="4FC3CD"/>
              </a:solidFill>
              <a:latin typeface="Bebas Neue"/>
              <a:ea typeface="Bebas Neue"/>
              <a:cs typeface="Bebas Neue"/>
              <a:sym typeface="Bebas Neue"/>
            </a:endParaRPr>
          </a:p>
        </p:txBody>
      </p:sp>
      <p:pic>
        <p:nvPicPr>
          <p:cNvPr descr="Screenshot of Solo Atraks-1 from the Destiny 2 &quot;Deep Stone Crypt Raid&quot; mission." id="128" name="Google Shape;128;p8"/>
          <p:cNvPicPr preferRelativeResize="0"/>
          <p:nvPr/>
        </p:nvPicPr>
        <p:blipFill rotWithShape="1">
          <a:blip r:embed="rId3">
            <a:alphaModFix/>
          </a:blip>
          <a:srcRect b="0" l="0" r="0" t="0"/>
          <a:stretch/>
        </p:blipFill>
        <p:spPr>
          <a:xfrm>
            <a:off x="2662675" y="2019325"/>
            <a:ext cx="3818650" cy="2148001"/>
          </a:xfrm>
          <a:prstGeom prst="rect">
            <a:avLst/>
          </a:prstGeom>
          <a:noFill/>
          <a:ln>
            <a:noFill/>
          </a:ln>
        </p:spPr>
      </p:pic>
      <p:sp>
        <p:nvSpPr>
          <p:cNvPr id="129" name="Google Shape;129;p8"/>
          <p:cNvSpPr txBox="1"/>
          <p:nvPr/>
        </p:nvSpPr>
        <p:spPr>
          <a:xfrm>
            <a:off x="2581725" y="173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Bungie</a:t>
            </a:r>
            <a:endParaRPr b="1" i="0" sz="800" u="none" cap="none" strike="noStrike">
              <a:solidFill>
                <a:srgbClr val="FFFFFF"/>
              </a:solidFill>
              <a:latin typeface="Roboto Condensed"/>
              <a:ea typeface="Roboto Condensed"/>
              <a:cs typeface="Roboto Condensed"/>
              <a:sym typeface="Roboto Condensed"/>
            </a:endParaRPr>
          </a:p>
        </p:txBody>
      </p:sp>
      <p:sp>
        <p:nvSpPr>
          <p:cNvPr id="130" name="Google Shape;130;p8"/>
          <p:cNvSpPr txBox="1"/>
          <p:nvPr/>
        </p:nvSpPr>
        <p:spPr>
          <a:xfrm>
            <a:off x="2581725" y="4167325"/>
            <a:ext cx="4448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Player-to-developer interaction includes in-game events such as the “Deep Stone Crypt Raid” mission—introduced in the </a:t>
            </a:r>
            <a:r>
              <a:rPr b="1" i="1" lang="en" sz="1000" u="none" cap="none" strike="noStrike">
                <a:solidFill>
                  <a:srgbClr val="FFFFFF"/>
                </a:solidFill>
                <a:latin typeface="Roboto Condensed"/>
                <a:ea typeface="Roboto Condensed"/>
                <a:cs typeface="Roboto Condensed"/>
                <a:sym typeface="Roboto Condensed"/>
              </a:rPr>
              <a:t>Destiny 2</a:t>
            </a:r>
            <a:r>
              <a:rPr b="1" i="0" lang="en" sz="1000" u="none" cap="none" strike="noStrike">
                <a:solidFill>
                  <a:srgbClr val="FFFFFF"/>
                </a:solidFill>
                <a:latin typeface="Roboto Condensed"/>
                <a:ea typeface="Roboto Condensed"/>
                <a:cs typeface="Roboto Condensed"/>
                <a:sym typeface="Roboto Condensed"/>
              </a:rPr>
              <a:t> Beyond Light expansion.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31" name="Google Shape;131;p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32" name="Google Shape;132;p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33" name="Google Shape;133;p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37" name="Shape 137"/>
        <p:cNvGrpSpPr/>
        <p:nvPr/>
      </p:nvGrpSpPr>
      <p:grpSpPr>
        <a:xfrm>
          <a:off x="0" y="0"/>
          <a:ext cx="0" cy="0"/>
          <a:chOff x="0" y="0"/>
          <a:chExt cx="0" cy="0"/>
        </a:xfrm>
      </p:grpSpPr>
      <p:sp>
        <p:nvSpPr>
          <p:cNvPr id="138" name="Google Shape;138;p9"/>
          <p:cNvSpPr txBox="1"/>
          <p:nvPr>
            <p:ph type="title"/>
          </p:nvPr>
        </p:nvSpPr>
        <p:spPr>
          <a:xfrm>
            <a:off x="311700" y="673625"/>
            <a:ext cx="8520600" cy="106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Interactivity Modes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Player-To-Platform</a:t>
            </a:r>
            <a:endParaRPr sz="3000">
              <a:solidFill>
                <a:srgbClr val="4FC3CD"/>
              </a:solidFill>
              <a:latin typeface="Bebas Neue"/>
              <a:ea typeface="Bebas Neue"/>
              <a:cs typeface="Bebas Neue"/>
              <a:sym typeface="Bebas Neue"/>
            </a:endParaRPr>
          </a:p>
        </p:txBody>
      </p:sp>
      <p:pic>
        <p:nvPicPr>
          <p:cNvPr descr="Photo of player wearing a PSVR headset while playing Gran Turismo Sport on PlayStation 4 Pro." id="139" name="Google Shape;139;p9"/>
          <p:cNvPicPr preferRelativeResize="0"/>
          <p:nvPr/>
        </p:nvPicPr>
        <p:blipFill rotWithShape="1">
          <a:blip r:embed="rId3">
            <a:alphaModFix/>
          </a:blip>
          <a:srcRect b="0" l="0" r="0" t="0"/>
          <a:stretch/>
        </p:blipFill>
        <p:spPr>
          <a:xfrm>
            <a:off x="2959511" y="1981274"/>
            <a:ext cx="3224986" cy="2151037"/>
          </a:xfrm>
          <a:prstGeom prst="rect">
            <a:avLst/>
          </a:prstGeom>
          <a:noFill/>
          <a:ln>
            <a:noFill/>
          </a:ln>
        </p:spPr>
      </p:pic>
      <p:sp>
        <p:nvSpPr>
          <p:cNvPr id="140" name="Google Shape;140;p9"/>
          <p:cNvSpPr txBox="1"/>
          <p:nvPr/>
        </p:nvSpPr>
        <p:spPr>
          <a:xfrm>
            <a:off x="2857575" y="17126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ymgerman (Shutterstock)</a:t>
            </a:r>
            <a:endParaRPr b="1" i="0" sz="800" u="none" cap="none" strike="noStrike">
              <a:solidFill>
                <a:srgbClr val="FFFFFF"/>
              </a:solidFill>
              <a:latin typeface="Roboto Condensed"/>
              <a:ea typeface="Roboto Condensed"/>
              <a:cs typeface="Roboto Condensed"/>
              <a:sym typeface="Roboto Condensed"/>
            </a:endParaRPr>
          </a:p>
        </p:txBody>
      </p:sp>
      <p:sp>
        <p:nvSpPr>
          <p:cNvPr id="141" name="Google Shape;141;p9"/>
          <p:cNvSpPr txBox="1"/>
          <p:nvPr/>
        </p:nvSpPr>
        <p:spPr>
          <a:xfrm>
            <a:off x="2857575" y="4111000"/>
            <a:ext cx="3359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Gran Turismo Sport</a:t>
            </a:r>
            <a:r>
              <a:rPr b="1" i="0" lang="en" sz="1000" u="none" cap="none" strike="noStrike">
                <a:solidFill>
                  <a:srgbClr val="FFFFFF"/>
                </a:solidFill>
                <a:latin typeface="Roboto Condensed"/>
                <a:ea typeface="Roboto Condensed"/>
                <a:cs typeface="Roboto Condensed"/>
                <a:sym typeface="Roboto Condensed"/>
              </a:rPr>
              <a:t> played on a PS4 Pro with a steering wheel and PSVR headset.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42" name="Google Shape;142;p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43" name="Google Shape;143;p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44" name="Google Shape;144;p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