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Bebas Neue"/>
      <p:regular r:id="rId56"/>
    </p:embeddedFont>
    <p:embeddedFont>
      <p:font typeface="Roboto Condensed"/>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61" roundtripDataSignature="AMtx7mgVdWvPc34JtdTiShOe8TroExpu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Condensed-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Condensed-regular.fntdata"/><Relationship Id="rId12" Type="http://schemas.openxmlformats.org/officeDocument/2006/relationships/slide" Target="slides/slide7.xml"/><Relationship Id="rId56" Type="http://schemas.openxmlformats.org/officeDocument/2006/relationships/font" Target="fonts/BebasNeue-regular.fntdata"/><Relationship Id="rId15" Type="http://schemas.openxmlformats.org/officeDocument/2006/relationships/slide" Target="slides/slide10.xml"/><Relationship Id="rId59" Type="http://schemas.openxmlformats.org/officeDocument/2006/relationships/font" Target="fonts/RobotoCondensed-italic.fntdata"/><Relationship Id="rId14" Type="http://schemas.openxmlformats.org/officeDocument/2006/relationships/slide" Target="slides/slide9.xml"/><Relationship Id="rId58" Type="http://schemas.openxmlformats.org/officeDocument/2006/relationships/font" Target="fonts/RobotoCondense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811b97b24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811b97b24a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811b97b2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2811b97b24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5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5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5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7"/>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5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16.jpg"/><Relationship Id="rId5" Type="http://schemas.openxmlformats.org/officeDocument/2006/relationships/image" Target="../media/image3.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18.jpg"/><Relationship Id="rId5" Type="http://schemas.openxmlformats.org/officeDocument/2006/relationships/image" Target="../media/image3.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9.jpg"/><Relationship Id="rId5" Type="http://schemas.openxmlformats.org/officeDocument/2006/relationships/image" Target="../media/image3.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3.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3.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3.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3.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1.jpg"/><Relationship Id="rId5" Type="http://schemas.openxmlformats.org/officeDocument/2006/relationships/image" Target="../media/image3.png"/><Relationship Id="rId6"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32.jpg"/><Relationship Id="rId5" Type="http://schemas.openxmlformats.org/officeDocument/2006/relationships/image" Target="../media/image3.png"/><Relationship Id="rId6"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 Id="rId4" Type="http://schemas.openxmlformats.org/officeDocument/2006/relationships/image" Target="../media/image3.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image" Target="../media/image3.png"/><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3.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3.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3.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g"/><Relationship Id="rId4" Type="http://schemas.openxmlformats.org/officeDocument/2006/relationships/image" Target="../media/image3.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3.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jpg"/><Relationship Id="rId4" Type="http://schemas.openxmlformats.org/officeDocument/2006/relationships/image" Target="../media/image3.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53.png"/><Relationship Id="rId5" Type="http://schemas.openxmlformats.org/officeDocument/2006/relationships/image" Target="../media/image3.png"/><Relationship Id="rId6"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3.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image" Target="../media/image40.jpg"/><Relationship Id="rId5" Type="http://schemas.openxmlformats.org/officeDocument/2006/relationships/image" Target="../media/image3.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7.jpg"/><Relationship Id="rId4" Type="http://schemas.openxmlformats.org/officeDocument/2006/relationships/image" Target="../media/image3.pn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9.png"/><Relationship Id="rId4" Type="http://schemas.openxmlformats.org/officeDocument/2006/relationships/image" Target="../media/image3.png"/><Relationship Id="rId5"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5.png"/><Relationship Id="rId4" Type="http://schemas.openxmlformats.org/officeDocument/2006/relationships/image" Target="../media/image3.png"/><Relationship Id="rId5"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8.jpg"/><Relationship Id="rId4" Type="http://schemas.openxmlformats.org/officeDocument/2006/relationships/image" Target="../media/image3.png"/><Relationship Id="rId5"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2.png"/><Relationship Id="rId4" Type="http://schemas.openxmlformats.org/officeDocument/2006/relationships/image" Target="../media/image3.png"/><Relationship Id="rId5"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1.jpg"/><Relationship Id="rId4" Type="http://schemas.openxmlformats.org/officeDocument/2006/relationships/image" Target="../media/image3.png"/><Relationship Id="rId5"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jpg"/><Relationship Id="rId4" Type="http://schemas.openxmlformats.org/officeDocument/2006/relationships/image" Target="../media/image3.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3.png"/><Relationship Id="rId6"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3.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8" name="Shape 148"/>
        <p:cNvGrpSpPr/>
        <p:nvPr/>
      </p:nvGrpSpPr>
      <p:grpSpPr>
        <a:xfrm>
          <a:off x="0" y="0"/>
          <a:ext cx="0" cy="0"/>
          <a:chOff x="0" y="0"/>
          <a:chExt cx="0" cy="0"/>
        </a:xfrm>
      </p:grpSpPr>
      <p:sp>
        <p:nvSpPr>
          <p:cNvPr id="149" name="Google Shape;149;p1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Guardian</a:t>
            </a:r>
            <a:endParaRPr sz="3000">
              <a:solidFill>
                <a:srgbClr val="4FC3CD"/>
              </a:solidFill>
              <a:latin typeface="Bebas Neue"/>
              <a:ea typeface="Bebas Neue"/>
              <a:cs typeface="Bebas Neue"/>
              <a:sym typeface="Bebas Neue"/>
            </a:endParaRPr>
          </a:p>
        </p:txBody>
      </p:sp>
      <p:pic>
        <p:nvPicPr>
          <p:cNvPr descr="Screenshot of Isaac Clarke's girlfriend in Dead Space, Nicole Brennan, stating &quot;I can't believe what's happening ... It's strange ... such a little thing.&quot;" id="150" name="Google Shape;150;p10"/>
          <p:cNvPicPr preferRelativeResize="0"/>
          <p:nvPr/>
        </p:nvPicPr>
        <p:blipFill rotWithShape="1">
          <a:blip r:embed="rId3">
            <a:alphaModFix/>
          </a:blip>
          <a:srcRect b="0" l="0" r="0" t="0"/>
          <a:stretch/>
        </p:blipFill>
        <p:spPr>
          <a:xfrm>
            <a:off x="2690850" y="2039400"/>
            <a:ext cx="3762301" cy="2116300"/>
          </a:xfrm>
          <a:prstGeom prst="rect">
            <a:avLst/>
          </a:prstGeom>
          <a:noFill/>
          <a:ln>
            <a:noFill/>
          </a:ln>
        </p:spPr>
      </p:pic>
      <p:sp>
        <p:nvSpPr>
          <p:cNvPr id="151" name="Google Shape;151;p10"/>
          <p:cNvSpPr txBox="1"/>
          <p:nvPr/>
        </p:nvSpPr>
        <p:spPr>
          <a:xfrm>
            <a:off x="2592725" y="17742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152" name="Google Shape;152;p10"/>
          <p:cNvSpPr txBox="1"/>
          <p:nvPr/>
        </p:nvSpPr>
        <p:spPr>
          <a:xfrm>
            <a:off x="2592725" y="4155700"/>
            <a:ext cx="4551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Dead Space</a:t>
            </a:r>
            <a:r>
              <a:rPr b="1" i="0" lang="en" sz="1000" u="none" cap="none" strike="noStrike">
                <a:solidFill>
                  <a:srgbClr val="FFFFFF"/>
                </a:solidFill>
                <a:latin typeface="Roboto Condensed"/>
                <a:ea typeface="Roboto Condensed"/>
                <a:cs typeface="Roboto Condensed"/>
                <a:sym typeface="Roboto Condensed"/>
              </a:rPr>
              <a:t>, Isaac Clarke’s girlfriend Nicole Brennan acts as a guardian in the form of a hallucination that encourages him while also blocking his advancement.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3" name="Google Shape;153;p1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54" name="Google Shape;154;p1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55" name="Google Shape;155;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9" name="Shape 159"/>
        <p:cNvGrpSpPr/>
        <p:nvPr/>
      </p:nvGrpSpPr>
      <p:grpSpPr>
        <a:xfrm>
          <a:off x="0" y="0"/>
          <a:ext cx="0" cy="0"/>
          <a:chOff x="0" y="0"/>
          <a:chExt cx="0" cy="0"/>
        </a:xfrm>
      </p:grpSpPr>
      <p:sp>
        <p:nvSpPr>
          <p:cNvPr id="160" name="Google Shape;160;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Trickster</a:t>
            </a:r>
            <a:endParaRPr sz="3000">
              <a:solidFill>
                <a:srgbClr val="4FC3CD"/>
              </a:solidFill>
              <a:latin typeface="Bebas Neue"/>
              <a:ea typeface="Bebas Neue"/>
              <a:cs typeface="Bebas Neue"/>
              <a:sym typeface="Bebas Neue"/>
            </a:endParaRPr>
          </a:p>
        </p:txBody>
      </p:sp>
      <p:pic>
        <p:nvPicPr>
          <p:cNvPr descr="Screenshot of Joker grinning and pointing upwards in Batman Arkham Asylum." id="161" name="Google Shape;161;p11"/>
          <p:cNvPicPr preferRelativeResize="0"/>
          <p:nvPr/>
        </p:nvPicPr>
        <p:blipFill rotWithShape="1">
          <a:blip r:embed="rId3">
            <a:alphaModFix/>
          </a:blip>
          <a:srcRect b="0" l="0" r="0" t="0"/>
          <a:stretch/>
        </p:blipFill>
        <p:spPr>
          <a:xfrm>
            <a:off x="2533350" y="1988800"/>
            <a:ext cx="4077302" cy="2274376"/>
          </a:xfrm>
          <a:prstGeom prst="rect">
            <a:avLst/>
          </a:prstGeom>
          <a:noFill/>
          <a:ln>
            <a:noFill/>
          </a:ln>
        </p:spPr>
      </p:pic>
      <p:sp>
        <p:nvSpPr>
          <p:cNvPr id="162" name="Google Shape;162;p11"/>
          <p:cNvSpPr txBox="1"/>
          <p:nvPr/>
        </p:nvSpPr>
        <p:spPr>
          <a:xfrm>
            <a:off x="2423300" y="17475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Sicarius (MobyGames)</a:t>
            </a:r>
            <a:endParaRPr b="1" i="0" sz="800" u="none" cap="none" strike="noStrike">
              <a:solidFill>
                <a:srgbClr val="FFFFFF"/>
              </a:solidFill>
              <a:latin typeface="Roboto Condensed"/>
              <a:ea typeface="Roboto Condensed"/>
              <a:cs typeface="Roboto Condensed"/>
              <a:sym typeface="Roboto Condensed"/>
            </a:endParaRPr>
          </a:p>
        </p:txBody>
      </p:sp>
      <p:sp>
        <p:nvSpPr>
          <p:cNvPr id="163" name="Google Shape;163;p11"/>
          <p:cNvSpPr txBox="1"/>
          <p:nvPr/>
        </p:nvSpPr>
        <p:spPr>
          <a:xfrm>
            <a:off x="2396700" y="4263175"/>
            <a:ext cx="5007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Grinning from ear to ear, the Joker is a trickster character in </a:t>
            </a:r>
            <a:r>
              <a:rPr b="1" i="1" lang="en" sz="1000" u="none" cap="none" strike="noStrike">
                <a:solidFill>
                  <a:srgbClr val="FFFFFF"/>
                </a:solidFill>
                <a:latin typeface="Roboto Condensed"/>
                <a:ea typeface="Roboto Condensed"/>
                <a:cs typeface="Roboto Condensed"/>
                <a:sym typeface="Roboto Condensed"/>
              </a:rPr>
              <a:t>Batman: Arkham Asylum.</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4" name="Google Shape;164;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5" name="Google Shape;165;p1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6" name="Google Shape;166;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0" name="Shape 170"/>
        <p:cNvGrpSpPr/>
        <p:nvPr/>
      </p:nvGrpSpPr>
      <p:grpSpPr>
        <a:xfrm>
          <a:off x="0" y="0"/>
          <a:ext cx="0" cy="0"/>
          <a:chOff x="0" y="0"/>
          <a:chExt cx="0" cy="0"/>
        </a:xfrm>
      </p:grpSpPr>
      <p:sp>
        <p:nvSpPr>
          <p:cNvPr id="171" name="Google Shape;171;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Herald</a:t>
            </a:r>
            <a:endParaRPr sz="3000">
              <a:solidFill>
                <a:srgbClr val="4FC3CD"/>
              </a:solidFill>
              <a:latin typeface="Bebas Neue"/>
              <a:ea typeface="Bebas Neue"/>
              <a:cs typeface="Bebas Neue"/>
              <a:sym typeface="Bebas Neue"/>
            </a:endParaRPr>
          </a:p>
        </p:txBody>
      </p:sp>
      <p:pic>
        <p:nvPicPr>
          <p:cNvPr descr="Screenshot of Princess Zelda from The Legend of Zelda Breath of the Wild, sitting next to a dog." id="172" name="Google Shape;172;p12"/>
          <p:cNvPicPr preferRelativeResize="0"/>
          <p:nvPr/>
        </p:nvPicPr>
        <p:blipFill rotWithShape="1">
          <a:blip r:embed="rId3">
            <a:alphaModFix/>
          </a:blip>
          <a:srcRect b="0" l="0" r="0" t="0"/>
          <a:stretch/>
        </p:blipFill>
        <p:spPr>
          <a:xfrm>
            <a:off x="2651113" y="1974376"/>
            <a:ext cx="3841776" cy="2160999"/>
          </a:xfrm>
          <a:prstGeom prst="rect">
            <a:avLst/>
          </a:prstGeom>
          <a:noFill/>
          <a:ln>
            <a:noFill/>
          </a:ln>
        </p:spPr>
      </p:pic>
      <p:sp>
        <p:nvSpPr>
          <p:cNvPr id="173" name="Google Shape;173;p12"/>
          <p:cNvSpPr txBox="1"/>
          <p:nvPr/>
        </p:nvSpPr>
        <p:spPr>
          <a:xfrm>
            <a:off x="2535500" y="1723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174" name="Google Shape;174;p12"/>
          <p:cNvSpPr txBox="1"/>
          <p:nvPr/>
        </p:nvSpPr>
        <p:spPr>
          <a:xfrm>
            <a:off x="2535488" y="4135375"/>
            <a:ext cx="4272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Princess Zelda repeatedly triggers Link’s actions in the </a:t>
            </a:r>
            <a:r>
              <a:rPr b="1" i="1" lang="en" sz="1000" u="none" cap="none" strike="noStrike">
                <a:solidFill>
                  <a:srgbClr val="FFFFFF"/>
                </a:solidFill>
                <a:latin typeface="Roboto Condensed"/>
                <a:ea typeface="Roboto Condensed"/>
                <a:cs typeface="Roboto Condensed"/>
                <a:sym typeface="Roboto Condensed"/>
              </a:rPr>
              <a:t>The Legend of Zelda</a:t>
            </a:r>
            <a:r>
              <a:rPr b="1" i="0" lang="en" sz="1000" u="none" cap="none" strike="noStrike">
                <a:solidFill>
                  <a:srgbClr val="FFFFFF"/>
                </a:solidFill>
                <a:latin typeface="Roboto Condensed"/>
                <a:ea typeface="Roboto Condensed"/>
                <a:cs typeface="Roboto Condensed"/>
                <a:sym typeface="Roboto Condensed"/>
              </a:rPr>
              <a:t> series (</a:t>
            </a:r>
            <a:r>
              <a:rPr b="1" i="1" lang="en" sz="1000" u="none" cap="none" strike="noStrike">
                <a:solidFill>
                  <a:srgbClr val="FFFFFF"/>
                </a:solidFill>
                <a:latin typeface="Roboto Condensed"/>
                <a:ea typeface="Roboto Condensed"/>
                <a:cs typeface="Roboto Condensed"/>
                <a:sym typeface="Roboto Condensed"/>
              </a:rPr>
              <a:t>The Legend of Zelda: Breath of the Wild,</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5" name="Google Shape;175;p1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76" name="Google Shape;176;p1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77" name="Google Shape;177;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81" name="Shape 181"/>
        <p:cNvGrpSpPr/>
        <p:nvPr/>
      </p:nvGrpSpPr>
      <p:grpSpPr>
        <a:xfrm>
          <a:off x="0" y="0"/>
          <a:ext cx="0" cy="0"/>
          <a:chOff x="0" y="0"/>
          <a:chExt cx="0" cy="0"/>
        </a:xfrm>
      </p:grpSpPr>
      <p:sp>
        <p:nvSpPr>
          <p:cNvPr id="182" name="Google Shape;182;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Protagonist</a:t>
            </a:r>
            <a:endParaRPr sz="3000">
              <a:solidFill>
                <a:srgbClr val="4FC3CD"/>
              </a:solidFill>
              <a:latin typeface="Bebas Neue"/>
              <a:ea typeface="Bebas Neue"/>
              <a:cs typeface="Bebas Neue"/>
              <a:sym typeface="Bebas Neue"/>
            </a:endParaRPr>
          </a:p>
        </p:txBody>
      </p:sp>
      <p:pic>
        <p:nvPicPr>
          <p:cNvPr descr="Screenshot of Aloy from Horizon Zero Dawn, standing on a rocky terrain and facing right." id="183" name="Google Shape;183;p13"/>
          <p:cNvPicPr preferRelativeResize="0"/>
          <p:nvPr/>
        </p:nvPicPr>
        <p:blipFill rotWithShape="1">
          <a:blip r:embed="rId3">
            <a:alphaModFix/>
          </a:blip>
          <a:srcRect b="0" l="0" r="0" t="0"/>
          <a:stretch/>
        </p:blipFill>
        <p:spPr>
          <a:xfrm>
            <a:off x="873925" y="2115750"/>
            <a:ext cx="3592269" cy="2020651"/>
          </a:xfrm>
          <a:prstGeom prst="rect">
            <a:avLst/>
          </a:prstGeom>
          <a:noFill/>
          <a:ln>
            <a:noFill/>
          </a:ln>
        </p:spPr>
      </p:pic>
      <p:sp>
        <p:nvSpPr>
          <p:cNvPr id="184" name="Google Shape;184;p13"/>
          <p:cNvSpPr txBox="1"/>
          <p:nvPr/>
        </p:nvSpPr>
        <p:spPr>
          <a:xfrm>
            <a:off x="804475" y="1817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Kratos from God of War - standing near a tree, wrapping his wrist, and looking down." id="185" name="Google Shape;185;p13"/>
          <p:cNvPicPr preferRelativeResize="0"/>
          <p:nvPr/>
        </p:nvPicPr>
        <p:blipFill rotWithShape="1">
          <a:blip r:embed="rId4">
            <a:alphaModFix/>
          </a:blip>
          <a:srcRect b="0" l="0" r="0" t="0"/>
          <a:stretch/>
        </p:blipFill>
        <p:spPr>
          <a:xfrm>
            <a:off x="4677800" y="2115750"/>
            <a:ext cx="3592274" cy="2020651"/>
          </a:xfrm>
          <a:prstGeom prst="rect">
            <a:avLst/>
          </a:prstGeom>
          <a:noFill/>
          <a:ln>
            <a:noFill/>
          </a:ln>
        </p:spPr>
      </p:pic>
      <p:sp>
        <p:nvSpPr>
          <p:cNvPr id="186" name="Google Shape;186;p13"/>
          <p:cNvSpPr txBox="1"/>
          <p:nvPr/>
        </p:nvSpPr>
        <p:spPr>
          <a:xfrm>
            <a:off x="4605425" y="1817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87" name="Google Shape;187;p13"/>
          <p:cNvSpPr txBox="1"/>
          <p:nvPr/>
        </p:nvSpPr>
        <p:spPr>
          <a:xfrm>
            <a:off x="760079" y="4136400"/>
            <a:ext cx="581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Aloy in </a:t>
            </a:r>
            <a:r>
              <a:rPr b="1" i="1" lang="en" sz="1000" u="none" cap="none" strike="noStrike">
                <a:solidFill>
                  <a:srgbClr val="FFFFFF"/>
                </a:solidFill>
                <a:latin typeface="Roboto Condensed"/>
                <a:ea typeface="Roboto Condensed"/>
                <a:cs typeface="Roboto Condensed"/>
                <a:sym typeface="Roboto Condensed"/>
              </a:rPr>
              <a:t>Horizon Zero Dawn</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and Kratos in </a:t>
            </a:r>
            <a:r>
              <a:rPr b="1" i="1" lang="en" sz="1000" u="none" cap="none" strike="noStrike">
                <a:solidFill>
                  <a:srgbClr val="FFFFFF"/>
                </a:solidFill>
                <a:latin typeface="Roboto Condensed"/>
                <a:ea typeface="Roboto Condensed"/>
                <a:cs typeface="Roboto Condensed"/>
                <a:sym typeface="Roboto Condensed"/>
              </a:rPr>
              <a:t>God of War</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are two classic protagonists.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8" name="Google Shape;188;p1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89" name="Google Shape;189;p1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90" name="Google Shape;190;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4" name="Shape 194"/>
        <p:cNvGrpSpPr/>
        <p:nvPr/>
      </p:nvGrpSpPr>
      <p:grpSpPr>
        <a:xfrm>
          <a:off x="0" y="0"/>
          <a:ext cx="0" cy="0"/>
          <a:chOff x="0" y="0"/>
          <a:chExt cx="0" cy="0"/>
        </a:xfrm>
      </p:grpSpPr>
      <p:sp>
        <p:nvSpPr>
          <p:cNvPr id="195" name="Google Shape;195;p1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Antagonist</a:t>
            </a:r>
            <a:endParaRPr sz="3000">
              <a:solidFill>
                <a:srgbClr val="4FC3CD"/>
              </a:solidFill>
              <a:latin typeface="Bebas Neue"/>
              <a:ea typeface="Bebas Neue"/>
              <a:cs typeface="Bebas Neue"/>
              <a:sym typeface="Bebas Neue"/>
            </a:endParaRPr>
          </a:p>
        </p:txBody>
      </p:sp>
      <p:pic>
        <p:nvPicPr>
          <p:cNvPr descr="Illustration of Katherine Marlowe from Uncharted 3 Drake's Deception." id="196" name="Google Shape;196;p14"/>
          <p:cNvPicPr preferRelativeResize="0"/>
          <p:nvPr/>
        </p:nvPicPr>
        <p:blipFill rotWithShape="1">
          <a:blip r:embed="rId3">
            <a:alphaModFix/>
          </a:blip>
          <a:srcRect b="0" l="0" r="0" t="0"/>
          <a:stretch/>
        </p:blipFill>
        <p:spPr>
          <a:xfrm>
            <a:off x="1683000" y="1970750"/>
            <a:ext cx="1421724" cy="2212552"/>
          </a:xfrm>
          <a:prstGeom prst="rect">
            <a:avLst/>
          </a:prstGeom>
          <a:noFill/>
          <a:ln>
            <a:noFill/>
          </a:ln>
        </p:spPr>
      </p:pic>
      <p:sp>
        <p:nvSpPr>
          <p:cNvPr id="197" name="Google Shape;197;p14"/>
          <p:cNvSpPr txBox="1"/>
          <p:nvPr/>
        </p:nvSpPr>
        <p:spPr>
          <a:xfrm>
            <a:off x="1571550" y="1672350"/>
            <a:ext cx="178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Vaas Montenegro, antagonist for Far Cry 3, standing next to a cell wall built of bamboo." id="198" name="Google Shape;198;p14"/>
          <p:cNvPicPr preferRelativeResize="0"/>
          <p:nvPr/>
        </p:nvPicPr>
        <p:blipFill rotWithShape="1">
          <a:blip r:embed="rId4">
            <a:alphaModFix/>
          </a:blip>
          <a:srcRect b="0" l="0" r="0" t="0"/>
          <a:stretch/>
        </p:blipFill>
        <p:spPr>
          <a:xfrm>
            <a:off x="3356350" y="1970750"/>
            <a:ext cx="3980750" cy="2239175"/>
          </a:xfrm>
          <a:prstGeom prst="rect">
            <a:avLst/>
          </a:prstGeom>
          <a:noFill/>
          <a:ln>
            <a:noFill/>
          </a:ln>
        </p:spPr>
      </p:pic>
      <p:sp>
        <p:nvSpPr>
          <p:cNvPr id="199" name="Google Shape;199;p14"/>
          <p:cNvSpPr txBox="1"/>
          <p:nvPr/>
        </p:nvSpPr>
        <p:spPr>
          <a:xfrm>
            <a:off x="3270325" y="1672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Ubisoft Entertainment SA</a:t>
            </a:r>
            <a:endParaRPr b="1" i="0" sz="800" u="none" cap="none" strike="noStrike">
              <a:solidFill>
                <a:srgbClr val="FFFFFF"/>
              </a:solidFill>
              <a:latin typeface="Roboto Condensed"/>
              <a:ea typeface="Roboto Condensed"/>
              <a:cs typeface="Roboto Condensed"/>
              <a:sym typeface="Roboto Condensed"/>
            </a:endParaRPr>
          </a:p>
        </p:txBody>
      </p:sp>
      <p:sp>
        <p:nvSpPr>
          <p:cNvPr id="200" name="Google Shape;200;p14"/>
          <p:cNvSpPr txBox="1"/>
          <p:nvPr/>
        </p:nvSpPr>
        <p:spPr>
          <a:xfrm>
            <a:off x="1571550" y="4192475"/>
            <a:ext cx="6000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Katherine Marlowe (concept art from </a:t>
            </a:r>
            <a:r>
              <a:rPr b="1" i="1" lang="en" sz="1000" u="none" cap="none" strike="noStrike">
                <a:solidFill>
                  <a:srgbClr val="FFFFFF"/>
                </a:solidFill>
                <a:latin typeface="Roboto Condensed"/>
                <a:ea typeface="Roboto Condensed"/>
                <a:cs typeface="Roboto Condensed"/>
                <a:sym typeface="Roboto Condensed"/>
              </a:rPr>
              <a:t>Uncharted 3: Drake’s Deception</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 and Vaas Montenegro (</a:t>
            </a:r>
            <a:r>
              <a:rPr b="1" i="1" lang="en" sz="1000" u="none" cap="none" strike="noStrike">
                <a:solidFill>
                  <a:srgbClr val="FFFFFF"/>
                </a:solidFill>
                <a:latin typeface="Roboto Condensed"/>
                <a:ea typeface="Roboto Condensed"/>
                <a:cs typeface="Roboto Condensed"/>
                <a:sym typeface="Roboto Condensed"/>
              </a:rPr>
              <a:t>Far Cry 3</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 are villainous antagonists.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1" name="Google Shape;201;p1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02" name="Google Shape;202;p1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03" name="Google Shape;203;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7" name="Shape 207"/>
        <p:cNvGrpSpPr/>
        <p:nvPr/>
      </p:nvGrpSpPr>
      <p:grpSpPr>
        <a:xfrm>
          <a:off x="0" y="0"/>
          <a:ext cx="0" cy="0"/>
          <a:chOff x="0" y="0"/>
          <a:chExt cx="0" cy="0"/>
        </a:xfrm>
      </p:grpSpPr>
      <p:sp>
        <p:nvSpPr>
          <p:cNvPr id="208" name="Google Shape;208;p15"/>
          <p:cNvSpPr txBox="1"/>
          <p:nvPr>
            <p:ph type="title"/>
          </p:nvPr>
        </p:nvSpPr>
        <p:spPr>
          <a:xfrm>
            <a:off x="247800" y="6831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Co-Protagonists</a:t>
            </a:r>
            <a:endParaRPr sz="3000">
              <a:solidFill>
                <a:srgbClr val="4FC3CD"/>
              </a:solidFill>
              <a:latin typeface="Bebas Neue"/>
              <a:ea typeface="Bebas Neue"/>
              <a:cs typeface="Bebas Neue"/>
              <a:sym typeface="Bebas Neue"/>
            </a:endParaRPr>
          </a:p>
        </p:txBody>
      </p:sp>
      <p:pic>
        <p:nvPicPr>
          <p:cNvPr descr="Illustration of Ratchet &amp; Clank, featuring Ratchet holding a gun in the air with Clank on his back." id="209" name="Google Shape;209;p15"/>
          <p:cNvPicPr preferRelativeResize="0"/>
          <p:nvPr/>
        </p:nvPicPr>
        <p:blipFill rotWithShape="1">
          <a:blip r:embed="rId3">
            <a:alphaModFix/>
          </a:blip>
          <a:srcRect b="0" l="0" r="0" t="0"/>
          <a:stretch/>
        </p:blipFill>
        <p:spPr>
          <a:xfrm>
            <a:off x="2853474" y="1964825"/>
            <a:ext cx="1289800" cy="2330850"/>
          </a:xfrm>
          <a:prstGeom prst="rect">
            <a:avLst/>
          </a:prstGeom>
          <a:noFill/>
          <a:ln>
            <a:noFill/>
          </a:ln>
        </p:spPr>
      </p:pic>
      <p:sp>
        <p:nvSpPr>
          <p:cNvPr id="210" name="Google Shape;210;p15"/>
          <p:cNvSpPr txBox="1"/>
          <p:nvPr/>
        </p:nvSpPr>
        <p:spPr>
          <a:xfrm>
            <a:off x="2754575" y="1687500"/>
            <a:ext cx="18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pic>
        <p:nvPicPr>
          <p:cNvPr descr="Illustration of Jak &amp; Daxter, featuring Jak holding a gun with Daxter hanging off Daxter's right shoulder." id="211" name="Google Shape;211;p15"/>
          <p:cNvPicPr preferRelativeResize="0"/>
          <p:nvPr/>
        </p:nvPicPr>
        <p:blipFill rotWithShape="1">
          <a:blip r:embed="rId4">
            <a:alphaModFix/>
          </a:blip>
          <a:srcRect b="0" l="0" r="0" t="0"/>
          <a:stretch/>
        </p:blipFill>
        <p:spPr>
          <a:xfrm>
            <a:off x="4507776" y="1965475"/>
            <a:ext cx="1800599" cy="2329528"/>
          </a:xfrm>
          <a:prstGeom prst="rect">
            <a:avLst/>
          </a:prstGeom>
          <a:noFill/>
          <a:ln>
            <a:noFill/>
          </a:ln>
        </p:spPr>
      </p:pic>
      <p:sp>
        <p:nvSpPr>
          <p:cNvPr id="212" name="Google Shape;212;p15"/>
          <p:cNvSpPr txBox="1"/>
          <p:nvPr/>
        </p:nvSpPr>
        <p:spPr>
          <a:xfrm>
            <a:off x="4431575" y="16875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13" name="Google Shape;213;p15"/>
          <p:cNvSpPr txBox="1"/>
          <p:nvPr/>
        </p:nvSpPr>
        <p:spPr>
          <a:xfrm>
            <a:off x="2754575" y="4271350"/>
            <a:ext cx="4317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Duos Ratchet &amp; Clank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and Jak &amp; Daxter</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are examples of co-protagonists.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4" name="Google Shape;214;p1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15" name="Google Shape;215;p1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16" name="Google Shape;216;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20" name="Shape 220"/>
        <p:cNvGrpSpPr/>
        <p:nvPr/>
      </p:nvGrpSpPr>
      <p:grpSpPr>
        <a:xfrm>
          <a:off x="0" y="0"/>
          <a:ext cx="0" cy="0"/>
          <a:chOff x="0" y="0"/>
          <a:chExt cx="0" cy="0"/>
        </a:xfrm>
      </p:grpSpPr>
      <p:sp>
        <p:nvSpPr>
          <p:cNvPr id="221" name="Google Shape;221;p1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Supporting Characters</a:t>
            </a:r>
            <a:endParaRPr sz="3000">
              <a:solidFill>
                <a:srgbClr val="4FC3CD"/>
              </a:solidFill>
              <a:latin typeface="Bebas Neue"/>
              <a:ea typeface="Bebas Neue"/>
              <a:cs typeface="Bebas Neue"/>
              <a:sym typeface="Bebas Neue"/>
            </a:endParaRPr>
          </a:p>
        </p:txBody>
      </p:sp>
      <p:pic>
        <p:nvPicPr>
          <p:cNvPr descr="Illustration of Little Sister with Big Daddy from BioShock series." id="222" name="Google Shape;222;p16"/>
          <p:cNvPicPr preferRelativeResize="0"/>
          <p:nvPr/>
        </p:nvPicPr>
        <p:blipFill rotWithShape="1">
          <a:blip r:embed="rId3">
            <a:alphaModFix/>
          </a:blip>
          <a:srcRect b="0" l="0" r="0" t="0"/>
          <a:stretch/>
        </p:blipFill>
        <p:spPr>
          <a:xfrm>
            <a:off x="3709187" y="1943125"/>
            <a:ext cx="1725625" cy="2186952"/>
          </a:xfrm>
          <a:prstGeom prst="rect">
            <a:avLst/>
          </a:prstGeom>
          <a:noFill/>
          <a:ln>
            <a:noFill/>
          </a:ln>
        </p:spPr>
      </p:pic>
      <p:sp>
        <p:nvSpPr>
          <p:cNvPr id="223" name="Google Shape;223;p16"/>
          <p:cNvSpPr txBox="1"/>
          <p:nvPr/>
        </p:nvSpPr>
        <p:spPr>
          <a:xfrm>
            <a:off x="3608000" y="1681675"/>
            <a:ext cx="919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sp>
        <p:nvSpPr>
          <p:cNvPr id="224" name="Google Shape;224;p16"/>
          <p:cNvSpPr txBox="1"/>
          <p:nvPr/>
        </p:nvSpPr>
        <p:spPr>
          <a:xfrm>
            <a:off x="3251850" y="4158850"/>
            <a:ext cx="2895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Little Sisters and Big Daddies appear as supporting characters in the </a:t>
            </a:r>
            <a:r>
              <a:rPr b="1" i="1" lang="en" sz="1000" u="none" cap="none" strike="noStrike">
                <a:solidFill>
                  <a:srgbClr val="FFFFFF"/>
                </a:solidFill>
                <a:latin typeface="Roboto Condensed"/>
                <a:ea typeface="Roboto Condensed"/>
                <a:cs typeface="Roboto Condensed"/>
                <a:sym typeface="Roboto Condensed"/>
              </a:rPr>
              <a:t>BioShock</a:t>
            </a:r>
            <a:r>
              <a:rPr b="1" i="0" lang="en" sz="1000" u="none" cap="none" strike="noStrike">
                <a:solidFill>
                  <a:srgbClr val="FFFFFF"/>
                </a:solidFill>
                <a:latin typeface="Roboto Condensed"/>
                <a:ea typeface="Roboto Condensed"/>
                <a:cs typeface="Roboto Condensed"/>
                <a:sym typeface="Roboto Condensed"/>
              </a:rPr>
              <a:t> series.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5" name="Google Shape;225;p1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26" name="Google Shape;226;p1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27" name="Google Shape;227;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1" name="Shape 231"/>
        <p:cNvGrpSpPr/>
        <p:nvPr/>
      </p:nvGrpSpPr>
      <p:grpSpPr>
        <a:xfrm>
          <a:off x="0" y="0"/>
          <a:ext cx="0" cy="0"/>
          <a:chOff x="0" y="0"/>
          <a:chExt cx="0" cy="0"/>
        </a:xfrm>
      </p:grpSpPr>
      <p:sp>
        <p:nvSpPr>
          <p:cNvPr id="232" name="Google Shape;232;p1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Traditional Story 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Hollywood Three-Act</a:t>
            </a:r>
            <a:endParaRPr sz="3000">
              <a:solidFill>
                <a:srgbClr val="4FC3CD"/>
              </a:solidFill>
              <a:latin typeface="Bebas Neue"/>
              <a:ea typeface="Bebas Neue"/>
              <a:cs typeface="Bebas Neue"/>
              <a:sym typeface="Bebas Neue"/>
            </a:endParaRPr>
          </a:p>
        </p:txBody>
      </p:sp>
      <p:pic>
        <p:nvPicPr>
          <p:cNvPr descr="Diagram of Hollywood three-act story structure." id="233" name="Google Shape;233;p17"/>
          <p:cNvPicPr preferRelativeResize="0"/>
          <p:nvPr/>
        </p:nvPicPr>
        <p:blipFill rotWithShape="1">
          <a:blip r:embed="rId3">
            <a:alphaModFix/>
          </a:blip>
          <a:srcRect b="0" l="0" r="0" t="0"/>
          <a:stretch/>
        </p:blipFill>
        <p:spPr>
          <a:xfrm>
            <a:off x="711025" y="2123175"/>
            <a:ext cx="7721938" cy="2020651"/>
          </a:xfrm>
          <a:prstGeom prst="rect">
            <a:avLst/>
          </a:prstGeom>
          <a:noFill/>
          <a:ln>
            <a:noFill/>
          </a:ln>
        </p:spPr>
      </p:pic>
      <p:sp>
        <p:nvSpPr>
          <p:cNvPr id="234" name="Google Shape;234;p17"/>
          <p:cNvSpPr txBox="1"/>
          <p:nvPr/>
        </p:nvSpPr>
        <p:spPr>
          <a:xfrm>
            <a:off x="626850" y="1821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235" name="Google Shape;235;p17"/>
          <p:cNvSpPr txBox="1"/>
          <p:nvPr/>
        </p:nvSpPr>
        <p:spPr>
          <a:xfrm>
            <a:off x="626838" y="4106825"/>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Most Hollywood films employ a simple three-act story structure.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6" name="Google Shape;236;p1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37" name="Google Shape;237;p1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38" name="Google Shape;238;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2" name="Shape 242"/>
        <p:cNvGrpSpPr/>
        <p:nvPr/>
      </p:nvGrpSpPr>
      <p:grpSpPr>
        <a:xfrm>
          <a:off x="0" y="0"/>
          <a:ext cx="0" cy="0"/>
          <a:chOff x="0" y="0"/>
          <a:chExt cx="0" cy="0"/>
        </a:xfrm>
      </p:grpSpPr>
      <p:sp>
        <p:nvSpPr>
          <p:cNvPr id="243" name="Google Shape;243;p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Traditional Story 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Monomyth &amp; Hero’s Journey</a:t>
            </a:r>
            <a:endParaRPr sz="3000">
              <a:solidFill>
                <a:srgbClr val="4FC3CD"/>
              </a:solidFill>
              <a:latin typeface="Bebas Neue"/>
              <a:ea typeface="Bebas Neue"/>
              <a:cs typeface="Bebas Neue"/>
              <a:sym typeface="Bebas Neue"/>
            </a:endParaRPr>
          </a:p>
        </p:txBody>
      </p:sp>
      <p:pic>
        <p:nvPicPr>
          <p:cNvPr descr="Photo of a bronze mask." id="244" name="Google Shape;244;p18"/>
          <p:cNvPicPr preferRelativeResize="0"/>
          <p:nvPr/>
        </p:nvPicPr>
        <p:blipFill rotWithShape="1">
          <a:blip r:embed="rId3">
            <a:alphaModFix/>
          </a:blip>
          <a:srcRect b="0" l="0" r="0" t="0"/>
          <a:stretch/>
        </p:blipFill>
        <p:spPr>
          <a:xfrm>
            <a:off x="3240925" y="1948325"/>
            <a:ext cx="2662151" cy="2266925"/>
          </a:xfrm>
          <a:prstGeom prst="rect">
            <a:avLst/>
          </a:prstGeom>
          <a:noFill/>
          <a:ln>
            <a:noFill/>
          </a:ln>
        </p:spPr>
      </p:pic>
      <p:sp>
        <p:nvSpPr>
          <p:cNvPr id="245" name="Google Shape;245;p18"/>
          <p:cNvSpPr txBox="1"/>
          <p:nvPr/>
        </p:nvSpPr>
        <p:spPr>
          <a:xfrm>
            <a:off x="3115625" y="1687125"/>
            <a:ext cx="3539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Hero1000faces (Wikimedia Commons) - modified by JN</a:t>
            </a:r>
            <a:endParaRPr b="1" i="0" sz="800" u="none" cap="none" strike="noStrike">
              <a:solidFill>
                <a:srgbClr val="FFFFFF"/>
              </a:solidFill>
              <a:latin typeface="Roboto Condensed"/>
              <a:ea typeface="Roboto Condensed"/>
              <a:cs typeface="Roboto Condensed"/>
              <a:sym typeface="Roboto Condensed"/>
            </a:endParaRPr>
          </a:p>
        </p:txBody>
      </p:sp>
      <p:sp>
        <p:nvSpPr>
          <p:cNvPr id="246" name="Google Shape;246;p18"/>
          <p:cNvSpPr txBox="1"/>
          <p:nvPr/>
        </p:nvSpPr>
        <p:spPr>
          <a:xfrm>
            <a:off x="3115625" y="4201650"/>
            <a:ext cx="3235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concept of the monomyth was introduced by Joseph Campbell in </a:t>
            </a:r>
            <a:r>
              <a:rPr b="1" i="1" lang="en" sz="1000" u="none" cap="none" strike="noStrike">
                <a:solidFill>
                  <a:srgbClr val="FFFFFF"/>
                </a:solidFill>
                <a:latin typeface="Roboto Condensed"/>
                <a:ea typeface="Roboto Condensed"/>
                <a:cs typeface="Roboto Condensed"/>
                <a:sym typeface="Roboto Condensed"/>
              </a:rPr>
              <a:t>The Hero With a Thousand Faces.</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7" name="Google Shape;247;p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8" name="Google Shape;248;p1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49" name="Google Shape;249;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53" name="Shape 253"/>
        <p:cNvGrpSpPr/>
        <p:nvPr/>
      </p:nvGrpSpPr>
      <p:grpSpPr>
        <a:xfrm>
          <a:off x="0" y="0"/>
          <a:ext cx="0" cy="0"/>
          <a:chOff x="0" y="0"/>
          <a:chExt cx="0" cy="0"/>
        </a:xfrm>
      </p:grpSpPr>
      <p:sp>
        <p:nvSpPr>
          <p:cNvPr id="254" name="Google Shape;254;p1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Premise</a:t>
            </a:r>
            <a:endParaRPr sz="3000">
              <a:solidFill>
                <a:srgbClr val="4FC3CD"/>
              </a:solidFill>
              <a:latin typeface="Bebas Neue"/>
              <a:ea typeface="Bebas Neue"/>
              <a:cs typeface="Bebas Neue"/>
              <a:sym typeface="Bebas Neue"/>
            </a:endParaRPr>
          </a:p>
        </p:txBody>
      </p:sp>
      <p:pic>
        <p:nvPicPr>
          <p:cNvPr descr="Screenshot of Days Gone, featuring Deacon St. John riding away from a horde of zombies on a motorcycle - turning to face them while holding a gun." id="255" name="Google Shape;255;p19"/>
          <p:cNvPicPr preferRelativeResize="0"/>
          <p:nvPr/>
        </p:nvPicPr>
        <p:blipFill rotWithShape="1">
          <a:blip r:embed="rId3">
            <a:alphaModFix/>
          </a:blip>
          <a:srcRect b="0" l="0" r="0" t="0"/>
          <a:stretch/>
        </p:blipFill>
        <p:spPr>
          <a:xfrm>
            <a:off x="2291025" y="1984925"/>
            <a:ext cx="4377605" cy="2370501"/>
          </a:xfrm>
          <a:prstGeom prst="rect">
            <a:avLst/>
          </a:prstGeom>
          <a:noFill/>
          <a:ln>
            <a:noFill/>
          </a:ln>
        </p:spPr>
      </p:pic>
      <p:sp>
        <p:nvSpPr>
          <p:cNvPr id="256" name="Google Shape;256;p19"/>
          <p:cNvSpPr txBox="1"/>
          <p:nvPr/>
        </p:nvSpPr>
        <p:spPr>
          <a:xfrm>
            <a:off x="2218000" y="1713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57" name="Google Shape;257;p19"/>
          <p:cNvSpPr txBox="1"/>
          <p:nvPr/>
        </p:nvSpPr>
        <p:spPr>
          <a:xfrm>
            <a:off x="2185738" y="4318875"/>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Does the premise of </a:t>
            </a:r>
            <a:r>
              <a:rPr b="1" i="1" lang="en" sz="1000" u="none" cap="none" strike="noStrike">
                <a:solidFill>
                  <a:srgbClr val="FFFFFF"/>
                </a:solidFill>
                <a:latin typeface="Roboto Condensed"/>
                <a:ea typeface="Roboto Condensed"/>
                <a:cs typeface="Roboto Condensed"/>
                <a:sym typeface="Roboto Condensed"/>
              </a:rPr>
              <a:t>Days Gone</a:t>
            </a:r>
            <a:r>
              <a:rPr b="1" i="0" lang="en" sz="1000" u="none" cap="none" strike="noStrike">
                <a:solidFill>
                  <a:srgbClr val="FFFFFF"/>
                </a:solidFill>
                <a:latin typeface="Roboto Condensed"/>
                <a:ea typeface="Roboto Condensed"/>
                <a:cs typeface="Roboto Condensed"/>
                <a:sym typeface="Roboto Condensed"/>
              </a:rPr>
              <a:t> entice you to play the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58" name="Google Shape;258;p1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59" name="Google Shape;259;p1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60" name="Google Shape;260;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6982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5</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Story &amp; character development</a:t>
            </a:r>
            <a:endParaRPr sz="3600">
              <a:solidFill>
                <a:srgbClr val="4FC3CD"/>
              </a:solidFill>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CREATING THE NARRATIVE</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4" name="Shape 264"/>
        <p:cNvGrpSpPr/>
        <p:nvPr/>
      </p:nvGrpSpPr>
      <p:grpSpPr>
        <a:xfrm>
          <a:off x="0" y="0"/>
          <a:ext cx="0" cy="0"/>
          <a:chOff x="0" y="0"/>
          <a:chExt cx="0" cy="0"/>
        </a:xfrm>
      </p:grpSpPr>
      <p:sp>
        <p:nvSpPr>
          <p:cNvPr id="265" name="Google Shape;265;p2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Backstory</a:t>
            </a:r>
            <a:endParaRPr sz="3000">
              <a:solidFill>
                <a:srgbClr val="4FC3CD"/>
              </a:solidFill>
              <a:latin typeface="Bebas Neue"/>
              <a:ea typeface="Bebas Neue"/>
              <a:cs typeface="Bebas Neue"/>
              <a:sym typeface="Bebas Neue"/>
            </a:endParaRPr>
          </a:p>
        </p:txBody>
      </p:sp>
      <p:pic>
        <p:nvPicPr>
          <p:cNvPr descr="Screenshot of What Remains of Edith Finch, showing the player reading through a diary entry written on December 13th, 1947 - which says that the author will be gone soon by wanted to tell someone - the diary - what will happen and that it started when their mom sent them to bed without dinner." id="266" name="Google Shape;266;p20"/>
          <p:cNvPicPr preferRelativeResize="0"/>
          <p:nvPr/>
        </p:nvPicPr>
        <p:blipFill rotWithShape="1">
          <a:blip r:embed="rId3">
            <a:alphaModFix/>
          </a:blip>
          <a:srcRect b="0" l="0" r="0" t="0"/>
          <a:stretch/>
        </p:blipFill>
        <p:spPr>
          <a:xfrm>
            <a:off x="2661800" y="1959800"/>
            <a:ext cx="3820402" cy="2148976"/>
          </a:xfrm>
          <a:prstGeom prst="rect">
            <a:avLst/>
          </a:prstGeom>
          <a:noFill/>
          <a:ln>
            <a:noFill/>
          </a:ln>
        </p:spPr>
      </p:pic>
      <p:sp>
        <p:nvSpPr>
          <p:cNvPr id="267" name="Google Shape;267;p20"/>
          <p:cNvSpPr txBox="1"/>
          <p:nvPr/>
        </p:nvSpPr>
        <p:spPr>
          <a:xfrm>
            <a:off x="2551475" y="16733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268" name="Google Shape;268;p20"/>
          <p:cNvSpPr txBox="1"/>
          <p:nvPr/>
        </p:nvSpPr>
        <p:spPr>
          <a:xfrm>
            <a:off x="2551476" y="4108775"/>
            <a:ext cx="4522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What Remains of Edith Finch </a:t>
            </a:r>
            <a:r>
              <a:rPr b="1" i="0" lang="en" sz="1000" u="none" cap="none" strike="noStrike">
                <a:solidFill>
                  <a:srgbClr val="FFFFFF"/>
                </a:solidFill>
                <a:latin typeface="Roboto Condensed"/>
                <a:ea typeface="Roboto Condensed"/>
                <a:cs typeface="Roboto Condensed"/>
                <a:sym typeface="Roboto Condensed"/>
              </a:rPr>
              <a:t>has a strong backstory that is referenced throughout the game as the title character solves mysteries related to past events.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69" name="Google Shape;269;p2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70" name="Google Shape;270;p2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71" name="Google Shape;271;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5" name="Shape 275"/>
        <p:cNvGrpSpPr/>
        <p:nvPr/>
      </p:nvGrpSpPr>
      <p:grpSpPr>
        <a:xfrm>
          <a:off x="0" y="0"/>
          <a:ext cx="0" cy="0"/>
          <a:chOff x="0" y="0"/>
          <a:chExt cx="0" cy="0"/>
        </a:xfrm>
      </p:grpSpPr>
      <p:sp>
        <p:nvSpPr>
          <p:cNvPr id="276" name="Google Shape;276;p2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Synopsis</a:t>
            </a:r>
            <a:endParaRPr sz="3000">
              <a:solidFill>
                <a:srgbClr val="4FC3CD"/>
              </a:solidFill>
              <a:latin typeface="Bebas Neue"/>
              <a:ea typeface="Bebas Neue"/>
              <a:cs typeface="Bebas Neue"/>
              <a:sym typeface="Bebas Neue"/>
            </a:endParaRPr>
          </a:p>
        </p:txBody>
      </p:sp>
      <p:pic>
        <p:nvPicPr>
          <p:cNvPr descr="Screenshot of choices available to the player in Mass Effect 3 - such as choosing the reassure the female krogan or state to Mordin that she's valuable." id="277" name="Google Shape;277;p21"/>
          <p:cNvPicPr preferRelativeResize="0"/>
          <p:nvPr/>
        </p:nvPicPr>
        <p:blipFill rotWithShape="1">
          <a:blip r:embed="rId3">
            <a:alphaModFix/>
          </a:blip>
          <a:srcRect b="0" l="0" r="0" t="0"/>
          <a:stretch/>
        </p:blipFill>
        <p:spPr>
          <a:xfrm>
            <a:off x="2515650" y="1939150"/>
            <a:ext cx="4112701" cy="2313374"/>
          </a:xfrm>
          <a:prstGeom prst="rect">
            <a:avLst/>
          </a:prstGeom>
          <a:noFill/>
          <a:ln>
            <a:noFill/>
          </a:ln>
        </p:spPr>
      </p:pic>
      <p:sp>
        <p:nvSpPr>
          <p:cNvPr id="278" name="Google Shape;278;p21"/>
          <p:cNvSpPr txBox="1"/>
          <p:nvPr/>
        </p:nvSpPr>
        <p:spPr>
          <a:xfrm>
            <a:off x="2463472" y="16535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279" name="Google Shape;279;p21"/>
          <p:cNvSpPr txBox="1"/>
          <p:nvPr/>
        </p:nvSpPr>
        <p:spPr>
          <a:xfrm>
            <a:off x="2431525" y="4224525"/>
            <a:ext cx="4831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 choice is so integral to the </a:t>
            </a:r>
            <a:r>
              <a:rPr b="1" i="1" lang="en" sz="1000" u="none" cap="none" strike="noStrike">
                <a:solidFill>
                  <a:srgbClr val="FFFFFF"/>
                </a:solidFill>
                <a:latin typeface="Roboto Condensed"/>
                <a:ea typeface="Roboto Condensed"/>
                <a:cs typeface="Roboto Condensed"/>
                <a:sym typeface="Roboto Condensed"/>
              </a:rPr>
              <a:t>Mass Effect</a:t>
            </a:r>
            <a:r>
              <a:rPr b="1" i="0" lang="en" sz="1000" u="none" cap="none" strike="noStrike">
                <a:solidFill>
                  <a:srgbClr val="FFFFFF"/>
                </a:solidFill>
                <a:latin typeface="Roboto Condensed"/>
                <a:ea typeface="Roboto Condensed"/>
                <a:cs typeface="Roboto Condensed"/>
                <a:sym typeface="Roboto Condensed"/>
              </a:rPr>
              <a:t> series that developer BioWare released infographics that break down these important choices (</a:t>
            </a:r>
            <a:r>
              <a:rPr b="1" i="1" lang="en" sz="1000" u="none" cap="none" strike="noStrike">
                <a:solidFill>
                  <a:srgbClr val="FFFFFF"/>
                </a:solidFill>
                <a:latin typeface="Roboto Condensed"/>
                <a:ea typeface="Roboto Condensed"/>
                <a:cs typeface="Roboto Condensed"/>
                <a:sym typeface="Roboto Condensed"/>
              </a:rPr>
              <a:t>Mass Effect 3</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80" name="Google Shape;280;p2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81" name="Google Shape;281;p2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82" name="Google Shape;282;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6" name="Shape 286"/>
        <p:cNvGrpSpPr/>
        <p:nvPr/>
      </p:nvGrpSpPr>
      <p:grpSpPr>
        <a:xfrm>
          <a:off x="0" y="0"/>
          <a:ext cx="0" cy="0"/>
          <a:chOff x="0" y="0"/>
          <a:chExt cx="0" cy="0"/>
        </a:xfrm>
      </p:grpSpPr>
      <p:sp>
        <p:nvSpPr>
          <p:cNvPr id="287" name="Google Shape;287;p2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Theme</a:t>
            </a:r>
            <a:endParaRPr sz="3000">
              <a:solidFill>
                <a:srgbClr val="4FC3CD"/>
              </a:solidFill>
              <a:latin typeface="Bebas Neue"/>
              <a:ea typeface="Bebas Neue"/>
              <a:cs typeface="Bebas Neue"/>
              <a:sym typeface="Bebas Neue"/>
            </a:endParaRPr>
          </a:p>
        </p:txBody>
      </p:sp>
      <p:pic>
        <p:nvPicPr>
          <p:cNvPr descr="Screenshot of Little Sister with a Big Daddy  behind her in BioShock." id="288" name="Google Shape;288;p22"/>
          <p:cNvPicPr preferRelativeResize="0"/>
          <p:nvPr/>
        </p:nvPicPr>
        <p:blipFill rotWithShape="1">
          <a:blip r:embed="rId3">
            <a:alphaModFix/>
          </a:blip>
          <a:srcRect b="0" l="0" r="0" t="0"/>
          <a:stretch/>
        </p:blipFill>
        <p:spPr>
          <a:xfrm>
            <a:off x="2442299" y="1937675"/>
            <a:ext cx="4259402" cy="2395901"/>
          </a:xfrm>
          <a:prstGeom prst="rect">
            <a:avLst/>
          </a:prstGeom>
          <a:noFill/>
          <a:ln>
            <a:noFill/>
          </a:ln>
        </p:spPr>
      </p:pic>
      <p:sp>
        <p:nvSpPr>
          <p:cNvPr id="289" name="Google Shape;289;p22"/>
          <p:cNvSpPr txBox="1"/>
          <p:nvPr/>
        </p:nvSpPr>
        <p:spPr>
          <a:xfrm>
            <a:off x="2331625" y="16671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sp>
        <p:nvSpPr>
          <p:cNvPr id="290" name="Google Shape;290;p22"/>
          <p:cNvSpPr txBox="1"/>
          <p:nvPr/>
        </p:nvSpPr>
        <p:spPr>
          <a:xfrm>
            <a:off x="2331626" y="4333575"/>
            <a:ext cx="461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BioShock </a:t>
            </a:r>
            <a:r>
              <a:rPr b="1" i="0" lang="en" sz="1000" u="none" cap="none" strike="noStrike">
                <a:solidFill>
                  <a:srgbClr val="FFFFFF"/>
                </a:solidFill>
                <a:latin typeface="Roboto Condensed"/>
                <a:ea typeface="Roboto Condensed"/>
                <a:cs typeface="Roboto Condensed"/>
                <a:sym typeface="Roboto Condensed"/>
              </a:rPr>
              <a:t>explores themes of redemption, ambition, and remorse.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91" name="Google Shape;291;p2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92" name="Google Shape;292;p2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93" name="Google Shape;293;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7" name="Shape 297"/>
        <p:cNvGrpSpPr/>
        <p:nvPr/>
      </p:nvGrpSpPr>
      <p:grpSpPr>
        <a:xfrm>
          <a:off x="0" y="0"/>
          <a:ext cx="0" cy="0"/>
          <a:chOff x="0" y="0"/>
          <a:chExt cx="0" cy="0"/>
        </a:xfrm>
      </p:grpSpPr>
      <p:sp>
        <p:nvSpPr>
          <p:cNvPr id="298" name="Google Shape;298;p2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Setting</a:t>
            </a:r>
            <a:endParaRPr sz="3000">
              <a:solidFill>
                <a:srgbClr val="4FC3CD"/>
              </a:solidFill>
              <a:latin typeface="Bebas Neue"/>
              <a:ea typeface="Bebas Neue"/>
              <a:cs typeface="Bebas Neue"/>
              <a:sym typeface="Bebas Neue"/>
            </a:endParaRPr>
          </a:p>
        </p:txBody>
      </p:sp>
      <p:pic>
        <p:nvPicPr>
          <p:cNvPr descr="Screenshot of Alien Isolation, featuring the player shooting at an approaching Xenomorph." id="299" name="Google Shape;299;p23"/>
          <p:cNvPicPr preferRelativeResize="0"/>
          <p:nvPr/>
        </p:nvPicPr>
        <p:blipFill rotWithShape="1">
          <a:blip r:embed="rId3">
            <a:alphaModFix/>
          </a:blip>
          <a:srcRect b="0" l="0" r="0" t="0"/>
          <a:stretch/>
        </p:blipFill>
        <p:spPr>
          <a:xfrm>
            <a:off x="588900" y="1970350"/>
            <a:ext cx="3876598" cy="2190051"/>
          </a:xfrm>
          <a:prstGeom prst="rect">
            <a:avLst/>
          </a:prstGeom>
          <a:noFill/>
          <a:ln>
            <a:noFill/>
          </a:ln>
        </p:spPr>
      </p:pic>
      <p:sp>
        <p:nvSpPr>
          <p:cNvPr id="300" name="Google Shape;300;p23"/>
          <p:cNvSpPr txBox="1"/>
          <p:nvPr/>
        </p:nvSpPr>
        <p:spPr>
          <a:xfrm>
            <a:off x="501050" y="1676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Assassin’s Creed IV Black Flag, showing the character watching a whale fall back into the water." id="301" name="Google Shape;301;p23"/>
          <p:cNvPicPr preferRelativeResize="0"/>
          <p:nvPr/>
        </p:nvPicPr>
        <p:blipFill rotWithShape="1">
          <a:blip r:embed="rId4">
            <a:alphaModFix/>
          </a:blip>
          <a:srcRect b="0" l="0" r="0" t="0"/>
          <a:stretch/>
        </p:blipFill>
        <p:spPr>
          <a:xfrm>
            <a:off x="4639675" y="1964175"/>
            <a:ext cx="3915427" cy="2202425"/>
          </a:xfrm>
          <a:prstGeom prst="rect">
            <a:avLst/>
          </a:prstGeom>
          <a:noFill/>
          <a:ln>
            <a:noFill/>
          </a:ln>
        </p:spPr>
      </p:pic>
      <p:sp>
        <p:nvSpPr>
          <p:cNvPr id="302" name="Google Shape;302;p23"/>
          <p:cNvSpPr txBox="1"/>
          <p:nvPr/>
        </p:nvSpPr>
        <p:spPr>
          <a:xfrm>
            <a:off x="4572000" y="1676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Ubisoft Entertainment SA</a:t>
            </a:r>
            <a:endParaRPr b="1" i="0" sz="800" u="none" cap="none" strike="noStrike">
              <a:solidFill>
                <a:srgbClr val="FFFFFF"/>
              </a:solidFill>
              <a:latin typeface="Roboto Condensed"/>
              <a:ea typeface="Roboto Condensed"/>
              <a:cs typeface="Roboto Condensed"/>
              <a:sym typeface="Roboto Condensed"/>
            </a:endParaRPr>
          </a:p>
        </p:txBody>
      </p:sp>
      <p:sp>
        <p:nvSpPr>
          <p:cNvPr id="303" name="Google Shape;303;p23"/>
          <p:cNvSpPr txBox="1"/>
          <p:nvPr/>
        </p:nvSpPr>
        <p:spPr>
          <a:xfrm>
            <a:off x="501061" y="4132725"/>
            <a:ext cx="805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Alien: Isolation</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is set in a dark, claustrophobic space station — while </a:t>
            </a:r>
            <a:r>
              <a:rPr b="1" i="1" lang="en" sz="1000" u="none" cap="none" strike="noStrike">
                <a:solidFill>
                  <a:srgbClr val="FFFFFF"/>
                </a:solidFill>
                <a:latin typeface="Roboto Condensed"/>
                <a:ea typeface="Roboto Condensed"/>
                <a:cs typeface="Roboto Condensed"/>
                <a:sym typeface="Roboto Condensed"/>
              </a:rPr>
              <a:t>Assassin’s Creed IV: Black Flag</a:t>
            </a:r>
            <a:r>
              <a:rPr b="1" i="0" lang="en" sz="1000" u="none" cap="none" strike="noStrike">
                <a:solidFill>
                  <a:srgbClr val="FFFFFF"/>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takes place in exterior settings, including at sea.</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04" name="Google Shape;304;p2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05" name="Google Shape;305;p2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06" name="Google Shape;306;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10" name="Shape 310"/>
        <p:cNvGrpSpPr/>
        <p:nvPr/>
      </p:nvGrpSpPr>
      <p:grpSpPr>
        <a:xfrm>
          <a:off x="0" y="0"/>
          <a:ext cx="0" cy="0"/>
          <a:chOff x="0" y="0"/>
          <a:chExt cx="0" cy="0"/>
        </a:xfrm>
      </p:grpSpPr>
      <p:sp>
        <p:nvSpPr>
          <p:cNvPr id="311" name="Google Shape;311;p2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Plot</a:t>
            </a:r>
            <a:endParaRPr sz="3000">
              <a:solidFill>
                <a:srgbClr val="4FC3CD"/>
              </a:solidFill>
              <a:latin typeface="Bebas Neue"/>
              <a:ea typeface="Bebas Neue"/>
              <a:cs typeface="Bebas Neue"/>
              <a:sym typeface="Bebas Neue"/>
            </a:endParaRPr>
          </a:p>
        </p:txBody>
      </p:sp>
      <p:pic>
        <p:nvPicPr>
          <p:cNvPr descr="Screenshot of Niko Bellic driving away from police officers in Grand Theft Auto IV." id="312" name="Google Shape;312;p24"/>
          <p:cNvPicPr preferRelativeResize="0"/>
          <p:nvPr/>
        </p:nvPicPr>
        <p:blipFill rotWithShape="1">
          <a:blip r:embed="rId3">
            <a:alphaModFix/>
          </a:blip>
          <a:srcRect b="0" l="0" r="0" t="0"/>
          <a:stretch/>
        </p:blipFill>
        <p:spPr>
          <a:xfrm>
            <a:off x="2498800" y="1936150"/>
            <a:ext cx="4146400" cy="2332350"/>
          </a:xfrm>
          <a:prstGeom prst="rect">
            <a:avLst/>
          </a:prstGeom>
          <a:noFill/>
          <a:ln>
            <a:noFill/>
          </a:ln>
        </p:spPr>
      </p:pic>
      <p:sp>
        <p:nvSpPr>
          <p:cNvPr id="313" name="Google Shape;313;p24"/>
          <p:cNvSpPr txBox="1"/>
          <p:nvPr/>
        </p:nvSpPr>
        <p:spPr>
          <a:xfrm>
            <a:off x="2377750" y="16579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a:t>
            </a:r>
            <a:r>
              <a:rPr b="1" i="0" lang="en" sz="800" u="none" cap="none" strike="noStrike">
                <a:solidFill>
                  <a:srgbClr val="FFFFFF"/>
                </a:solidFill>
                <a:latin typeface="Roboto Condensed"/>
                <a:ea typeface="Roboto Condensed"/>
                <a:cs typeface="Roboto Condensed"/>
                <a:sym typeface="Roboto Condensed"/>
              </a:rPr>
              <a:t>ockstar Games</a:t>
            </a:r>
            <a:endParaRPr b="1" i="0" sz="800" u="none" cap="none" strike="noStrike">
              <a:solidFill>
                <a:srgbClr val="FFFFFF"/>
              </a:solidFill>
              <a:latin typeface="Roboto Condensed"/>
              <a:ea typeface="Roboto Condensed"/>
              <a:cs typeface="Roboto Condensed"/>
              <a:sym typeface="Roboto Condensed"/>
            </a:endParaRPr>
          </a:p>
        </p:txBody>
      </p:sp>
      <p:sp>
        <p:nvSpPr>
          <p:cNvPr id="314" name="Google Shape;314;p24"/>
          <p:cNvSpPr txBox="1"/>
          <p:nvPr/>
        </p:nvSpPr>
        <p:spPr>
          <a:xfrm>
            <a:off x="2409700" y="4233600"/>
            <a:ext cx="47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Protagonist Niko Bellic is gradually drawn into the seedy side of Liberty City in </a:t>
            </a:r>
            <a:r>
              <a:rPr b="1" i="1" lang="en" sz="1000" u="none" cap="none" strike="noStrike">
                <a:solidFill>
                  <a:srgbClr val="FFFFFF"/>
                </a:solidFill>
                <a:latin typeface="Roboto Condensed"/>
                <a:ea typeface="Roboto Condensed"/>
                <a:cs typeface="Roboto Condensed"/>
                <a:sym typeface="Roboto Condensed"/>
              </a:rPr>
              <a:t>Grand Theft Auto IV.</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15" name="Google Shape;315;p2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16" name="Google Shape;316;p2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17" name="Google Shape;317;p2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21" name="Shape 321"/>
        <p:cNvGrpSpPr/>
        <p:nvPr/>
      </p:nvGrpSpPr>
      <p:grpSpPr>
        <a:xfrm>
          <a:off x="0" y="0"/>
          <a:ext cx="0" cy="0"/>
          <a:chOff x="0" y="0"/>
          <a:chExt cx="0" cy="0"/>
        </a:xfrm>
      </p:grpSpPr>
      <p:sp>
        <p:nvSpPr>
          <p:cNvPr id="322" name="Google Shape;322;p2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Character Development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Character Triangle</a:t>
            </a:r>
            <a:endParaRPr sz="3000">
              <a:solidFill>
                <a:srgbClr val="4FC3CD"/>
              </a:solidFill>
              <a:latin typeface="Bebas Neue"/>
              <a:ea typeface="Bebas Neue"/>
              <a:cs typeface="Bebas Neue"/>
              <a:sym typeface="Bebas Neue"/>
            </a:endParaRPr>
          </a:p>
        </p:txBody>
      </p:sp>
      <p:pic>
        <p:nvPicPr>
          <p:cNvPr descr="Diagram of character triangle, showing the relationship between three characters – an adventurer, a wizard, and a man in metal armor. The adventurer and wizard are considered friends, as are the adventurer and the man in the metal armor, while the wizard and man in the metal armor are considered enemies." id="323" name="Google Shape;323;p25"/>
          <p:cNvPicPr preferRelativeResize="0"/>
          <p:nvPr/>
        </p:nvPicPr>
        <p:blipFill rotWithShape="1">
          <a:blip r:embed="rId3">
            <a:alphaModFix/>
          </a:blip>
          <a:srcRect b="0" l="0" r="0" t="0"/>
          <a:stretch/>
        </p:blipFill>
        <p:spPr>
          <a:xfrm>
            <a:off x="3613050" y="2019325"/>
            <a:ext cx="1970602" cy="2108549"/>
          </a:xfrm>
          <a:prstGeom prst="rect">
            <a:avLst/>
          </a:prstGeom>
          <a:noFill/>
          <a:ln>
            <a:noFill/>
          </a:ln>
        </p:spPr>
      </p:pic>
      <p:sp>
        <p:nvSpPr>
          <p:cNvPr id="324" name="Google Shape;324;p25"/>
          <p:cNvSpPr txBox="1"/>
          <p:nvPr/>
        </p:nvSpPr>
        <p:spPr>
          <a:xfrm>
            <a:off x="3342925" y="17665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Illustrations by Ben Bourbon | 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325" name="Google Shape;325;p25"/>
          <p:cNvSpPr txBox="1"/>
          <p:nvPr/>
        </p:nvSpPr>
        <p:spPr>
          <a:xfrm>
            <a:off x="3025650" y="4127875"/>
            <a:ext cx="3092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 friendship triangle, two characters compete for the attention of one friend.</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26" name="Google Shape;326;p2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27" name="Google Shape;327;p2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28" name="Google Shape;328;p2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32" name="Shape 332"/>
        <p:cNvGrpSpPr/>
        <p:nvPr/>
      </p:nvGrpSpPr>
      <p:grpSpPr>
        <a:xfrm>
          <a:off x="0" y="0"/>
          <a:ext cx="0" cy="0"/>
          <a:chOff x="0" y="0"/>
          <a:chExt cx="0" cy="0"/>
        </a:xfrm>
      </p:grpSpPr>
      <p:sp>
        <p:nvSpPr>
          <p:cNvPr id="333" name="Google Shape;333;p2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Character Development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Character Arc</a:t>
            </a:r>
            <a:endParaRPr sz="3000">
              <a:solidFill>
                <a:srgbClr val="4FC3CD"/>
              </a:solidFill>
              <a:latin typeface="Bebas Neue"/>
              <a:ea typeface="Bebas Neue"/>
              <a:cs typeface="Bebas Neue"/>
              <a:sym typeface="Bebas Neue"/>
            </a:endParaRPr>
          </a:p>
        </p:txBody>
      </p:sp>
      <p:pic>
        <p:nvPicPr>
          <p:cNvPr descr="Diagram of Hierarchy of Needs, showing the different levels of increasing self-actualization – starting with Intrapersonal at the bottom, then Interpersonal, then Team, then Community, and lastly, Humanity at the top." id="334" name="Google Shape;334;p26"/>
          <p:cNvPicPr preferRelativeResize="0"/>
          <p:nvPr/>
        </p:nvPicPr>
        <p:blipFill rotWithShape="1">
          <a:blip r:embed="rId3">
            <a:alphaModFix/>
          </a:blip>
          <a:srcRect b="0" l="0" r="0" t="0"/>
          <a:stretch/>
        </p:blipFill>
        <p:spPr>
          <a:xfrm>
            <a:off x="3601075" y="1914987"/>
            <a:ext cx="1705675" cy="2278450"/>
          </a:xfrm>
          <a:prstGeom prst="rect">
            <a:avLst/>
          </a:prstGeom>
          <a:noFill/>
          <a:ln>
            <a:noFill/>
          </a:ln>
        </p:spPr>
      </p:pic>
      <p:sp>
        <p:nvSpPr>
          <p:cNvPr id="335" name="Google Shape;335;p26"/>
          <p:cNvSpPr txBox="1"/>
          <p:nvPr/>
        </p:nvSpPr>
        <p:spPr>
          <a:xfrm>
            <a:off x="3507550" y="1685813"/>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336" name="Google Shape;336;p26"/>
          <p:cNvSpPr txBox="1"/>
          <p:nvPr/>
        </p:nvSpPr>
        <p:spPr>
          <a:xfrm>
            <a:off x="2931263" y="4193425"/>
            <a:ext cx="3045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a:t>
            </a:r>
            <a:r>
              <a:rPr b="1" i="1" lang="en" sz="1000" u="none" cap="none" strike="noStrike">
                <a:solidFill>
                  <a:srgbClr val="FFFFFF"/>
                </a:solidFill>
                <a:latin typeface="Roboto Condensed"/>
                <a:ea typeface="Roboto Condensed"/>
                <a:cs typeface="Roboto Condensed"/>
                <a:sym typeface="Roboto Condensed"/>
              </a:rPr>
              <a:t> social hierarchy of needs</a:t>
            </a:r>
            <a:r>
              <a:rPr b="1" i="0" lang="en" sz="1000" u="none" cap="none" strike="noStrike">
                <a:solidFill>
                  <a:srgbClr val="FFFFFF"/>
                </a:solidFill>
                <a:latin typeface="Roboto Condensed"/>
                <a:ea typeface="Roboto Condensed"/>
                <a:cs typeface="Roboto Condensed"/>
                <a:sym typeface="Roboto Condensed"/>
              </a:rPr>
              <a:t> can be used to map a character arc in a story.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37" name="Google Shape;337;p2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38" name="Google Shape;338;p2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39" name="Google Shape;339;p2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43" name="Shape 343"/>
        <p:cNvGrpSpPr/>
        <p:nvPr/>
      </p:nvGrpSpPr>
      <p:grpSpPr>
        <a:xfrm>
          <a:off x="0" y="0"/>
          <a:ext cx="0" cy="0"/>
          <a:chOff x="0" y="0"/>
          <a:chExt cx="0" cy="0"/>
        </a:xfrm>
      </p:grpSpPr>
      <p:sp>
        <p:nvSpPr>
          <p:cNvPr id="344" name="Google Shape;344;g2811b97b24a_0_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Character Development Elements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Character Arc</a:t>
            </a:r>
            <a:endParaRPr sz="3000">
              <a:solidFill>
                <a:srgbClr val="4FC3CD"/>
              </a:solidFill>
              <a:latin typeface="Bebas Neue"/>
              <a:ea typeface="Bebas Neue"/>
              <a:cs typeface="Bebas Neue"/>
              <a:sym typeface="Bebas Neue"/>
            </a:endParaRPr>
          </a:p>
        </p:txBody>
      </p:sp>
      <p:pic>
        <p:nvPicPr>
          <p:cNvPr descr="Screenshot of Agent 47 holding a pistol in Hitman 3." id="345" name="Google Shape;345;g2811b97b24a_0_15"/>
          <p:cNvPicPr preferRelativeResize="0"/>
          <p:nvPr/>
        </p:nvPicPr>
        <p:blipFill rotWithShape="1">
          <a:blip r:embed="rId3">
            <a:alphaModFix/>
          </a:blip>
          <a:srcRect b="0" l="0" r="0" t="0"/>
          <a:stretch/>
        </p:blipFill>
        <p:spPr>
          <a:xfrm>
            <a:off x="749700" y="2052002"/>
            <a:ext cx="3730875" cy="1934300"/>
          </a:xfrm>
          <a:prstGeom prst="rect">
            <a:avLst/>
          </a:prstGeom>
          <a:noFill/>
          <a:ln>
            <a:noFill/>
          </a:ln>
        </p:spPr>
      </p:pic>
      <p:sp>
        <p:nvSpPr>
          <p:cNvPr id="346" name="Google Shape;346;g2811b97b24a_0_15"/>
          <p:cNvSpPr txBox="1"/>
          <p:nvPr/>
        </p:nvSpPr>
        <p:spPr>
          <a:xfrm>
            <a:off x="685813" y="1770688"/>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Square Enix</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Master Chief from Halo 4, standing upright and looking left." id="347" name="Google Shape;347;g2811b97b24a_0_15"/>
          <p:cNvPicPr preferRelativeResize="0"/>
          <p:nvPr/>
        </p:nvPicPr>
        <p:blipFill rotWithShape="1">
          <a:blip r:embed="rId4">
            <a:alphaModFix/>
          </a:blip>
          <a:srcRect b="0" l="0" r="0" t="0"/>
          <a:stretch/>
        </p:blipFill>
        <p:spPr>
          <a:xfrm>
            <a:off x="4596974" y="2052002"/>
            <a:ext cx="3730875" cy="1934521"/>
          </a:xfrm>
          <a:prstGeom prst="rect">
            <a:avLst/>
          </a:prstGeom>
          <a:noFill/>
          <a:ln>
            <a:noFill/>
          </a:ln>
        </p:spPr>
      </p:pic>
      <p:sp>
        <p:nvSpPr>
          <p:cNvPr id="348" name="Google Shape;348;g2811b97b24a_0_15"/>
          <p:cNvSpPr txBox="1"/>
          <p:nvPr/>
        </p:nvSpPr>
        <p:spPr>
          <a:xfrm>
            <a:off x="4504413" y="1770688"/>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Microsoft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349" name="Google Shape;349;g2811b97b24a_0_15"/>
          <p:cNvSpPr txBox="1"/>
          <p:nvPr/>
        </p:nvSpPr>
        <p:spPr>
          <a:xfrm>
            <a:off x="685813" y="3986513"/>
            <a:ext cx="7228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Agent 47 (</a:t>
            </a:r>
            <a:r>
              <a:rPr b="1" i="1" lang="en" sz="1000" u="none" cap="none" strike="noStrike">
                <a:solidFill>
                  <a:srgbClr val="FFFFFF"/>
                </a:solidFill>
                <a:latin typeface="Roboto Condensed"/>
                <a:ea typeface="Roboto Condensed"/>
                <a:cs typeface="Roboto Condensed"/>
                <a:sym typeface="Roboto Condensed"/>
              </a:rPr>
              <a:t>Hitman 3</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 fights for his own selfish needs, while Master Chief (</a:t>
            </a:r>
            <a:r>
              <a:rPr b="1" i="1" lang="en" sz="1000" u="none" cap="none" strike="noStrike">
                <a:solidFill>
                  <a:srgbClr val="FFFFFF"/>
                </a:solidFill>
                <a:latin typeface="Roboto Condensed"/>
                <a:ea typeface="Roboto Condensed"/>
                <a:cs typeface="Roboto Condensed"/>
                <a:sym typeface="Roboto Condensed"/>
              </a:rPr>
              <a:t>Halo 4</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 fights for all of humanity.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50" name="Google Shape;350;g2811b97b24a_0_1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51" name="Google Shape;351;g2811b97b24a_0_1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52" name="Google Shape;352;g2811b97b24a_0_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56" name="Shape 356"/>
        <p:cNvGrpSpPr/>
        <p:nvPr/>
      </p:nvGrpSpPr>
      <p:grpSpPr>
        <a:xfrm>
          <a:off x="0" y="0"/>
          <a:ext cx="0" cy="0"/>
          <a:chOff x="0" y="0"/>
          <a:chExt cx="0" cy="0"/>
        </a:xfrm>
      </p:grpSpPr>
      <p:sp>
        <p:nvSpPr>
          <p:cNvPr id="357" name="Google Shape;357;p2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Story Devices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Interactivity</a:t>
            </a:r>
            <a:endParaRPr sz="3000">
              <a:solidFill>
                <a:srgbClr val="4FC3CD"/>
              </a:solidFill>
              <a:latin typeface="Bebas Neue"/>
              <a:ea typeface="Bebas Neue"/>
              <a:cs typeface="Bebas Neue"/>
              <a:sym typeface="Bebas Neue"/>
            </a:endParaRPr>
          </a:p>
        </p:txBody>
      </p:sp>
      <p:pic>
        <p:nvPicPr>
          <p:cNvPr descr="Screenshot of Animal Crossing New Horizons, showing a group of characters gathered together on the beach happily looking out at the ocean together." id="358" name="Google Shape;358;p27"/>
          <p:cNvPicPr preferRelativeResize="0"/>
          <p:nvPr/>
        </p:nvPicPr>
        <p:blipFill rotWithShape="1">
          <a:blip r:embed="rId3">
            <a:alphaModFix/>
          </a:blip>
          <a:srcRect b="0" l="0" r="0" t="0"/>
          <a:stretch/>
        </p:blipFill>
        <p:spPr>
          <a:xfrm>
            <a:off x="2563750" y="1953775"/>
            <a:ext cx="4016501" cy="2259301"/>
          </a:xfrm>
          <a:prstGeom prst="rect">
            <a:avLst/>
          </a:prstGeom>
          <a:noFill/>
          <a:ln>
            <a:noFill/>
          </a:ln>
        </p:spPr>
      </p:pic>
      <p:sp>
        <p:nvSpPr>
          <p:cNvPr id="359" name="Google Shape;359;p27"/>
          <p:cNvSpPr txBox="1"/>
          <p:nvPr/>
        </p:nvSpPr>
        <p:spPr>
          <a:xfrm>
            <a:off x="2460975" y="1680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360" name="Google Shape;360;p27"/>
          <p:cNvSpPr txBox="1"/>
          <p:nvPr/>
        </p:nvSpPr>
        <p:spPr>
          <a:xfrm>
            <a:off x="2460975" y="4213075"/>
            <a:ext cx="4337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the </a:t>
            </a:r>
            <a:r>
              <a:rPr b="1" i="1" lang="en" sz="1000" u="none" cap="none" strike="noStrike">
                <a:solidFill>
                  <a:srgbClr val="FFFFFF"/>
                </a:solidFill>
                <a:latin typeface="Roboto Condensed"/>
                <a:ea typeface="Roboto Condensed"/>
                <a:cs typeface="Roboto Condensed"/>
                <a:sym typeface="Roboto Condensed"/>
              </a:rPr>
              <a:t>Animal Crossing</a:t>
            </a:r>
            <a:r>
              <a:rPr b="1" i="0" lang="en" sz="1000" u="none" cap="none" strike="noStrike">
                <a:solidFill>
                  <a:srgbClr val="FFFFFF"/>
                </a:solidFill>
                <a:latin typeface="Roboto Condensed"/>
                <a:ea typeface="Roboto Condensed"/>
                <a:cs typeface="Roboto Condensed"/>
                <a:sym typeface="Roboto Condensed"/>
              </a:rPr>
              <a:t> series, the player takes on the role of story-teller (</a:t>
            </a:r>
            <a:r>
              <a:rPr b="1" i="1" lang="en" sz="1000" u="none" cap="none" strike="noStrike">
                <a:solidFill>
                  <a:srgbClr val="FFFFFF"/>
                </a:solidFill>
                <a:latin typeface="Roboto Condensed"/>
                <a:ea typeface="Roboto Condensed"/>
                <a:cs typeface="Roboto Condensed"/>
                <a:sym typeface="Roboto Condensed"/>
              </a:rPr>
              <a:t>Animal Crossing: New Horizons</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61" name="Google Shape;361;p2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62" name="Google Shape;362;p2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63" name="Google Shape;363;p2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67" name="Shape 367"/>
        <p:cNvGrpSpPr/>
        <p:nvPr/>
      </p:nvGrpSpPr>
      <p:grpSpPr>
        <a:xfrm>
          <a:off x="0" y="0"/>
          <a:ext cx="0" cy="0"/>
          <a:chOff x="0" y="0"/>
          <a:chExt cx="0" cy="0"/>
        </a:xfrm>
      </p:grpSpPr>
      <p:sp>
        <p:nvSpPr>
          <p:cNvPr id="368" name="Google Shape;368;p2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Story Devices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Non-Linearity</a:t>
            </a:r>
            <a:endParaRPr sz="3000">
              <a:solidFill>
                <a:srgbClr val="4FC3CD"/>
              </a:solidFill>
              <a:latin typeface="Bebas Neue"/>
              <a:ea typeface="Bebas Neue"/>
              <a:cs typeface="Bebas Neue"/>
              <a:sym typeface="Bebas Neue"/>
            </a:endParaRPr>
          </a:p>
        </p:txBody>
      </p:sp>
      <p:pic>
        <p:nvPicPr>
          <p:cNvPr descr="Screenshot of dialogue options with Lucas Simms in Fallout 3 - such as stating that the player needs some directions around town, choosing to discuss the bomb, and asking if they know anything about the area outside Megaton." id="369" name="Google Shape;369;p28"/>
          <p:cNvPicPr preferRelativeResize="0"/>
          <p:nvPr/>
        </p:nvPicPr>
        <p:blipFill rotWithShape="1">
          <a:blip r:embed="rId3">
            <a:alphaModFix/>
          </a:blip>
          <a:srcRect b="0" l="0" r="0" t="0"/>
          <a:stretch/>
        </p:blipFill>
        <p:spPr>
          <a:xfrm>
            <a:off x="3118700" y="2029975"/>
            <a:ext cx="2906600" cy="2179950"/>
          </a:xfrm>
          <a:prstGeom prst="rect">
            <a:avLst/>
          </a:prstGeom>
          <a:noFill/>
          <a:ln>
            <a:noFill/>
          </a:ln>
        </p:spPr>
      </p:pic>
      <p:sp>
        <p:nvSpPr>
          <p:cNvPr id="370" name="Google Shape;370;p28"/>
          <p:cNvSpPr txBox="1"/>
          <p:nvPr/>
        </p:nvSpPr>
        <p:spPr>
          <a:xfrm>
            <a:off x="3007975" y="1757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Sicarius (MobyGames)</a:t>
            </a:r>
            <a:endParaRPr b="1" i="0" sz="800" u="none" cap="none" strike="noStrike">
              <a:solidFill>
                <a:srgbClr val="FFFFFF"/>
              </a:solidFill>
              <a:latin typeface="Roboto Condensed"/>
              <a:ea typeface="Roboto Condensed"/>
              <a:cs typeface="Roboto Condensed"/>
              <a:sym typeface="Roboto Condensed"/>
            </a:endParaRPr>
          </a:p>
        </p:txBody>
      </p:sp>
      <p:sp>
        <p:nvSpPr>
          <p:cNvPr id="371" name="Google Shape;371;p28"/>
          <p:cNvSpPr txBox="1"/>
          <p:nvPr/>
        </p:nvSpPr>
        <p:spPr>
          <a:xfrm>
            <a:off x="3007975" y="4209925"/>
            <a:ext cx="3391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Bethesda Softworks’ </a:t>
            </a:r>
            <a:r>
              <a:rPr b="1" i="1" lang="en" sz="1000" u="none" cap="none" strike="noStrike">
                <a:solidFill>
                  <a:srgbClr val="FFFFFF"/>
                </a:solidFill>
                <a:latin typeface="Roboto Condensed"/>
                <a:ea typeface="Roboto Condensed"/>
                <a:cs typeface="Roboto Condensed"/>
                <a:sym typeface="Roboto Condensed"/>
              </a:rPr>
              <a:t>Fallout</a:t>
            </a:r>
            <a:r>
              <a:rPr b="1" i="0" lang="en" sz="1000" u="none" cap="none" strike="noStrike">
                <a:solidFill>
                  <a:srgbClr val="FFFFFF"/>
                </a:solidFill>
                <a:latin typeface="Roboto Condensed"/>
                <a:ea typeface="Roboto Condensed"/>
                <a:cs typeface="Roboto Condensed"/>
                <a:sym typeface="Roboto Condensed"/>
              </a:rPr>
              <a:t> series incorporates non-linearity through branching storylines (</a:t>
            </a:r>
            <a:r>
              <a:rPr b="1" i="1" lang="en" sz="1000" u="none" cap="none" strike="noStrike">
                <a:solidFill>
                  <a:srgbClr val="FFFFFF"/>
                </a:solidFill>
                <a:latin typeface="Roboto Condensed"/>
                <a:ea typeface="Roboto Condensed"/>
                <a:cs typeface="Roboto Condensed"/>
                <a:sym typeface="Roboto Condensed"/>
              </a:rPr>
              <a:t>Fallout 3</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72" name="Google Shape;372;p2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73" name="Google Shape;373;p2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74" name="Google Shape;374;p2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684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sz="4800">
              <a:latin typeface="Bebas Neue"/>
              <a:ea typeface="Bebas Neue"/>
              <a:cs typeface="Bebas Neue"/>
              <a:sym typeface="Bebas Neue"/>
            </a:endParaRPr>
          </a:p>
        </p:txBody>
      </p:sp>
      <p:sp>
        <p:nvSpPr>
          <p:cNvPr id="68" name="Google Shape;68;p3"/>
          <p:cNvSpPr txBox="1"/>
          <p:nvPr/>
        </p:nvSpPr>
        <p:spPr>
          <a:xfrm>
            <a:off x="84300" y="1381925"/>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603375" y="1801475"/>
            <a:ext cx="8230800" cy="677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Understand how </a:t>
            </a:r>
            <a:r>
              <a:rPr b="0" i="1" lang="en" sz="1600" u="none" cap="none" strike="noStrike">
                <a:solidFill>
                  <a:srgbClr val="FFFFFF"/>
                </a:solidFill>
                <a:latin typeface="Roboto Condensed"/>
                <a:ea typeface="Roboto Condensed"/>
                <a:cs typeface="Roboto Condensed"/>
                <a:sym typeface="Roboto Condensed"/>
              </a:rPr>
              <a:t>story elements </a:t>
            </a:r>
            <a:r>
              <a:rPr b="0" i="0" lang="en" sz="1600" u="none" cap="none" strike="noStrike">
                <a:solidFill>
                  <a:srgbClr val="FFFFFF"/>
                </a:solidFill>
                <a:latin typeface="Roboto Condensed"/>
                <a:ea typeface="Roboto Condensed"/>
                <a:cs typeface="Roboto Condensed"/>
                <a:sym typeface="Roboto Condensed"/>
              </a:rPr>
              <a:t>in games differ from those in film and other entertainment media.</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603375" y="2478575"/>
            <a:ext cx="83172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Describe some traditional </a:t>
            </a:r>
            <a:r>
              <a:rPr i="1" lang="en" sz="1600">
                <a:solidFill>
                  <a:schemeClr val="dk1"/>
                </a:solidFill>
                <a:latin typeface="Roboto Condensed"/>
                <a:ea typeface="Roboto Condensed"/>
                <a:cs typeface="Roboto Condensed"/>
                <a:sym typeface="Roboto Condensed"/>
              </a:rPr>
              <a:t>story structures</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character archetypes</a:t>
            </a:r>
            <a:r>
              <a:rPr lang="en" sz="1600">
                <a:solidFill>
                  <a:schemeClr val="dk1"/>
                </a:solidFill>
                <a:latin typeface="Roboto Condensed"/>
                <a:ea typeface="Roboto Condensed"/>
                <a:cs typeface="Roboto Condensed"/>
                <a:sym typeface="Roboto Condensed"/>
              </a:rPr>
              <a:t>.</a:t>
            </a:r>
            <a:endParaRPr/>
          </a:p>
        </p:txBody>
      </p:sp>
      <p:sp>
        <p:nvSpPr>
          <p:cNvPr id="71" name="Google Shape;71;p3"/>
          <p:cNvSpPr txBox="1"/>
          <p:nvPr/>
        </p:nvSpPr>
        <p:spPr>
          <a:xfrm>
            <a:off x="603375" y="2970800"/>
            <a:ext cx="81201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Define </a:t>
            </a:r>
            <a:r>
              <a:rPr i="1" lang="en" sz="1600">
                <a:solidFill>
                  <a:schemeClr val="dk1"/>
                </a:solidFill>
                <a:latin typeface="Roboto Condensed"/>
                <a:ea typeface="Roboto Condensed"/>
                <a:cs typeface="Roboto Condensed"/>
                <a:sym typeface="Roboto Condensed"/>
              </a:rPr>
              <a:t>interactivity</a:t>
            </a:r>
            <a:r>
              <a:rPr lang="en" sz="1600">
                <a:solidFill>
                  <a:schemeClr val="dk1"/>
                </a:solidFill>
                <a:latin typeface="Roboto Condensed"/>
                <a:ea typeface="Roboto Condensed"/>
                <a:cs typeface="Roboto Condensed"/>
                <a:sym typeface="Roboto Condensed"/>
              </a:rPr>
              <a:t> and how it can be applied to storytelling.</a:t>
            </a:r>
            <a:endParaRPr/>
          </a:p>
        </p:txBody>
      </p:sp>
      <p:sp>
        <p:nvSpPr>
          <p:cNvPr id="72" name="Google Shape;72;p3"/>
          <p:cNvSpPr txBox="1"/>
          <p:nvPr/>
        </p:nvSpPr>
        <p:spPr>
          <a:xfrm>
            <a:off x="603375" y="3426700"/>
            <a:ext cx="84786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Discuss some dramatic storytelling devices used in games, and how they affect </a:t>
            </a:r>
            <a:r>
              <a:rPr i="1" lang="en" sz="1600">
                <a:solidFill>
                  <a:schemeClr val="dk1"/>
                </a:solidFill>
                <a:latin typeface="Roboto Condensed"/>
                <a:ea typeface="Roboto Condensed"/>
                <a:cs typeface="Roboto Condensed"/>
                <a:sym typeface="Roboto Condensed"/>
              </a:rPr>
              <a:t>immersion</a:t>
            </a:r>
            <a:r>
              <a:rPr lang="en" sz="1600">
                <a:solidFill>
                  <a:schemeClr val="dk1"/>
                </a:solidFill>
                <a:latin typeface="Roboto Condensed"/>
                <a:ea typeface="Roboto Condensed"/>
                <a:cs typeface="Roboto Condensed"/>
                <a:sym typeface="Roboto Condensed"/>
              </a:rPr>
              <a:t>.</a:t>
            </a:r>
            <a:endParaRPr/>
          </a:p>
        </p:txBody>
      </p:sp>
      <p:sp>
        <p:nvSpPr>
          <p:cNvPr id="73" name="Google Shape;73;p3"/>
          <p:cNvSpPr txBox="1"/>
          <p:nvPr/>
        </p:nvSpPr>
        <p:spPr>
          <a:xfrm>
            <a:off x="603375" y="3903000"/>
            <a:ext cx="80508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Explain the different forms of </a:t>
            </a:r>
            <a:r>
              <a:rPr i="1" lang="en" sz="1600">
                <a:solidFill>
                  <a:schemeClr val="dk1"/>
                </a:solidFill>
                <a:latin typeface="Roboto Condensed"/>
                <a:ea typeface="Roboto Condensed"/>
                <a:cs typeface="Roboto Condensed"/>
                <a:sym typeface="Roboto Condensed"/>
              </a:rPr>
              <a:t>character development</a:t>
            </a:r>
            <a:r>
              <a:rPr lang="en" sz="1600">
                <a:solidFill>
                  <a:schemeClr val="dk1"/>
                </a:solidFill>
                <a:latin typeface="Roboto Condensed"/>
                <a:ea typeface="Roboto Condensed"/>
                <a:cs typeface="Roboto Condensed"/>
                <a:sym typeface="Roboto Condensed"/>
              </a:rPr>
              <a:t>, and how they specifically apply to game characters. </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78" name="Shape 378"/>
        <p:cNvGrpSpPr/>
        <p:nvPr/>
      </p:nvGrpSpPr>
      <p:grpSpPr>
        <a:xfrm>
          <a:off x="0" y="0"/>
          <a:ext cx="0" cy="0"/>
          <a:chOff x="0" y="0"/>
          <a:chExt cx="0" cy="0"/>
        </a:xfrm>
      </p:grpSpPr>
      <p:sp>
        <p:nvSpPr>
          <p:cNvPr id="379" name="Google Shape;379;p2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Story Devices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 Control</a:t>
            </a:r>
            <a:endParaRPr sz="3000">
              <a:solidFill>
                <a:srgbClr val="4FC3CD"/>
              </a:solidFill>
              <a:latin typeface="Bebas Neue"/>
              <a:ea typeface="Bebas Neue"/>
              <a:cs typeface="Bebas Neue"/>
              <a:sym typeface="Bebas Neue"/>
            </a:endParaRPr>
          </a:p>
        </p:txBody>
      </p:sp>
      <p:pic>
        <p:nvPicPr>
          <p:cNvPr descr="Screenshot of player customization options in Sunset Overdrive, featuring the player in their underwear with a bucket on their head and cardboard boxes on their torso, arms, and legs." id="380" name="Google Shape;380;p29"/>
          <p:cNvPicPr preferRelativeResize="0"/>
          <p:nvPr/>
        </p:nvPicPr>
        <p:blipFill rotWithShape="1">
          <a:blip r:embed="rId3">
            <a:alphaModFix/>
          </a:blip>
          <a:srcRect b="0" l="0" r="0" t="0"/>
          <a:stretch/>
        </p:blipFill>
        <p:spPr>
          <a:xfrm>
            <a:off x="2566549" y="1967275"/>
            <a:ext cx="4010899" cy="2256150"/>
          </a:xfrm>
          <a:prstGeom prst="rect">
            <a:avLst/>
          </a:prstGeom>
          <a:noFill/>
          <a:ln>
            <a:noFill/>
          </a:ln>
        </p:spPr>
      </p:pic>
      <p:sp>
        <p:nvSpPr>
          <p:cNvPr id="381" name="Google Shape;381;p29"/>
          <p:cNvSpPr txBox="1"/>
          <p:nvPr/>
        </p:nvSpPr>
        <p:spPr>
          <a:xfrm>
            <a:off x="2490175" y="16861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Microsoft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382" name="Google Shape;382;p29"/>
          <p:cNvSpPr txBox="1"/>
          <p:nvPr/>
        </p:nvSpPr>
        <p:spPr>
          <a:xfrm>
            <a:off x="2460900" y="4223425"/>
            <a:ext cx="4222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Sunset Overdrive</a:t>
            </a:r>
            <a:r>
              <a:rPr b="1" i="0" lang="en" sz="1000" u="none" cap="none" strike="noStrike">
                <a:solidFill>
                  <a:srgbClr val="FFFFFF"/>
                </a:solidFill>
                <a:latin typeface="Roboto Condensed"/>
                <a:ea typeface="Roboto Condensed"/>
                <a:cs typeface="Roboto Condensed"/>
                <a:sym typeface="Roboto Condensed"/>
              </a:rPr>
              <a:t> is known for elaborate and quirky customization options (</a:t>
            </a:r>
            <a:r>
              <a:rPr b="1" i="1" lang="en" sz="1000" u="none" cap="none" strike="noStrike">
                <a:solidFill>
                  <a:srgbClr val="FFFFFF"/>
                </a:solidFill>
                <a:latin typeface="Roboto Condensed"/>
                <a:ea typeface="Roboto Condensed"/>
                <a:cs typeface="Roboto Condensed"/>
                <a:sym typeface="Roboto Condensed"/>
              </a:rPr>
              <a:t>Dawn of the Rise of the Fallen Machines </a:t>
            </a:r>
            <a:r>
              <a:rPr b="1" i="0" lang="en" sz="1000" u="none" cap="none" strike="noStrike">
                <a:solidFill>
                  <a:srgbClr val="FFFFFF"/>
                </a:solidFill>
                <a:latin typeface="Roboto Condensed"/>
                <a:ea typeface="Roboto Condensed"/>
                <a:cs typeface="Roboto Condensed"/>
                <a:sym typeface="Roboto Condensed"/>
              </a:rPr>
              <a:t>DLC,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83" name="Google Shape;383;p2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84" name="Google Shape;384;p2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85" name="Google Shape;385;p2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89" name="Shape 389"/>
        <p:cNvGrpSpPr/>
        <p:nvPr/>
      </p:nvGrpSpPr>
      <p:grpSpPr>
        <a:xfrm>
          <a:off x="0" y="0"/>
          <a:ext cx="0" cy="0"/>
          <a:chOff x="0" y="0"/>
          <a:chExt cx="0" cy="0"/>
        </a:xfrm>
      </p:grpSpPr>
      <p:sp>
        <p:nvSpPr>
          <p:cNvPr id="390" name="Google Shape;390;p30"/>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Story Devices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Collaboration</a:t>
            </a:r>
            <a:endParaRPr sz="3000">
              <a:solidFill>
                <a:srgbClr val="4FC3CD"/>
              </a:solidFill>
              <a:latin typeface="Bebas Neue"/>
              <a:ea typeface="Bebas Neue"/>
              <a:cs typeface="Bebas Neue"/>
              <a:sym typeface="Bebas Neue"/>
            </a:endParaRPr>
          </a:p>
        </p:txBody>
      </p:sp>
      <p:pic>
        <p:nvPicPr>
          <p:cNvPr descr="Diagram of story tree, explaining how to map out different paths in a scene for two characters, Beth and Jim, located in a dark crypt - such as approaching the crypt door, the door opening by itself, an arm grabbing Jim from behind the door, Beth entering the crypt with Jim close behind, Jim panicking and running away, Beth chasing after him, and Beth reaching for the crypt door." id="391" name="Google Shape;391;p30"/>
          <p:cNvPicPr preferRelativeResize="0"/>
          <p:nvPr/>
        </p:nvPicPr>
        <p:blipFill rotWithShape="1">
          <a:blip r:embed="rId3">
            <a:alphaModFix/>
          </a:blip>
          <a:srcRect b="0" l="0" r="0" t="0"/>
          <a:stretch/>
        </p:blipFill>
        <p:spPr>
          <a:xfrm>
            <a:off x="3479913" y="1847675"/>
            <a:ext cx="2184174" cy="2441050"/>
          </a:xfrm>
          <a:prstGeom prst="rect">
            <a:avLst/>
          </a:prstGeom>
          <a:noFill/>
          <a:ln>
            <a:noFill/>
          </a:ln>
        </p:spPr>
      </p:pic>
      <p:sp>
        <p:nvSpPr>
          <p:cNvPr id="392" name="Google Shape;392;p30"/>
          <p:cNvSpPr txBox="1"/>
          <p:nvPr/>
        </p:nvSpPr>
        <p:spPr>
          <a:xfrm>
            <a:off x="3372200" y="1582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393" name="Google Shape;393;p30"/>
          <p:cNvSpPr txBox="1"/>
          <p:nvPr/>
        </p:nvSpPr>
        <p:spPr>
          <a:xfrm>
            <a:off x="2979900" y="4229625"/>
            <a:ext cx="3184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A story tree is used in collaborative storytelling to map out different possible paths in a scene.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94" name="Google Shape;394;p3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95" name="Google Shape;395;p3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96" name="Google Shape;396;p3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00" name="Shape 400"/>
        <p:cNvGrpSpPr/>
        <p:nvPr/>
      </p:nvGrpSpPr>
      <p:grpSpPr>
        <a:xfrm>
          <a:off x="0" y="0"/>
          <a:ext cx="0" cy="0"/>
          <a:chOff x="0" y="0"/>
          <a:chExt cx="0" cy="0"/>
        </a:xfrm>
      </p:grpSpPr>
      <p:sp>
        <p:nvSpPr>
          <p:cNvPr id="401" name="Google Shape;401;p3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Story Devices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Immersion</a:t>
            </a:r>
            <a:endParaRPr sz="3000">
              <a:solidFill>
                <a:srgbClr val="4FC3CD"/>
              </a:solidFill>
              <a:latin typeface="Bebas Neue"/>
              <a:ea typeface="Bebas Neue"/>
              <a:cs typeface="Bebas Neue"/>
              <a:sym typeface="Bebas Neue"/>
            </a:endParaRPr>
          </a:p>
        </p:txBody>
      </p:sp>
      <p:pic>
        <p:nvPicPr>
          <p:cNvPr descr="Screenshot of Prey, showing the protagonist standing in a room filled with blood and bodies while holding a golden gun." id="402" name="Google Shape;402;p31"/>
          <p:cNvPicPr preferRelativeResize="0"/>
          <p:nvPr/>
        </p:nvPicPr>
        <p:blipFill rotWithShape="1">
          <a:blip r:embed="rId3">
            <a:alphaModFix/>
          </a:blip>
          <a:srcRect b="0" l="0" r="0" t="0"/>
          <a:stretch/>
        </p:blipFill>
        <p:spPr>
          <a:xfrm>
            <a:off x="2535599" y="1897675"/>
            <a:ext cx="4072800" cy="2290950"/>
          </a:xfrm>
          <a:prstGeom prst="rect">
            <a:avLst/>
          </a:prstGeom>
          <a:noFill/>
          <a:ln>
            <a:noFill/>
          </a:ln>
        </p:spPr>
      </p:pic>
      <p:sp>
        <p:nvSpPr>
          <p:cNvPr id="403" name="Google Shape;403;p31"/>
          <p:cNvSpPr txBox="1"/>
          <p:nvPr/>
        </p:nvSpPr>
        <p:spPr>
          <a:xfrm>
            <a:off x="2446375" y="1631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GTramp (MobyGames)</a:t>
            </a:r>
            <a:endParaRPr b="1" i="0" sz="800" u="none" cap="none" strike="noStrike">
              <a:solidFill>
                <a:srgbClr val="FFFFFF"/>
              </a:solidFill>
              <a:latin typeface="Roboto Condensed"/>
              <a:ea typeface="Roboto Condensed"/>
              <a:cs typeface="Roboto Condensed"/>
              <a:sym typeface="Roboto Condensed"/>
            </a:endParaRPr>
          </a:p>
        </p:txBody>
      </p:sp>
      <p:sp>
        <p:nvSpPr>
          <p:cNvPr id="404" name="Google Shape;404;p31"/>
          <p:cNvSpPr txBox="1"/>
          <p:nvPr/>
        </p:nvSpPr>
        <p:spPr>
          <a:xfrm>
            <a:off x="2446375" y="4164675"/>
            <a:ext cx="47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Bethesda Softworks’ </a:t>
            </a:r>
            <a:r>
              <a:rPr b="1" i="1" lang="en" sz="1000" u="none" cap="none" strike="noStrike">
                <a:solidFill>
                  <a:srgbClr val="FFFFFF"/>
                </a:solidFill>
                <a:latin typeface="Roboto Condensed"/>
                <a:ea typeface="Roboto Condensed"/>
                <a:cs typeface="Roboto Condensed"/>
                <a:sym typeface="Roboto Condensed"/>
              </a:rPr>
              <a:t>Prey </a:t>
            </a:r>
            <a:r>
              <a:rPr b="1" i="0" lang="en" sz="1000" u="none" cap="none" strike="noStrike">
                <a:solidFill>
                  <a:srgbClr val="FFFFFF"/>
                </a:solidFill>
                <a:latin typeface="Roboto Condensed"/>
                <a:ea typeface="Roboto Condensed"/>
                <a:cs typeface="Roboto Condensed"/>
                <a:sym typeface="Roboto Condensed"/>
              </a:rPr>
              <a:t>(2017) features a strong storyline and photorealistic setting that fully immerse the player into a fascinating yet terrifying reality.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05" name="Google Shape;405;p3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06" name="Google Shape;406;p3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07" name="Google Shape;407;p3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11" name="Shape 411"/>
        <p:cNvGrpSpPr/>
        <p:nvPr/>
      </p:nvGrpSpPr>
      <p:grpSpPr>
        <a:xfrm>
          <a:off x="0" y="0"/>
          <a:ext cx="0" cy="0"/>
          <a:chOff x="0" y="0"/>
          <a:chExt cx="0" cy="0"/>
        </a:xfrm>
      </p:grpSpPr>
      <p:sp>
        <p:nvSpPr>
          <p:cNvPr id="412" name="Google Shape;412;p3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Character 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 Characters</a:t>
            </a:r>
            <a:endParaRPr sz="3000">
              <a:solidFill>
                <a:srgbClr val="4FC3CD"/>
              </a:solidFill>
              <a:latin typeface="Bebas Neue"/>
              <a:ea typeface="Bebas Neue"/>
              <a:cs typeface="Bebas Neue"/>
              <a:sym typeface="Bebas Neue"/>
            </a:endParaRPr>
          </a:p>
        </p:txBody>
      </p:sp>
      <p:pic>
        <p:nvPicPr>
          <p:cNvPr descr="Screenshot of Jill Valentine sitting in a subway car in Resident Evil 3 Nemesis - 2020 remake." id="413" name="Google Shape;413;p32"/>
          <p:cNvPicPr preferRelativeResize="0"/>
          <p:nvPr/>
        </p:nvPicPr>
        <p:blipFill rotWithShape="1">
          <a:blip r:embed="rId3">
            <a:alphaModFix/>
          </a:blip>
          <a:srcRect b="0" l="0" r="0" t="0"/>
          <a:stretch/>
        </p:blipFill>
        <p:spPr>
          <a:xfrm>
            <a:off x="2521475" y="1951000"/>
            <a:ext cx="4101051" cy="2306850"/>
          </a:xfrm>
          <a:prstGeom prst="rect">
            <a:avLst/>
          </a:prstGeom>
          <a:noFill/>
          <a:ln>
            <a:noFill/>
          </a:ln>
        </p:spPr>
      </p:pic>
      <p:sp>
        <p:nvSpPr>
          <p:cNvPr id="414" name="Google Shape;414;p32"/>
          <p:cNvSpPr txBox="1"/>
          <p:nvPr/>
        </p:nvSpPr>
        <p:spPr>
          <a:xfrm>
            <a:off x="2414900" y="16911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Capcom</a:t>
            </a:r>
            <a:endParaRPr b="1" i="0" sz="800" u="none" cap="none" strike="noStrike">
              <a:solidFill>
                <a:srgbClr val="FFFFFF"/>
              </a:solidFill>
              <a:latin typeface="Roboto Condensed"/>
              <a:ea typeface="Roboto Condensed"/>
              <a:cs typeface="Roboto Condensed"/>
              <a:sym typeface="Roboto Condensed"/>
            </a:endParaRPr>
          </a:p>
        </p:txBody>
      </p:sp>
      <p:sp>
        <p:nvSpPr>
          <p:cNvPr id="415" name="Google Shape;415;p32"/>
          <p:cNvSpPr txBox="1"/>
          <p:nvPr/>
        </p:nvSpPr>
        <p:spPr>
          <a:xfrm>
            <a:off x="2414900" y="4257850"/>
            <a:ext cx="4686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Jill Valentine is a player character in the </a:t>
            </a:r>
            <a:r>
              <a:rPr b="1" i="1" lang="en" sz="1000" u="none" cap="none" strike="noStrike">
                <a:solidFill>
                  <a:srgbClr val="FFFFFF"/>
                </a:solidFill>
                <a:latin typeface="Roboto Condensed"/>
                <a:ea typeface="Roboto Condensed"/>
                <a:cs typeface="Roboto Condensed"/>
                <a:sym typeface="Roboto Condensed"/>
              </a:rPr>
              <a:t>Resident Evil</a:t>
            </a:r>
            <a:r>
              <a:rPr b="1" i="0" lang="en" sz="1000" u="none" cap="none" strike="noStrike">
                <a:solidFill>
                  <a:srgbClr val="FFFFFF"/>
                </a:solidFill>
                <a:latin typeface="Roboto Condensed"/>
                <a:ea typeface="Roboto Condensed"/>
                <a:cs typeface="Roboto Condensed"/>
                <a:sym typeface="Roboto Condensed"/>
              </a:rPr>
              <a:t> series (</a:t>
            </a:r>
            <a:r>
              <a:rPr b="1" i="1" lang="en" sz="1000" u="none" cap="none" strike="noStrike">
                <a:solidFill>
                  <a:srgbClr val="FFFFFF"/>
                </a:solidFill>
                <a:latin typeface="Roboto Condensed"/>
                <a:ea typeface="Roboto Condensed"/>
                <a:cs typeface="Roboto Condensed"/>
                <a:sym typeface="Roboto Condensed"/>
              </a:rPr>
              <a:t>Resident Evil 3: Nemesis </a:t>
            </a:r>
            <a:r>
              <a:rPr b="1" i="0" lang="en" sz="1000" u="none" cap="none" strike="noStrike">
                <a:solidFill>
                  <a:srgbClr val="FFFFFF"/>
                </a:solidFill>
                <a:latin typeface="Roboto Condensed"/>
                <a:ea typeface="Roboto Condensed"/>
                <a:cs typeface="Roboto Condensed"/>
                <a:sym typeface="Roboto Condensed"/>
              </a:rPr>
              <a:t>2020</a:t>
            </a:r>
            <a:r>
              <a:rPr b="1" lang="en" sz="1000">
                <a:solidFill>
                  <a:srgbClr val="FFFFFF"/>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remake</a:t>
            </a:r>
            <a:r>
              <a:rPr b="1" lang="en" sz="1000">
                <a:solidFill>
                  <a:srgbClr val="FFFFFF"/>
                </a:solidFill>
                <a:latin typeface="Roboto Condensed"/>
                <a:ea typeface="Roboto Condensed"/>
                <a:cs typeface="Roboto Condensed"/>
                <a:sym typeface="Roboto Condensed"/>
              </a:rPr>
              <a:t>,</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16" name="Google Shape;416;p3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17" name="Google Shape;417;p3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18" name="Google Shape;418;p3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22" name="Shape 422"/>
        <p:cNvGrpSpPr/>
        <p:nvPr/>
      </p:nvGrpSpPr>
      <p:grpSpPr>
        <a:xfrm>
          <a:off x="0" y="0"/>
          <a:ext cx="0" cy="0"/>
          <a:chOff x="0" y="0"/>
          <a:chExt cx="0" cy="0"/>
        </a:xfrm>
      </p:grpSpPr>
      <p:sp>
        <p:nvSpPr>
          <p:cNvPr id="423" name="Google Shape;423;p3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Character 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Non-Player Characters</a:t>
            </a:r>
            <a:endParaRPr sz="3000">
              <a:solidFill>
                <a:srgbClr val="4FC3CD"/>
              </a:solidFill>
              <a:latin typeface="Bebas Neue"/>
              <a:ea typeface="Bebas Neue"/>
              <a:cs typeface="Bebas Neue"/>
              <a:sym typeface="Bebas Neue"/>
            </a:endParaRPr>
          </a:p>
        </p:txBody>
      </p:sp>
      <p:pic>
        <p:nvPicPr>
          <p:cNvPr descr="Screenshot showing Tali’Zorah from Mass Effect 2 in a nighttime cityscape setting - facing left." id="424" name="Google Shape;424;p33"/>
          <p:cNvPicPr preferRelativeResize="0"/>
          <p:nvPr/>
        </p:nvPicPr>
        <p:blipFill rotWithShape="1">
          <a:blip r:embed="rId3">
            <a:alphaModFix/>
          </a:blip>
          <a:srcRect b="0" l="0" r="0" t="0"/>
          <a:stretch/>
        </p:blipFill>
        <p:spPr>
          <a:xfrm>
            <a:off x="2635512" y="1979975"/>
            <a:ext cx="3872975" cy="2178550"/>
          </a:xfrm>
          <a:prstGeom prst="rect">
            <a:avLst/>
          </a:prstGeom>
          <a:noFill/>
          <a:ln>
            <a:noFill/>
          </a:ln>
        </p:spPr>
      </p:pic>
      <p:sp>
        <p:nvSpPr>
          <p:cNvPr id="425" name="Google Shape;425;p33"/>
          <p:cNvSpPr txBox="1"/>
          <p:nvPr/>
        </p:nvSpPr>
        <p:spPr>
          <a:xfrm>
            <a:off x="2575500" y="1709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426" name="Google Shape;426;p33"/>
          <p:cNvSpPr txBox="1"/>
          <p:nvPr/>
        </p:nvSpPr>
        <p:spPr>
          <a:xfrm>
            <a:off x="2548875" y="4158525"/>
            <a:ext cx="4413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a:t>
            </a:r>
            <a:r>
              <a:rPr b="1" i="1" lang="en" sz="1000" u="none" cap="none" strike="noStrike">
                <a:solidFill>
                  <a:srgbClr val="FFFFFF"/>
                </a:solidFill>
                <a:latin typeface="Roboto Condensed"/>
                <a:ea typeface="Roboto Condensed"/>
                <a:cs typeface="Roboto Condensed"/>
                <a:sym typeface="Roboto Condensed"/>
              </a:rPr>
              <a:t>Mass Effect </a:t>
            </a:r>
            <a:r>
              <a:rPr b="1" i="0" lang="en" sz="1000" u="none" cap="none" strike="noStrike">
                <a:solidFill>
                  <a:srgbClr val="FFFFFF"/>
                </a:solidFill>
                <a:latin typeface="Roboto Condensed"/>
                <a:ea typeface="Roboto Condensed"/>
                <a:cs typeface="Roboto Condensed"/>
                <a:sym typeface="Roboto Condensed"/>
              </a:rPr>
              <a:t>series has a wide variety of non-player characters, including Tali’Zorah (</a:t>
            </a:r>
            <a:r>
              <a:rPr b="1" i="1" lang="en" sz="1000" u="none" cap="none" strike="noStrike">
                <a:solidFill>
                  <a:srgbClr val="FFFFFF"/>
                </a:solidFill>
                <a:latin typeface="Roboto Condensed"/>
                <a:ea typeface="Roboto Condensed"/>
                <a:cs typeface="Roboto Condensed"/>
                <a:sym typeface="Roboto Condensed"/>
              </a:rPr>
              <a:t>Mass Effect 2,</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27" name="Google Shape;427;p3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28" name="Google Shape;428;p3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29" name="Google Shape;429;p3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33" name="Shape 433"/>
        <p:cNvGrpSpPr/>
        <p:nvPr/>
      </p:nvGrpSpPr>
      <p:grpSpPr>
        <a:xfrm>
          <a:off x="0" y="0"/>
          <a:ext cx="0" cy="0"/>
          <a:chOff x="0" y="0"/>
          <a:chExt cx="0" cy="0"/>
        </a:xfrm>
      </p:grpSpPr>
      <p:sp>
        <p:nvSpPr>
          <p:cNvPr id="434" name="Google Shape;434;p3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Point of View</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First-Person</a:t>
            </a:r>
            <a:endParaRPr sz="3000">
              <a:solidFill>
                <a:srgbClr val="4FC3CD"/>
              </a:solidFill>
              <a:latin typeface="Bebas Neue"/>
              <a:ea typeface="Bebas Neue"/>
              <a:cs typeface="Bebas Neue"/>
              <a:sym typeface="Bebas Neue"/>
            </a:endParaRPr>
          </a:p>
        </p:txBody>
      </p:sp>
      <p:pic>
        <p:nvPicPr>
          <p:cNvPr descr="Screenshot of Doom Eternal, showing the player shooting at multiple demons." id="435" name="Google Shape;435;p34"/>
          <p:cNvPicPr preferRelativeResize="0"/>
          <p:nvPr/>
        </p:nvPicPr>
        <p:blipFill rotWithShape="1">
          <a:blip r:embed="rId3">
            <a:alphaModFix/>
          </a:blip>
          <a:srcRect b="0" l="0" r="0" t="0"/>
          <a:stretch/>
        </p:blipFill>
        <p:spPr>
          <a:xfrm>
            <a:off x="2455024" y="1966750"/>
            <a:ext cx="4233951" cy="2381625"/>
          </a:xfrm>
          <a:prstGeom prst="rect">
            <a:avLst/>
          </a:prstGeom>
          <a:noFill/>
          <a:ln>
            <a:noFill/>
          </a:ln>
        </p:spPr>
      </p:pic>
      <p:sp>
        <p:nvSpPr>
          <p:cNvPr id="436" name="Google Shape;436;p34"/>
          <p:cNvSpPr txBox="1"/>
          <p:nvPr/>
        </p:nvSpPr>
        <p:spPr>
          <a:xfrm>
            <a:off x="2365050" y="16953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Bethesda Softworks LLC</a:t>
            </a:r>
            <a:endParaRPr b="1" i="0" sz="800" u="none" cap="none" strike="noStrike">
              <a:solidFill>
                <a:srgbClr val="FFFFFF"/>
              </a:solidFill>
              <a:latin typeface="Roboto Condensed"/>
              <a:ea typeface="Roboto Condensed"/>
              <a:cs typeface="Roboto Condensed"/>
              <a:sym typeface="Roboto Condensed"/>
            </a:endParaRPr>
          </a:p>
        </p:txBody>
      </p:sp>
      <p:sp>
        <p:nvSpPr>
          <p:cNvPr id="437" name="Google Shape;437;p34"/>
          <p:cNvSpPr txBox="1"/>
          <p:nvPr/>
        </p:nvSpPr>
        <p:spPr>
          <a:xfrm>
            <a:off x="2365038" y="4348375"/>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First-person point-of-view is used throughout </a:t>
            </a:r>
            <a:r>
              <a:rPr b="1" i="1" lang="en" sz="1000" u="none" cap="none" strike="noStrike">
                <a:solidFill>
                  <a:srgbClr val="FFFFFF"/>
                </a:solidFill>
                <a:latin typeface="Roboto Condensed"/>
                <a:ea typeface="Roboto Condensed"/>
                <a:cs typeface="Roboto Condensed"/>
                <a:sym typeface="Roboto Condensed"/>
              </a:rPr>
              <a:t>Doom Eternal.</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38" name="Google Shape;438;p3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39" name="Google Shape;439;p3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40" name="Google Shape;440;p3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44" name="Shape 444"/>
        <p:cNvGrpSpPr/>
        <p:nvPr/>
      </p:nvGrpSpPr>
      <p:grpSpPr>
        <a:xfrm>
          <a:off x="0" y="0"/>
          <a:ext cx="0" cy="0"/>
          <a:chOff x="0" y="0"/>
          <a:chExt cx="0" cy="0"/>
        </a:xfrm>
      </p:grpSpPr>
      <p:sp>
        <p:nvSpPr>
          <p:cNvPr id="445" name="Google Shape;445;p3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Point of View</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Third-Person</a:t>
            </a:r>
            <a:endParaRPr sz="3000">
              <a:solidFill>
                <a:srgbClr val="4FC3CD"/>
              </a:solidFill>
              <a:latin typeface="Bebas Neue"/>
              <a:ea typeface="Bebas Neue"/>
              <a:cs typeface="Bebas Neue"/>
              <a:sym typeface="Bebas Neue"/>
            </a:endParaRPr>
          </a:p>
        </p:txBody>
      </p:sp>
      <p:pic>
        <p:nvPicPr>
          <p:cNvPr descr="Screenshot of Dante’s Inferno, showing Dante attacking an enemy in the head." id="446" name="Google Shape;446;p35"/>
          <p:cNvPicPr preferRelativeResize="0"/>
          <p:nvPr/>
        </p:nvPicPr>
        <p:blipFill rotWithShape="1">
          <a:blip r:embed="rId3">
            <a:alphaModFix/>
          </a:blip>
          <a:srcRect b="0" l="0" r="0" t="0"/>
          <a:stretch/>
        </p:blipFill>
        <p:spPr>
          <a:xfrm>
            <a:off x="2488375" y="1937675"/>
            <a:ext cx="4167226" cy="2344075"/>
          </a:xfrm>
          <a:prstGeom prst="rect">
            <a:avLst/>
          </a:prstGeom>
          <a:noFill/>
          <a:ln>
            <a:noFill/>
          </a:ln>
        </p:spPr>
      </p:pic>
      <p:sp>
        <p:nvSpPr>
          <p:cNvPr id="447" name="Google Shape;447;p35"/>
          <p:cNvSpPr txBox="1"/>
          <p:nvPr/>
        </p:nvSpPr>
        <p:spPr>
          <a:xfrm>
            <a:off x="2406700" y="16937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448" name="Google Shape;448;p35"/>
          <p:cNvSpPr txBox="1"/>
          <p:nvPr/>
        </p:nvSpPr>
        <p:spPr>
          <a:xfrm>
            <a:off x="2364101" y="4281750"/>
            <a:ext cx="4752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Dante’s Inferno</a:t>
            </a:r>
            <a:r>
              <a:rPr b="1" i="0" lang="en" sz="1000" u="none" cap="none" strike="noStrike">
                <a:solidFill>
                  <a:srgbClr val="FFFFFF"/>
                </a:solidFill>
                <a:latin typeface="Roboto Condensed"/>
                <a:ea typeface="Roboto Condensed"/>
                <a:cs typeface="Roboto Condensed"/>
                <a:sym typeface="Roboto Condensed"/>
              </a:rPr>
              <a:t>, the player controls Dante from a third-person point-of-view.</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49" name="Google Shape;449;p3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50" name="Google Shape;450;p3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51" name="Google Shape;451;p3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55" name="Shape 455"/>
        <p:cNvGrpSpPr/>
        <p:nvPr/>
      </p:nvGrpSpPr>
      <p:grpSpPr>
        <a:xfrm>
          <a:off x="0" y="0"/>
          <a:ext cx="0" cy="0"/>
          <a:chOff x="0" y="0"/>
          <a:chExt cx="0" cy="0"/>
        </a:xfrm>
      </p:grpSpPr>
      <p:sp>
        <p:nvSpPr>
          <p:cNvPr id="456" name="Google Shape;456;p3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Character Development</a:t>
            </a:r>
            <a:endParaRPr sz="3000">
              <a:solidFill>
                <a:srgbClr val="4FC3CD"/>
              </a:solidFill>
              <a:latin typeface="Bebas Neue"/>
              <a:ea typeface="Bebas Neue"/>
              <a:cs typeface="Bebas Neue"/>
              <a:sym typeface="Bebas Neue"/>
            </a:endParaRPr>
          </a:p>
        </p:txBody>
      </p:sp>
      <p:pic>
        <p:nvPicPr>
          <p:cNvPr descr="Image of Bayonetta from Bayonetta 2, appearing mid-jump with a pistol in each hand, turning her head back." id="457" name="Google Shape;457;p36"/>
          <p:cNvPicPr preferRelativeResize="0"/>
          <p:nvPr/>
        </p:nvPicPr>
        <p:blipFill rotWithShape="1">
          <a:blip r:embed="rId3">
            <a:alphaModFix/>
          </a:blip>
          <a:srcRect b="18120" l="26995" r="16420" t="0"/>
          <a:stretch/>
        </p:blipFill>
        <p:spPr>
          <a:xfrm>
            <a:off x="2330350" y="1756375"/>
            <a:ext cx="2241649" cy="2161925"/>
          </a:xfrm>
          <a:prstGeom prst="rect">
            <a:avLst/>
          </a:prstGeom>
          <a:noFill/>
          <a:ln>
            <a:noFill/>
          </a:ln>
        </p:spPr>
      </p:pic>
      <p:sp>
        <p:nvSpPr>
          <p:cNvPr id="458" name="Google Shape;458;p36"/>
          <p:cNvSpPr txBox="1"/>
          <p:nvPr/>
        </p:nvSpPr>
        <p:spPr>
          <a:xfrm>
            <a:off x="2291375" y="1519825"/>
            <a:ext cx="2359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pic>
        <p:nvPicPr>
          <p:cNvPr descr="Image of Kirby smiling in Kirby Star Allies." id="459" name="Google Shape;459;p36"/>
          <p:cNvPicPr preferRelativeResize="0"/>
          <p:nvPr/>
        </p:nvPicPr>
        <p:blipFill rotWithShape="1">
          <a:blip r:embed="rId4">
            <a:alphaModFix/>
          </a:blip>
          <a:srcRect b="0" l="0" r="0" t="0"/>
          <a:stretch/>
        </p:blipFill>
        <p:spPr>
          <a:xfrm>
            <a:off x="4727075" y="1858525"/>
            <a:ext cx="2059776" cy="2059776"/>
          </a:xfrm>
          <a:prstGeom prst="rect">
            <a:avLst/>
          </a:prstGeom>
          <a:noFill/>
          <a:ln>
            <a:noFill/>
          </a:ln>
        </p:spPr>
      </p:pic>
      <p:sp>
        <p:nvSpPr>
          <p:cNvPr id="460" name="Google Shape;460;p36"/>
          <p:cNvSpPr txBox="1"/>
          <p:nvPr/>
        </p:nvSpPr>
        <p:spPr>
          <a:xfrm>
            <a:off x="4680554" y="1519825"/>
            <a:ext cx="2059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461" name="Google Shape;461;p36"/>
          <p:cNvSpPr txBox="1"/>
          <p:nvPr/>
        </p:nvSpPr>
        <p:spPr>
          <a:xfrm>
            <a:off x="2362350" y="3837625"/>
            <a:ext cx="4419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 characters come in a wide variety of styles — from the elaborate blue/black motif associated with Bayonetta (character art from </a:t>
            </a:r>
            <a:r>
              <a:rPr b="1" i="1" lang="en" sz="1000" u="none" cap="none" strike="noStrike">
                <a:solidFill>
                  <a:srgbClr val="FFFFFF"/>
                </a:solidFill>
                <a:latin typeface="Roboto Condensed"/>
                <a:ea typeface="Roboto Condensed"/>
                <a:cs typeface="Roboto Condensed"/>
                <a:sym typeface="Roboto Condensed"/>
              </a:rPr>
              <a:t>Bayonetta 2</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 to the pink, spherical Kirby (character art from </a:t>
            </a:r>
            <a:r>
              <a:rPr b="1" i="1" lang="en" sz="1000" u="none" cap="none" strike="noStrike">
                <a:solidFill>
                  <a:srgbClr val="FFFFFF"/>
                </a:solidFill>
                <a:latin typeface="Roboto Condensed"/>
                <a:ea typeface="Roboto Condensed"/>
                <a:cs typeface="Roboto Condensed"/>
                <a:sym typeface="Roboto Condensed"/>
              </a:rPr>
              <a:t>Kirby Star Allies</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62" name="Google Shape;462;p36"/>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463" name="Google Shape;463;p36"/>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464" name="Google Shape;464;p3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68" name="Shape 468"/>
        <p:cNvGrpSpPr/>
        <p:nvPr/>
      </p:nvGrpSpPr>
      <p:grpSpPr>
        <a:xfrm>
          <a:off x="0" y="0"/>
          <a:ext cx="0" cy="0"/>
          <a:chOff x="0" y="0"/>
          <a:chExt cx="0" cy="0"/>
        </a:xfrm>
      </p:grpSpPr>
      <p:sp>
        <p:nvSpPr>
          <p:cNvPr id="469" name="Google Shape;469;p3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Character Development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Techniques</a:t>
            </a:r>
            <a:endParaRPr sz="3000">
              <a:solidFill>
                <a:srgbClr val="4FC3CD"/>
              </a:solidFill>
              <a:latin typeface="Bebas Neue"/>
              <a:ea typeface="Bebas Neue"/>
              <a:cs typeface="Bebas Neue"/>
              <a:sym typeface="Bebas Neue"/>
            </a:endParaRPr>
          </a:p>
        </p:txBody>
      </p:sp>
      <p:pic>
        <p:nvPicPr>
          <p:cNvPr descr="Illustration of dragon Ezxous in Galerider." id="470" name="Google Shape;470;p37"/>
          <p:cNvPicPr preferRelativeResize="0"/>
          <p:nvPr/>
        </p:nvPicPr>
        <p:blipFill rotWithShape="1">
          <a:blip r:embed="rId3">
            <a:alphaModFix/>
          </a:blip>
          <a:srcRect b="0" l="0" r="0" t="0"/>
          <a:stretch/>
        </p:blipFill>
        <p:spPr>
          <a:xfrm>
            <a:off x="3077663" y="2041800"/>
            <a:ext cx="2988677" cy="2113124"/>
          </a:xfrm>
          <a:prstGeom prst="rect">
            <a:avLst/>
          </a:prstGeom>
          <a:noFill/>
          <a:ln>
            <a:noFill/>
          </a:ln>
        </p:spPr>
      </p:pic>
      <p:sp>
        <p:nvSpPr>
          <p:cNvPr id="471" name="Google Shape;471;p37"/>
          <p:cNvSpPr txBox="1"/>
          <p:nvPr/>
        </p:nvSpPr>
        <p:spPr>
          <a:xfrm>
            <a:off x="2983125" y="1775050"/>
            <a:ext cx="23595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Esteban Moraga (Orion Arts)</a:t>
            </a:r>
            <a:endParaRPr b="1" i="0" sz="800" u="none" cap="none" strike="noStrike">
              <a:solidFill>
                <a:srgbClr val="FFFFFF"/>
              </a:solidFill>
              <a:latin typeface="Roboto Condensed"/>
              <a:ea typeface="Roboto Condensed"/>
              <a:cs typeface="Roboto Condensed"/>
              <a:sym typeface="Roboto Condensed"/>
            </a:endParaRPr>
          </a:p>
        </p:txBody>
      </p:sp>
      <p:sp>
        <p:nvSpPr>
          <p:cNvPr id="472" name="Google Shape;472;p37"/>
          <p:cNvSpPr txBox="1"/>
          <p:nvPr/>
        </p:nvSpPr>
        <p:spPr>
          <a:xfrm>
            <a:off x="2983125" y="4099525"/>
            <a:ext cx="3447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Character sheet featuring concept art for regenerating dragon Ezxous in </a:t>
            </a:r>
            <a:r>
              <a:rPr b="1" i="1" lang="en" sz="1000" u="none" cap="none" strike="noStrike">
                <a:solidFill>
                  <a:srgbClr val="FFFFFF"/>
                </a:solidFill>
                <a:latin typeface="Roboto Condensed"/>
                <a:ea typeface="Roboto Condensed"/>
                <a:cs typeface="Roboto Condensed"/>
                <a:sym typeface="Roboto Condensed"/>
              </a:rPr>
              <a:t>Galerider.</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73" name="Google Shape;473;p3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74" name="Google Shape;474;p3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75" name="Google Shape;475;p3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79" name="Shape 479"/>
        <p:cNvGrpSpPr/>
        <p:nvPr/>
      </p:nvGrpSpPr>
      <p:grpSpPr>
        <a:xfrm>
          <a:off x="0" y="0"/>
          <a:ext cx="0" cy="0"/>
          <a:chOff x="0" y="0"/>
          <a:chExt cx="0" cy="0"/>
        </a:xfrm>
      </p:grpSpPr>
      <p:sp>
        <p:nvSpPr>
          <p:cNvPr id="480" name="Google Shape;480;g2811b97b24a_0_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Character Development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Techniques</a:t>
            </a:r>
            <a:endParaRPr sz="3000">
              <a:solidFill>
                <a:srgbClr val="4FC3CD"/>
              </a:solidFill>
              <a:latin typeface="Bebas Neue"/>
              <a:ea typeface="Bebas Neue"/>
              <a:cs typeface="Bebas Neue"/>
              <a:sym typeface="Bebas Neue"/>
            </a:endParaRPr>
          </a:p>
        </p:txBody>
      </p:sp>
      <p:pic>
        <p:nvPicPr>
          <p:cNvPr descr="Illustration of Link and his three clones in varying colors from The Legend of Zelda Four Swords Adventures." id="481" name="Google Shape;481;g2811b97b24a_0_0"/>
          <p:cNvPicPr preferRelativeResize="0"/>
          <p:nvPr/>
        </p:nvPicPr>
        <p:blipFill rotWithShape="1">
          <a:blip r:embed="rId3">
            <a:alphaModFix/>
          </a:blip>
          <a:srcRect b="0" l="0" r="0" t="0"/>
          <a:stretch/>
        </p:blipFill>
        <p:spPr>
          <a:xfrm>
            <a:off x="2256550" y="2095050"/>
            <a:ext cx="2020100" cy="2020100"/>
          </a:xfrm>
          <a:prstGeom prst="rect">
            <a:avLst/>
          </a:prstGeom>
          <a:noFill/>
          <a:ln>
            <a:noFill/>
          </a:ln>
        </p:spPr>
      </p:pic>
      <p:sp>
        <p:nvSpPr>
          <p:cNvPr id="482" name="Google Shape;482;g2811b97b24a_0_0"/>
          <p:cNvSpPr txBox="1"/>
          <p:nvPr/>
        </p:nvSpPr>
        <p:spPr>
          <a:xfrm>
            <a:off x="2176504" y="1791025"/>
            <a:ext cx="199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pic>
        <p:nvPicPr>
          <p:cNvPr descr="Illustration of Link and his three clones in varying colors from The Legend of Zelda Four Swords Adventures, reaching for a blue gem." id="483" name="Google Shape;483;g2811b97b24a_0_0"/>
          <p:cNvPicPr preferRelativeResize="0"/>
          <p:nvPr/>
        </p:nvPicPr>
        <p:blipFill rotWithShape="1">
          <a:blip r:embed="rId4">
            <a:alphaModFix/>
          </a:blip>
          <a:srcRect b="0" l="0" r="0" t="0"/>
          <a:stretch/>
        </p:blipFill>
        <p:spPr>
          <a:xfrm>
            <a:off x="4403725" y="2081350"/>
            <a:ext cx="2610800" cy="2020100"/>
          </a:xfrm>
          <a:prstGeom prst="rect">
            <a:avLst/>
          </a:prstGeom>
          <a:noFill/>
          <a:ln>
            <a:noFill/>
          </a:ln>
        </p:spPr>
      </p:pic>
      <p:sp>
        <p:nvSpPr>
          <p:cNvPr id="484" name="Google Shape;484;g2811b97b24a_0_0"/>
          <p:cNvSpPr txBox="1"/>
          <p:nvPr/>
        </p:nvSpPr>
        <p:spPr>
          <a:xfrm>
            <a:off x="4316950" y="1791025"/>
            <a:ext cx="2406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485" name="Google Shape;485;g2811b97b24a_0_0"/>
          <p:cNvSpPr txBox="1"/>
          <p:nvPr/>
        </p:nvSpPr>
        <p:spPr>
          <a:xfrm>
            <a:off x="2129475" y="4076575"/>
            <a:ext cx="4884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Character concept art showing action poses for Link and his three clones (character art from </a:t>
            </a:r>
            <a:r>
              <a:rPr b="1" i="1" lang="en" sz="1000" u="none" cap="none" strike="noStrike">
                <a:solidFill>
                  <a:srgbClr val="FFFFFF"/>
                </a:solidFill>
                <a:latin typeface="Roboto Condensed"/>
                <a:ea typeface="Roboto Condensed"/>
                <a:cs typeface="Roboto Condensed"/>
                <a:sym typeface="Roboto Condensed"/>
              </a:rPr>
              <a:t>The Legend of Zelda: Four Swords Adventures</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86" name="Google Shape;486;g2811b97b24a_0_0"/>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487" name="Google Shape;487;g2811b97b24a_0_0"/>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488" name="Google Shape;488;g2811b97b24a_0_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Storytelling Traditions</a:t>
            </a:r>
            <a:endParaRPr sz="3000">
              <a:solidFill>
                <a:srgbClr val="4FC3CD"/>
              </a:solidFill>
              <a:latin typeface="Bebas Neue"/>
              <a:ea typeface="Bebas Neue"/>
              <a:cs typeface="Bebas Neue"/>
              <a:sym typeface="Bebas Neue"/>
            </a:endParaRPr>
          </a:p>
        </p:txBody>
      </p:sp>
      <p:pic>
        <p:nvPicPr>
          <p:cNvPr descr="Photo of cave painting depicting a tribe hunting animals." id="82" name="Google Shape;82;p4"/>
          <p:cNvPicPr preferRelativeResize="0"/>
          <p:nvPr/>
        </p:nvPicPr>
        <p:blipFill rotWithShape="1">
          <a:blip r:embed="rId3">
            <a:alphaModFix/>
          </a:blip>
          <a:srcRect b="0" l="0" r="0" t="0"/>
          <a:stretch/>
        </p:blipFill>
        <p:spPr>
          <a:xfrm>
            <a:off x="3024175" y="1690850"/>
            <a:ext cx="3095626" cy="2320825"/>
          </a:xfrm>
          <a:prstGeom prst="rect">
            <a:avLst/>
          </a:prstGeom>
          <a:noFill/>
          <a:ln>
            <a:noFill/>
          </a:ln>
        </p:spPr>
      </p:pic>
      <p:sp>
        <p:nvSpPr>
          <p:cNvPr id="83" name="Google Shape;83;p4"/>
          <p:cNvSpPr txBox="1"/>
          <p:nvPr/>
        </p:nvSpPr>
        <p:spPr>
          <a:xfrm>
            <a:off x="2942675" y="1430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Valroe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2916075" y="4011675"/>
            <a:ext cx="3487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Cave paintings (Lascaux, France, shown) are considered the first examples of visual storytelling.</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86" name="Google Shape;86;p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92" name="Shape 492"/>
        <p:cNvGrpSpPr/>
        <p:nvPr/>
      </p:nvGrpSpPr>
      <p:grpSpPr>
        <a:xfrm>
          <a:off x="0" y="0"/>
          <a:ext cx="0" cy="0"/>
          <a:chOff x="0" y="0"/>
          <a:chExt cx="0" cy="0"/>
        </a:xfrm>
      </p:grpSpPr>
      <p:sp>
        <p:nvSpPr>
          <p:cNvPr id="493" name="Google Shape;493;p3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Character Development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Movement</a:t>
            </a:r>
            <a:endParaRPr sz="3000">
              <a:solidFill>
                <a:srgbClr val="4FC3CD"/>
              </a:solidFill>
              <a:latin typeface="Bebas Neue"/>
              <a:ea typeface="Bebas Neue"/>
              <a:cs typeface="Bebas Neue"/>
              <a:sym typeface="Bebas Neue"/>
            </a:endParaRPr>
          </a:p>
        </p:txBody>
      </p:sp>
      <p:pic>
        <p:nvPicPr>
          <p:cNvPr descr="Screenshot of Link in Super Smash Brothers Melee attacking." id="494" name="Google Shape;494;p38"/>
          <p:cNvPicPr preferRelativeResize="0"/>
          <p:nvPr/>
        </p:nvPicPr>
        <p:blipFill rotWithShape="1">
          <a:blip r:embed="rId3">
            <a:alphaModFix/>
          </a:blip>
          <a:srcRect b="0" l="0" r="0" t="0"/>
          <a:stretch/>
        </p:blipFill>
        <p:spPr>
          <a:xfrm>
            <a:off x="3208213" y="1908075"/>
            <a:ext cx="2727574" cy="2243373"/>
          </a:xfrm>
          <a:prstGeom prst="rect">
            <a:avLst/>
          </a:prstGeom>
          <a:noFill/>
          <a:ln>
            <a:noFill/>
          </a:ln>
        </p:spPr>
      </p:pic>
      <p:sp>
        <p:nvSpPr>
          <p:cNvPr id="495" name="Google Shape;495;p38"/>
          <p:cNvSpPr txBox="1"/>
          <p:nvPr/>
        </p:nvSpPr>
        <p:spPr>
          <a:xfrm>
            <a:off x="3115350" y="1642875"/>
            <a:ext cx="881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496" name="Google Shape;496;p38"/>
          <p:cNvSpPr txBox="1"/>
          <p:nvPr/>
        </p:nvSpPr>
        <p:spPr>
          <a:xfrm>
            <a:off x="3115350" y="4132725"/>
            <a:ext cx="3011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Link has several signature moves—including this spin attack from </a:t>
            </a:r>
            <a:r>
              <a:rPr b="1" i="1" lang="en" sz="1000" u="none" cap="none" strike="noStrike">
                <a:solidFill>
                  <a:srgbClr val="FFFFFF"/>
                </a:solidFill>
                <a:latin typeface="Roboto Condensed"/>
                <a:ea typeface="Roboto Condensed"/>
                <a:cs typeface="Roboto Condensed"/>
                <a:sym typeface="Roboto Condensed"/>
              </a:rPr>
              <a:t>Super Smash Bro</a:t>
            </a:r>
            <a:r>
              <a:rPr b="1" i="1" lang="en" sz="1000">
                <a:solidFill>
                  <a:srgbClr val="FFFFFF"/>
                </a:solidFill>
                <a:latin typeface="Roboto Condensed"/>
                <a:ea typeface="Roboto Condensed"/>
                <a:cs typeface="Roboto Condensed"/>
                <a:sym typeface="Roboto Condensed"/>
              </a:rPr>
              <a:t>thers</a:t>
            </a:r>
            <a:r>
              <a:rPr b="1" i="1" lang="en" sz="1000" u="none" cap="none" strike="noStrike">
                <a:solidFill>
                  <a:srgbClr val="FFFFFF"/>
                </a:solidFill>
                <a:latin typeface="Roboto Condensed"/>
                <a:ea typeface="Roboto Condensed"/>
                <a:cs typeface="Roboto Condensed"/>
                <a:sym typeface="Roboto Condensed"/>
              </a:rPr>
              <a:t> Melee.</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497" name="Google Shape;497;p3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498" name="Google Shape;498;p3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499" name="Google Shape;499;p3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03" name="Shape 503"/>
        <p:cNvGrpSpPr/>
        <p:nvPr/>
      </p:nvGrpSpPr>
      <p:grpSpPr>
        <a:xfrm>
          <a:off x="0" y="0"/>
          <a:ext cx="0" cy="0"/>
          <a:chOff x="0" y="0"/>
          <a:chExt cx="0" cy="0"/>
        </a:xfrm>
      </p:grpSpPr>
      <p:sp>
        <p:nvSpPr>
          <p:cNvPr id="504" name="Google Shape;504;p3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Verbal Character Development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Narration</a:t>
            </a:r>
            <a:endParaRPr sz="3000">
              <a:solidFill>
                <a:srgbClr val="4FC3CD"/>
              </a:solidFill>
              <a:latin typeface="Bebas Neue"/>
              <a:ea typeface="Bebas Neue"/>
              <a:cs typeface="Bebas Neue"/>
              <a:sym typeface="Bebas Neue"/>
            </a:endParaRPr>
          </a:p>
        </p:txBody>
      </p:sp>
      <p:pic>
        <p:nvPicPr>
          <p:cNvPr descr="Screenshot of narrative from God of War Ascension, providing exposition for The Furies - &quot;Neither titan nor god, mortal nor shade. The Furies were bound to no one. For they were the guardians of honor. The enforcers of punishment. The ban of traitors.&quot;" id="505" name="Google Shape;505;p39"/>
          <p:cNvPicPr preferRelativeResize="0"/>
          <p:nvPr/>
        </p:nvPicPr>
        <p:blipFill rotWithShape="1">
          <a:blip r:embed="rId3">
            <a:alphaModFix/>
          </a:blip>
          <a:srcRect b="0" l="0" r="0" t="0"/>
          <a:stretch/>
        </p:blipFill>
        <p:spPr>
          <a:xfrm>
            <a:off x="2390325" y="1930275"/>
            <a:ext cx="4375373" cy="2290250"/>
          </a:xfrm>
          <a:prstGeom prst="rect">
            <a:avLst/>
          </a:prstGeom>
          <a:noFill/>
          <a:ln>
            <a:noFill/>
          </a:ln>
        </p:spPr>
      </p:pic>
      <p:sp>
        <p:nvSpPr>
          <p:cNvPr id="506" name="Google Shape;506;p39"/>
          <p:cNvSpPr txBox="1"/>
          <p:nvPr/>
        </p:nvSpPr>
        <p:spPr>
          <a:xfrm>
            <a:off x="2309327" y="4181650"/>
            <a:ext cx="5013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First-person narrative in </a:t>
            </a:r>
            <a:r>
              <a:rPr b="1" i="1" lang="en" sz="1000" u="none" cap="none" strike="noStrike">
                <a:solidFill>
                  <a:srgbClr val="FFFFFF"/>
                </a:solidFill>
                <a:latin typeface="Roboto Condensed"/>
                <a:ea typeface="Roboto Condensed"/>
                <a:cs typeface="Roboto Condensed"/>
                <a:sym typeface="Roboto Condensed"/>
              </a:rPr>
              <a:t>God of War: Ascension.</a:t>
            </a:r>
            <a:endParaRPr b="1" i="0" sz="1000" u="none" cap="none" strike="noStrike">
              <a:solidFill>
                <a:srgbClr val="FFFFFF"/>
              </a:solidFill>
              <a:latin typeface="Roboto Condensed"/>
              <a:ea typeface="Roboto Condensed"/>
              <a:cs typeface="Roboto Condensed"/>
              <a:sym typeface="Roboto Condensed"/>
            </a:endParaRPr>
          </a:p>
        </p:txBody>
      </p:sp>
      <p:sp>
        <p:nvSpPr>
          <p:cNvPr id="507" name="Google Shape;507;p39"/>
          <p:cNvSpPr txBox="1"/>
          <p:nvPr/>
        </p:nvSpPr>
        <p:spPr>
          <a:xfrm>
            <a:off x="2309325" y="1681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508" name="Google Shape;508;p3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509" name="Google Shape;509;p3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510" name="Google Shape;510;p3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14" name="Shape 514"/>
        <p:cNvGrpSpPr/>
        <p:nvPr/>
      </p:nvGrpSpPr>
      <p:grpSpPr>
        <a:xfrm>
          <a:off x="0" y="0"/>
          <a:ext cx="0" cy="0"/>
          <a:chOff x="0" y="0"/>
          <a:chExt cx="0" cy="0"/>
        </a:xfrm>
      </p:grpSpPr>
      <p:sp>
        <p:nvSpPr>
          <p:cNvPr id="515" name="Google Shape;515;p4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Verbal Character Development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Monologue</a:t>
            </a:r>
            <a:endParaRPr sz="3000">
              <a:solidFill>
                <a:srgbClr val="4FC3CD"/>
              </a:solidFill>
              <a:latin typeface="Bebas Neue"/>
              <a:ea typeface="Bebas Neue"/>
              <a:cs typeface="Bebas Neue"/>
              <a:sym typeface="Bebas Neue"/>
            </a:endParaRPr>
          </a:p>
        </p:txBody>
      </p:sp>
      <p:pic>
        <p:nvPicPr>
          <p:cNvPr descr="Screenshot of Andrew Ryan from BioShock  explaining how choice separates a man from a slave - &quot;The assassin has overcome my final defense, and now he's come to murder me. In the end, what separates a man from a slave? Money. Power? No. A man chooses. A slave obeys. You think you have memories.&quot;" id="516" name="Google Shape;516;p40"/>
          <p:cNvPicPr preferRelativeResize="0"/>
          <p:nvPr/>
        </p:nvPicPr>
        <p:blipFill rotWithShape="1">
          <a:blip r:embed="rId3">
            <a:alphaModFix/>
          </a:blip>
          <a:srcRect b="0" l="0" r="0" t="0"/>
          <a:stretch/>
        </p:blipFill>
        <p:spPr>
          <a:xfrm>
            <a:off x="2443661" y="1937800"/>
            <a:ext cx="4256676" cy="2167849"/>
          </a:xfrm>
          <a:prstGeom prst="rect">
            <a:avLst/>
          </a:prstGeom>
          <a:noFill/>
          <a:ln>
            <a:noFill/>
          </a:ln>
        </p:spPr>
      </p:pic>
      <p:sp>
        <p:nvSpPr>
          <p:cNvPr id="517" name="Google Shape;517;p40"/>
          <p:cNvSpPr txBox="1"/>
          <p:nvPr/>
        </p:nvSpPr>
        <p:spPr>
          <a:xfrm>
            <a:off x="2364400" y="1709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518" name="Google Shape;518;p40"/>
          <p:cNvSpPr txBox="1"/>
          <p:nvPr/>
        </p:nvSpPr>
        <p:spPr>
          <a:xfrm>
            <a:off x="2337775" y="4039300"/>
            <a:ext cx="4561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Themes of self-determination and choice (or lack thereof) are revealed in one of many monologues spoken by Andrew Ryan in 2K Games’ </a:t>
            </a:r>
            <a:r>
              <a:rPr b="1" i="1" lang="en" sz="1000" u="none" cap="none" strike="noStrike">
                <a:solidFill>
                  <a:srgbClr val="FFFFFF"/>
                </a:solidFill>
                <a:latin typeface="Roboto Condensed"/>
                <a:ea typeface="Roboto Condensed"/>
                <a:cs typeface="Roboto Condensed"/>
                <a:sym typeface="Roboto Condensed"/>
              </a:rPr>
              <a:t>BioShock.</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519" name="Google Shape;519;p4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520" name="Google Shape;520;p4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521" name="Google Shape;521;p4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25" name="Shape 525"/>
        <p:cNvGrpSpPr/>
        <p:nvPr/>
      </p:nvGrpSpPr>
      <p:grpSpPr>
        <a:xfrm>
          <a:off x="0" y="0"/>
          <a:ext cx="0" cy="0"/>
          <a:chOff x="0" y="0"/>
          <a:chExt cx="0" cy="0"/>
        </a:xfrm>
      </p:grpSpPr>
      <p:sp>
        <p:nvSpPr>
          <p:cNvPr id="526" name="Google Shape;526;p4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Verbal Character Development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Dialogue</a:t>
            </a:r>
            <a:endParaRPr sz="3000">
              <a:solidFill>
                <a:srgbClr val="4FC3CD"/>
              </a:solidFill>
              <a:latin typeface="Bebas Neue"/>
              <a:ea typeface="Bebas Neue"/>
              <a:cs typeface="Bebas Neue"/>
              <a:sym typeface="Bebas Neue"/>
            </a:endParaRPr>
          </a:p>
        </p:txBody>
      </p:sp>
      <p:pic>
        <p:nvPicPr>
          <p:cNvPr descr="Screenshot of dialogue options with Papa Khan in Fallout New Vegas - such as stating that Caesar is only using Papa Khan and doesn't care about the Great Khans; asking if Papa Khan truly believes Caesar is going to restore their tribe to glory and stating that they will be made to be slaves; and stating that the NCR is the best hope for long-term stability in the region, not Caesar." id="527" name="Google Shape;527;p41"/>
          <p:cNvPicPr preferRelativeResize="0"/>
          <p:nvPr/>
        </p:nvPicPr>
        <p:blipFill rotWithShape="1">
          <a:blip r:embed="rId3">
            <a:alphaModFix/>
          </a:blip>
          <a:srcRect b="0" l="0" r="0" t="0"/>
          <a:stretch/>
        </p:blipFill>
        <p:spPr>
          <a:xfrm>
            <a:off x="2615349" y="1992700"/>
            <a:ext cx="3913325" cy="2201251"/>
          </a:xfrm>
          <a:prstGeom prst="rect">
            <a:avLst/>
          </a:prstGeom>
          <a:noFill/>
          <a:ln>
            <a:noFill/>
          </a:ln>
        </p:spPr>
      </p:pic>
      <p:sp>
        <p:nvSpPr>
          <p:cNvPr id="528" name="Google Shape;528;p41"/>
          <p:cNvSpPr txBox="1"/>
          <p:nvPr/>
        </p:nvSpPr>
        <p:spPr>
          <a:xfrm>
            <a:off x="2504200" y="1728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529" name="Google Shape;529;p41"/>
          <p:cNvSpPr txBox="1"/>
          <p:nvPr/>
        </p:nvSpPr>
        <p:spPr>
          <a:xfrm>
            <a:off x="2504200" y="4193950"/>
            <a:ext cx="4324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Interacting with non-player characters in </a:t>
            </a:r>
            <a:r>
              <a:rPr b="1" i="1" lang="en" sz="1000" u="none" cap="none" strike="noStrike">
                <a:solidFill>
                  <a:srgbClr val="FFFFFF"/>
                </a:solidFill>
                <a:latin typeface="Roboto Condensed"/>
                <a:ea typeface="Roboto Condensed"/>
                <a:cs typeface="Roboto Condensed"/>
                <a:sym typeface="Roboto Condensed"/>
              </a:rPr>
              <a:t>Fallout: New Vegas</a:t>
            </a:r>
            <a:r>
              <a:rPr b="1" i="0" lang="en" sz="1000" u="none" cap="none" strike="noStrike">
                <a:solidFill>
                  <a:srgbClr val="FFFFFF"/>
                </a:solidFill>
                <a:latin typeface="Roboto Condensed"/>
                <a:ea typeface="Roboto Condensed"/>
                <a:cs typeface="Roboto Condensed"/>
                <a:sym typeface="Roboto Condensed"/>
              </a:rPr>
              <a:t> involves branching dialogue choices.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530" name="Google Shape;530;p4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531" name="Google Shape;531;p4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532" name="Google Shape;532;p4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36" name="Shape 536"/>
        <p:cNvGrpSpPr/>
        <p:nvPr/>
      </p:nvGrpSpPr>
      <p:grpSpPr>
        <a:xfrm>
          <a:off x="0" y="0"/>
          <a:ext cx="0" cy="0"/>
          <a:chOff x="0" y="0"/>
          <a:chExt cx="0" cy="0"/>
        </a:xfrm>
      </p:grpSpPr>
      <p:sp>
        <p:nvSpPr>
          <p:cNvPr id="537" name="Google Shape;537;p4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Character Advancement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Class</a:t>
            </a:r>
            <a:endParaRPr sz="3000">
              <a:solidFill>
                <a:srgbClr val="4FC3CD"/>
              </a:solidFill>
              <a:latin typeface="Bebas Neue"/>
              <a:ea typeface="Bebas Neue"/>
              <a:cs typeface="Bebas Neue"/>
              <a:sym typeface="Bebas Neue"/>
            </a:endParaRPr>
          </a:p>
        </p:txBody>
      </p:sp>
      <p:pic>
        <p:nvPicPr>
          <p:cNvPr descr="Screenshot of Star Wars Battlefront Two  class choice menu, featuring the Specialist Class, holding a rifle, wearing a backpack, and a cap with goggles resting on top." id="538" name="Google Shape;538;p42"/>
          <p:cNvPicPr preferRelativeResize="0"/>
          <p:nvPr/>
        </p:nvPicPr>
        <p:blipFill rotWithShape="1">
          <a:blip r:embed="rId3">
            <a:alphaModFix/>
          </a:blip>
          <a:srcRect b="0" l="0" r="0" t="0"/>
          <a:stretch/>
        </p:blipFill>
        <p:spPr>
          <a:xfrm>
            <a:off x="2679613" y="2014000"/>
            <a:ext cx="3784776" cy="2128925"/>
          </a:xfrm>
          <a:prstGeom prst="rect">
            <a:avLst/>
          </a:prstGeom>
          <a:noFill/>
          <a:ln>
            <a:noFill/>
          </a:ln>
        </p:spPr>
      </p:pic>
      <p:sp>
        <p:nvSpPr>
          <p:cNvPr id="539" name="Google Shape;539;p42"/>
          <p:cNvSpPr txBox="1"/>
          <p:nvPr/>
        </p:nvSpPr>
        <p:spPr>
          <a:xfrm>
            <a:off x="2563775" y="17549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540" name="Google Shape;540;p42"/>
          <p:cNvSpPr txBox="1"/>
          <p:nvPr/>
        </p:nvSpPr>
        <p:spPr>
          <a:xfrm>
            <a:off x="2622350" y="4096575"/>
            <a:ext cx="4068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Electronic Arts’ </a:t>
            </a:r>
            <a:r>
              <a:rPr b="1" i="1" lang="en" sz="1000" u="none" cap="none" strike="noStrike">
                <a:solidFill>
                  <a:srgbClr val="FFFFFF"/>
                </a:solidFill>
                <a:latin typeface="Roboto Condensed"/>
                <a:ea typeface="Roboto Condensed"/>
                <a:cs typeface="Roboto Condensed"/>
                <a:sym typeface="Roboto Condensed"/>
              </a:rPr>
              <a:t>Star Wars Battlefront II </a:t>
            </a:r>
            <a:r>
              <a:rPr b="1" lang="en" sz="1000" u="none" cap="none" strike="noStrike">
                <a:solidFill>
                  <a:srgbClr val="FFFFFF"/>
                </a:solidFill>
                <a:latin typeface="Roboto Condensed"/>
                <a:ea typeface="Roboto Condensed"/>
                <a:cs typeface="Roboto Condensed"/>
                <a:sym typeface="Roboto Condensed"/>
              </a:rPr>
              <a:t>(2017)</a:t>
            </a:r>
            <a:r>
              <a:rPr b="1" lang="en" sz="1000">
                <a:solidFill>
                  <a:srgbClr val="FFFFFF"/>
                </a:solidFill>
                <a:latin typeface="Roboto Condensed"/>
                <a:ea typeface="Roboto Condensed"/>
                <a:cs typeface="Roboto Condensed"/>
                <a:sym typeface="Roboto Condensed"/>
              </a:rPr>
              <a:t>,</a:t>
            </a:r>
            <a:r>
              <a:rPr b="1" i="0" lang="en" sz="1000" u="none" cap="none" strike="noStrike">
                <a:solidFill>
                  <a:srgbClr val="FFFFFF"/>
                </a:solidFill>
                <a:latin typeface="Roboto Condensed"/>
                <a:ea typeface="Roboto Condensed"/>
                <a:cs typeface="Roboto Condensed"/>
                <a:sym typeface="Roboto Condensed"/>
              </a:rPr>
              <a:t> players choose from standard classes—along with special classes based on faction.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541" name="Google Shape;541;p4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542" name="Google Shape;542;p4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543" name="Google Shape;543;p4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47" name="Shape 547"/>
        <p:cNvGrpSpPr/>
        <p:nvPr/>
      </p:nvGrpSpPr>
      <p:grpSpPr>
        <a:xfrm>
          <a:off x="0" y="0"/>
          <a:ext cx="0" cy="0"/>
          <a:chOff x="0" y="0"/>
          <a:chExt cx="0" cy="0"/>
        </a:xfrm>
      </p:grpSpPr>
      <p:sp>
        <p:nvSpPr>
          <p:cNvPr id="548" name="Google Shape;548;p4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Character Advancement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Skill</a:t>
            </a:r>
            <a:endParaRPr sz="3000">
              <a:solidFill>
                <a:srgbClr val="4FC3CD"/>
              </a:solidFill>
              <a:latin typeface="Bebas Neue"/>
              <a:ea typeface="Bebas Neue"/>
              <a:cs typeface="Bebas Neue"/>
              <a:sym typeface="Bebas Neue"/>
            </a:endParaRPr>
          </a:p>
        </p:txBody>
      </p:sp>
      <p:pic>
        <p:nvPicPr>
          <p:cNvPr descr="Screenshot of Borderlands skill tree, featuring a description of the Phase Strike ability - which allows players to use a melee attack while Phasewalking deals additional damage." id="549" name="Google Shape;549;p43"/>
          <p:cNvPicPr preferRelativeResize="0"/>
          <p:nvPr/>
        </p:nvPicPr>
        <p:blipFill rotWithShape="1">
          <a:blip r:embed="rId3">
            <a:alphaModFix/>
          </a:blip>
          <a:srcRect b="0" l="0" r="0" t="0"/>
          <a:stretch/>
        </p:blipFill>
        <p:spPr>
          <a:xfrm>
            <a:off x="2725925" y="1955575"/>
            <a:ext cx="3692150" cy="2307600"/>
          </a:xfrm>
          <a:prstGeom prst="rect">
            <a:avLst/>
          </a:prstGeom>
          <a:noFill/>
          <a:ln>
            <a:noFill/>
          </a:ln>
        </p:spPr>
      </p:pic>
      <p:sp>
        <p:nvSpPr>
          <p:cNvPr id="550" name="Google Shape;550;p43"/>
          <p:cNvSpPr txBox="1"/>
          <p:nvPr/>
        </p:nvSpPr>
        <p:spPr>
          <a:xfrm>
            <a:off x="2580200" y="17010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Sicarius (MobyGames)</a:t>
            </a:r>
            <a:endParaRPr b="1" i="0" sz="800" u="none" cap="none" strike="noStrike">
              <a:solidFill>
                <a:srgbClr val="FFFFFF"/>
              </a:solidFill>
              <a:latin typeface="Roboto Condensed"/>
              <a:ea typeface="Roboto Condensed"/>
              <a:cs typeface="Roboto Condensed"/>
              <a:sym typeface="Roboto Condensed"/>
            </a:endParaRPr>
          </a:p>
        </p:txBody>
      </p:sp>
      <p:sp>
        <p:nvSpPr>
          <p:cNvPr id="551" name="Google Shape;551;p43"/>
          <p:cNvSpPr txBox="1"/>
          <p:nvPr/>
        </p:nvSpPr>
        <p:spPr>
          <a:xfrm>
            <a:off x="2633425" y="4224500"/>
            <a:ext cx="3961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2K Games’ </a:t>
            </a:r>
            <a:r>
              <a:rPr b="1" i="1" lang="en" sz="1000" u="none" cap="none" strike="noStrike">
                <a:solidFill>
                  <a:srgbClr val="FFFFFF"/>
                </a:solidFill>
                <a:latin typeface="Roboto Condensed"/>
                <a:ea typeface="Roboto Condensed"/>
                <a:cs typeface="Roboto Condensed"/>
                <a:sym typeface="Roboto Condensed"/>
              </a:rPr>
              <a:t>Borderlands,</a:t>
            </a:r>
            <a:r>
              <a:rPr b="1" i="0" lang="en" sz="1000" u="none" cap="none" strike="noStrike">
                <a:solidFill>
                  <a:srgbClr val="FFFFFF"/>
                </a:solidFill>
                <a:latin typeface="Roboto Condensed"/>
                <a:ea typeface="Roboto Condensed"/>
                <a:cs typeface="Roboto Condensed"/>
                <a:sym typeface="Roboto Condensed"/>
              </a:rPr>
              <a:t> each class has three skill trees and one action skill.</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552" name="Google Shape;552;p4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553" name="Google Shape;553;p4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554" name="Google Shape;554;p4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58" name="Shape 558"/>
        <p:cNvGrpSpPr/>
        <p:nvPr/>
      </p:nvGrpSpPr>
      <p:grpSpPr>
        <a:xfrm>
          <a:off x="0" y="0"/>
          <a:ext cx="0" cy="0"/>
          <a:chOff x="0" y="0"/>
          <a:chExt cx="0" cy="0"/>
        </a:xfrm>
      </p:grpSpPr>
      <p:sp>
        <p:nvSpPr>
          <p:cNvPr id="559" name="Google Shape;559;p4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Character Description</a:t>
            </a:r>
            <a:endParaRPr sz="3000">
              <a:solidFill>
                <a:srgbClr val="4FC3CD"/>
              </a:solidFill>
              <a:latin typeface="Bebas Neue"/>
              <a:ea typeface="Bebas Neue"/>
              <a:cs typeface="Bebas Neue"/>
              <a:sym typeface="Bebas Neue"/>
            </a:endParaRPr>
          </a:p>
        </p:txBody>
      </p:sp>
      <p:pic>
        <p:nvPicPr>
          <p:cNvPr descr="Image of Sonic The Hedgehog standing with a hand resting on his hip and his index finger in the air." id="560" name="Google Shape;560;p44"/>
          <p:cNvPicPr preferRelativeResize="0"/>
          <p:nvPr/>
        </p:nvPicPr>
        <p:blipFill rotWithShape="1">
          <a:blip r:embed="rId3">
            <a:alphaModFix/>
          </a:blip>
          <a:srcRect b="0" l="0" r="0" t="0"/>
          <a:stretch/>
        </p:blipFill>
        <p:spPr>
          <a:xfrm>
            <a:off x="3557625" y="1576450"/>
            <a:ext cx="1978126" cy="2637548"/>
          </a:xfrm>
          <a:prstGeom prst="rect">
            <a:avLst/>
          </a:prstGeom>
          <a:noFill/>
          <a:ln>
            <a:noFill/>
          </a:ln>
        </p:spPr>
      </p:pic>
      <p:sp>
        <p:nvSpPr>
          <p:cNvPr id="561" name="Google Shape;561;p44"/>
          <p:cNvSpPr txBox="1"/>
          <p:nvPr/>
        </p:nvSpPr>
        <p:spPr>
          <a:xfrm>
            <a:off x="3431725" y="13129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562" name="Google Shape;562;p44"/>
          <p:cNvSpPr txBox="1"/>
          <p:nvPr/>
        </p:nvSpPr>
        <p:spPr>
          <a:xfrm>
            <a:off x="3103725" y="4201650"/>
            <a:ext cx="3146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Sonic The Hedgehog strikes his signature pose in this character art for </a:t>
            </a:r>
            <a:r>
              <a:rPr b="1" i="1" lang="en" sz="1000" u="none" cap="none" strike="noStrike">
                <a:solidFill>
                  <a:srgbClr val="FFFFFF"/>
                </a:solidFill>
                <a:latin typeface="Roboto Condensed"/>
                <a:ea typeface="Roboto Condensed"/>
                <a:cs typeface="Roboto Condensed"/>
                <a:sym typeface="Roboto Condensed"/>
              </a:rPr>
              <a:t>Sonic the Hedgehog 4: Episode 1.</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563" name="Google Shape;563;p4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564" name="Google Shape;564;p4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565" name="Google Shape;565;p4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69" name="Shape 569"/>
        <p:cNvGrpSpPr/>
        <p:nvPr/>
      </p:nvGrpSpPr>
      <p:grpSpPr>
        <a:xfrm>
          <a:off x="0" y="0"/>
          <a:ext cx="0" cy="0"/>
          <a:chOff x="0" y="0"/>
          <a:chExt cx="0" cy="0"/>
        </a:xfrm>
      </p:grpSpPr>
      <p:sp>
        <p:nvSpPr>
          <p:cNvPr id="570" name="Google Shape;570;p45"/>
          <p:cNvSpPr txBox="1"/>
          <p:nvPr>
            <p:ph type="title"/>
          </p:nvPr>
        </p:nvSpPr>
        <p:spPr>
          <a:xfrm>
            <a:off x="31170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5</a:t>
            </a:r>
            <a:endParaRPr b="1" sz="2400">
              <a:solidFill>
                <a:srgbClr val="4FC3CD"/>
              </a:solidFill>
              <a:latin typeface="Roboto Condensed"/>
              <a:ea typeface="Roboto Condensed"/>
              <a:cs typeface="Roboto Condensed"/>
              <a:sym typeface="Roboto Condensed"/>
            </a:endParaRPr>
          </a:p>
        </p:txBody>
      </p:sp>
      <p:sp>
        <p:nvSpPr>
          <p:cNvPr id="571" name="Google Shape;571;p45"/>
          <p:cNvSpPr txBox="1"/>
          <p:nvPr/>
        </p:nvSpPr>
        <p:spPr>
          <a:xfrm>
            <a:off x="3072000" y="15209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572" name="Google Shape;572;p45"/>
          <p:cNvSpPr txBox="1"/>
          <p:nvPr/>
        </p:nvSpPr>
        <p:spPr>
          <a:xfrm>
            <a:off x="313175" y="21375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573" name="Google Shape;573;p45"/>
          <p:cNvSpPr txBox="1"/>
          <p:nvPr/>
        </p:nvSpPr>
        <p:spPr>
          <a:xfrm>
            <a:off x="603375" y="2030075"/>
            <a:ext cx="83004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Roboto Condensed"/>
                <a:ea typeface="Roboto Condensed"/>
                <a:cs typeface="Roboto Condensed"/>
                <a:sym typeface="Roboto Condensed"/>
              </a:rPr>
              <a:t>Create a </a:t>
            </a:r>
            <a:r>
              <a:rPr b="0" i="1" lang="en" sz="1400" u="none" cap="none" strike="noStrike">
                <a:solidFill>
                  <a:schemeClr val="dk1"/>
                </a:solidFill>
                <a:latin typeface="Roboto Condensed"/>
                <a:ea typeface="Roboto Condensed"/>
                <a:cs typeface="Roboto Condensed"/>
                <a:sym typeface="Roboto Condensed"/>
              </a:rPr>
              <a:t>premise, backstory, and synopsis</a:t>
            </a:r>
            <a:r>
              <a:rPr b="0" i="0" lang="en" sz="1400" u="none" cap="none" strike="noStrike">
                <a:solidFill>
                  <a:schemeClr val="dk1"/>
                </a:solidFill>
                <a:latin typeface="Roboto Condensed"/>
                <a:ea typeface="Roboto Condensed"/>
                <a:cs typeface="Roboto Condensed"/>
                <a:sym typeface="Roboto Condensed"/>
              </a:rPr>
              <a:t> for an original game idea that targets a specific geographic, demographic, psychographic, or generational market segment. Describe your target market in detail, and outline why you chose to create this sort of content for this group. (Market segments were introduced in Chapter 4.)</a:t>
            </a:r>
            <a:endParaRPr b="0" i="0" sz="1400" u="none" cap="none" strike="noStrike">
              <a:solidFill>
                <a:schemeClr val="dk1"/>
              </a:solidFill>
              <a:latin typeface="Roboto Condensed"/>
              <a:ea typeface="Roboto Condensed"/>
              <a:cs typeface="Roboto Condensed"/>
              <a:sym typeface="Roboto Condensed"/>
            </a:endParaRPr>
          </a:p>
        </p:txBody>
      </p:sp>
      <p:sp>
        <p:nvSpPr>
          <p:cNvPr id="574" name="Google Shape;574;p45"/>
          <p:cNvSpPr txBox="1"/>
          <p:nvPr/>
        </p:nvSpPr>
        <p:spPr>
          <a:xfrm>
            <a:off x="313163" y="33626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575" name="Google Shape;575;p45"/>
          <p:cNvSpPr txBox="1"/>
          <p:nvPr/>
        </p:nvSpPr>
        <p:spPr>
          <a:xfrm>
            <a:off x="603375" y="3066675"/>
            <a:ext cx="81963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What role do </a:t>
            </a:r>
            <a:r>
              <a:rPr i="1" lang="en">
                <a:solidFill>
                  <a:schemeClr val="dk1"/>
                </a:solidFill>
                <a:latin typeface="Roboto Condensed"/>
                <a:ea typeface="Roboto Condensed"/>
                <a:cs typeface="Roboto Condensed"/>
                <a:sym typeface="Roboto Condensed"/>
              </a:rPr>
              <a:t>cut-scenes</a:t>
            </a:r>
            <a:r>
              <a:rPr lang="en">
                <a:solidFill>
                  <a:schemeClr val="dk1"/>
                </a:solidFill>
                <a:latin typeface="Roboto Condensed"/>
                <a:ea typeface="Roboto Condensed"/>
                <a:cs typeface="Roboto Condensed"/>
                <a:sym typeface="Roboto Condensed"/>
              </a:rPr>
              <a:t> play in a game, and how can they sometimes compromise </a:t>
            </a:r>
            <a:r>
              <a:rPr i="1" lang="en">
                <a:solidFill>
                  <a:schemeClr val="dk1"/>
                </a:solidFill>
                <a:latin typeface="Roboto Condensed"/>
                <a:ea typeface="Roboto Condensed"/>
                <a:cs typeface="Roboto Condensed"/>
                <a:sym typeface="Roboto Condensed"/>
              </a:rPr>
              <a:t>immersion</a:t>
            </a:r>
            <a:r>
              <a:rPr lang="en">
                <a:solidFill>
                  <a:schemeClr val="dk1"/>
                </a:solidFill>
                <a:latin typeface="Roboto Condensed"/>
                <a:ea typeface="Roboto Condensed"/>
                <a:cs typeface="Roboto Condensed"/>
                <a:sym typeface="Roboto Condensed"/>
              </a:rPr>
              <a:t>? Choose a cut-scene from a pre-existing game and identify three reasons you think it is being used. Is the cut-scene necessary? If you were on the game development team and were told that the scene had to be removed, what would you do to ensure that the reasons for the cut-scene were still being fulfilled? Create a synopsis for an original cut-scene and discuss why it is essential to the game experience. </a:t>
            </a:r>
            <a:endParaRPr/>
          </a:p>
        </p:txBody>
      </p:sp>
      <p:pic>
        <p:nvPicPr>
          <p:cNvPr descr="Textbook title (Game Development Essentials: An Introduction - Fourth Edition) and author name (Jeannie Novak)" id="576" name="Google Shape;576;p45"/>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577" name="Google Shape;577;p45"/>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578" name="Google Shape;578;p4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2" name="Shape 582"/>
        <p:cNvGrpSpPr/>
        <p:nvPr/>
      </p:nvGrpSpPr>
      <p:grpSpPr>
        <a:xfrm>
          <a:off x="0" y="0"/>
          <a:ext cx="0" cy="0"/>
          <a:chOff x="0" y="0"/>
          <a:chExt cx="0" cy="0"/>
        </a:xfrm>
      </p:grpSpPr>
      <p:sp>
        <p:nvSpPr>
          <p:cNvPr id="583" name="Google Shape;583;p46"/>
          <p:cNvSpPr txBox="1"/>
          <p:nvPr>
            <p:ph type="title"/>
          </p:nvPr>
        </p:nvSpPr>
        <p:spPr>
          <a:xfrm>
            <a:off x="31170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5</a:t>
            </a:r>
            <a:endParaRPr b="1" sz="2400">
              <a:solidFill>
                <a:srgbClr val="4FC3CD"/>
              </a:solidFill>
              <a:latin typeface="Roboto Condensed"/>
              <a:ea typeface="Roboto Condensed"/>
              <a:cs typeface="Roboto Condensed"/>
              <a:sym typeface="Roboto Condensed"/>
            </a:endParaRPr>
          </a:p>
        </p:txBody>
      </p:sp>
      <p:sp>
        <p:nvSpPr>
          <p:cNvPr id="584" name="Google Shape;584;p46"/>
          <p:cNvSpPr txBox="1"/>
          <p:nvPr/>
        </p:nvSpPr>
        <p:spPr>
          <a:xfrm>
            <a:off x="3072000" y="15209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585" name="Google Shape;585;p46"/>
          <p:cNvSpPr txBox="1"/>
          <p:nvPr/>
        </p:nvSpPr>
        <p:spPr>
          <a:xfrm>
            <a:off x="313175" y="22196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586" name="Google Shape;586;p46"/>
          <p:cNvSpPr txBox="1"/>
          <p:nvPr/>
        </p:nvSpPr>
        <p:spPr>
          <a:xfrm>
            <a:off x="603375" y="2030075"/>
            <a:ext cx="80415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Choose a </a:t>
            </a:r>
            <a:r>
              <a:rPr b="0" i="1" lang="en" sz="1500" u="none" cap="none" strike="noStrike">
                <a:solidFill>
                  <a:schemeClr val="dk1"/>
                </a:solidFill>
                <a:latin typeface="Roboto Condensed"/>
                <a:ea typeface="Roboto Condensed"/>
                <a:cs typeface="Roboto Condensed"/>
                <a:sym typeface="Roboto Condensed"/>
              </a:rPr>
              <a:t>tabletop game</a:t>
            </a:r>
            <a:r>
              <a:rPr b="0" i="0" lang="en" sz="1500" u="none" cap="none" strike="noStrike">
                <a:solidFill>
                  <a:schemeClr val="dk1"/>
                </a:solidFill>
                <a:latin typeface="Roboto Condensed"/>
                <a:ea typeface="Roboto Condensed"/>
                <a:cs typeface="Roboto Condensed"/>
                <a:sym typeface="Roboto Condensed"/>
              </a:rPr>
              <a:t> with a distinct setting or premise. After familiarizing yourself with the game, discuss how you would adapt it to digital form. What story elements would you expand on to create a more enriching, immersive experience for the player?</a:t>
            </a:r>
            <a:endParaRPr b="0" i="0" sz="1500" u="none" cap="none" strike="noStrike">
              <a:solidFill>
                <a:schemeClr val="dk1"/>
              </a:solidFill>
              <a:latin typeface="Roboto Condensed"/>
              <a:ea typeface="Roboto Condensed"/>
              <a:cs typeface="Roboto Condensed"/>
              <a:sym typeface="Roboto Condensed"/>
            </a:endParaRPr>
          </a:p>
        </p:txBody>
      </p:sp>
      <p:sp>
        <p:nvSpPr>
          <p:cNvPr id="587" name="Google Shape;587;p46"/>
          <p:cNvSpPr txBox="1"/>
          <p:nvPr/>
        </p:nvSpPr>
        <p:spPr>
          <a:xfrm>
            <a:off x="313163" y="34544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588" name="Google Shape;588;p46"/>
          <p:cNvSpPr txBox="1"/>
          <p:nvPr/>
        </p:nvSpPr>
        <p:spPr>
          <a:xfrm>
            <a:off x="603375" y="3171425"/>
            <a:ext cx="82290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Describe yourself in terms of a </a:t>
            </a:r>
            <a:r>
              <a:rPr i="1" lang="en" sz="1500">
                <a:solidFill>
                  <a:schemeClr val="dk1"/>
                </a:solidFill>
                <a:latin typeface="Roboto Condensed"/>
                <a:ea typeface="Roboto Condensed"/>
                <a:cs typeface="Roboto Condensed"/>
                <a:sym typeface="Roboto Condensed"/>
              </a:rPr>
              <a:t>game character</a:t>
            </a:r>
            <a:r>
              <a:rPr lang="en" sz="1500">
                <a:solidFill>
                  <a:schemeClr val="dk1"/>
                </a:solidFill>
                <a:latin typeface="Roboto Condensed"/>
                <a:ea typeface="Roboto Condensed"/>
                <a:cs typeface="Roboto Condensed"/>
                <a:sym typeface="Roboto Condensed"/>
              </a:rPr>
              <a:t>. What are your physical and personality characteristics, goals, strengths and weaknesses, likes and dislikes, general mood? Discuss other characters that might also appear in the game. (</a:t>
            </a:r>
            <a:r>
              <a:rPr i="1" lang="en" sz="1500">
                <a:solidFill>
                  <a:schemeClr val="dk1"/>
                </a:solidFill>
                <a:latin typeface="Roboto Condensed"/>
                <a:ea typeface="Roboto Condensed"/>
                <a:cs typeface="Roboto Condensed"/>
                <a:sym typeface="Roboto Condensed"/>
              </a:rPr>
              <a:t>Note:</a:t>
            </a:r>
            <a:r>
              <a:rPr lang="en" sz="1500">
                <a:solidFill>
                  <a:schemeClr val="dk1"/>
                </a:solidFill>
                <a:latin typeface="Roboto Condensed"/>
                <a:ea typeface="Roboto Condensed"/>
                <a:cs typeface="Roboto Condensed"/>
                <a:sym typeface="Roboto Condensed"/>
              </a:rPr>
              <a:t> These characters might not necessarily be helpful but could represent obstacles that prevent you from reaching your goals.)</a:t>
            </a:r>
            <a:endParaRPr sz="1500"/>
          </a:p>
        </p:txBody>
      </p:sp>
      <p:pic>
        <p:nvPicPr>
          <p:cNvPr descr="Textbook title (Game Development Essentials: An Introduction - Fourth Edition) and author name (Jeannie Novak)" id="589" name="Google Shape;589;p46"/>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590" name="Google Shape;590;p46"/>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591" name="Google Shape;591;p4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95" name="Shape 595"/>
        <p:cNvGrpSpPr/>
        <p:nvPr/>
      </p:nvGrpSpPr>
      <p:grpSpPr>
        <a:xfrm>
          <a:off x="0" y="0"/>
          <a:ext cx="0" cy="0"/>
          <a:chOff x="0" y="0"/>
          <a:chExt cx="0" cy="0"/>
        </a:xfrm>
      </p:grpSpPr>
      <p:sp>
        <p:nvSpPr>
          <p:cNvPr id="596" name="Google Shape;596;p47"/>
          <p:cNvSpPr txBox="1"/>
          <p:nvPr>
            <p:ph type="title"/>
          </p:nvPr>
        </p:nvSpPr>
        <p:spPr>
          <a:xfrm>
            <a:off x="311700" y="9128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5</a:t>
            </a:r>
            <a:endParaRPr b="1" sz="2400">
              <a:solidFill>
                <a:srgbClr val="4FC3CD"/>
              </a:solidFill>
              <a:latin typeface="Roboto Condensed"/>
              <a:ea typeface="Roboto Condensed"/>
              <a:cs typeface="Roboto Condensed"/>
              <a:sym typeface="Roboto Condensed"/>
            </a:endParaRPr>
          </a:p>
        </p:txBody>
      </p:sp>
      <p:sp>
        <p:nvSpPr>
          <p:cNvPr id="597" name="Google Shape;597;p47"/>
          <p:cNvSpPr txBox="1"/>
          <p:nvPr/>
        </p:nvSpPr>
        <p:spPr>
          <a:xfrm>
            <a:off x="3072000" y="16283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598" name="Google Shape;598;p47"/>
          <p:cNvSpPr txBox="1"/>
          <p:nvPr/>
        </p:nvSpPr>
        <p:spPr>
          <a:xfrm>
            <a:off x="389375" y="23309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599" name="Google Shape;599;p47"/>
          <p:cNvSpPr txBox="1"/>
          <p:nvPr/>
        </p:nvSpPr>
        <p:spPr>
          <a:xfrm>
            <a:off x="679575" y="2182475"/>
            <a:ext cx="80415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Write three </a:t>
            </a:r>
            <a:r>
              <a:rPr b="0" i="1" lang="en" sz="1500" u="none" cap="none" strike="noStrike">
                <a:solidFill>
                  <a:schemeClr val="dk1"/>
                </a:solidFill>
                <a:latin typeface="Roboto Condensed"/>
                <a:ea typeface="Roboto Condensed"/>
                <a:cs typeface="Roboto Condensed"/>
                <a:sym typeface="Roboto Condensed"/>
              </a:rPr>
              <a:t>character descriptions</a:t>
            </a:r>
            <a:r>
              <a:rPr b="0" i="0" lang="en" sz="1500" u="none" cap="none" strike="noStrike">
                <a:solidFill>
                  <a:schemeClr val="dk1"/>
                </a:solidFill>
                <a:latin typeface="Roboto Condensed"/>
                <a:ea typeface="Roboto Condensed"/>
                <a:cs typeface="Roboto Condensed"/>
                <a:sym typeface="Roboto Condensed"/>
              </a:rPr>
              <a:t> associated with an original game idea. At least one character should be a player character. What elements will you include in your character descriptions, and how will the player and non-player characters differ?</a:t>
            </a:r>
            <a:endParaRPr b="0" i="0" sz="1500" u="none" cap="none" strike="noStrike">
              <a:solidFill>
                <a:schemeClr val="dk1"/>
              </a:solidFill>
              <a:latin typeface="Roboto Condensed"/>
              <a:ea typeface="Roboto Condensed"/>
              <a:cs typeface="Roboto Condensed"/>
              <a:sym typeface="Roboto Condensed"/>
            </a:endParaRPr>
          </a:p>
        </p:txBody>
      </p:sp>
      <p:sp>
        <p:nvSpPr>
          <p:cNvPr id="600" name="Google Shape;600;p47"/>
          <p:cNvSpPr txBox="1"/>
          <p:nvPr/>
        </p:nvSpPr>
        <p:spPr>
          <a:xfrm>
            <a:off x="389363" y="34689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601" name="Google Shape;601;p47"/>
          <p:cNvSpPr txBox="1"/>
          <p:nvPr/>
        </p:nvSpPr>
        <p:spPr>
          <a:xfrm>
            <a:off x="679575" y="3344625"/>
            <a:ext cx="79710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How do you distinguish the main </a:t>
            </a:r>
            <a:r>
              <a:rPr i="1" lang="en" sz="1500">
                <a:solidFill>
                  <a:schemeClr val="dk1"/>
                </a:solidFill>
                <a:latin typeface="Roboto Condensed"/>
                <a:ea typeface="Roboto Condensed"/>
                <a:cs typeface="Roboto Condensed"/>
                <a:sym typeface="Roboto Condensed"/>
              </a:rPr>
              <a:t>player character</a:t>
            </a:r>
            <a:r>
              <a:rPr lang="en" sz="1500">
                <a:solidFill>
                  <a:schemeClr val="dk1"/>
                </a:solidFill>
                <a:latin typeface="Roboto Condensed"/>
                <a:ea typeface="Roboto Condensed"/>
                <a:cs typeface="Roboto Condensed"/>
                <a:sym typeface="Roboto Condensed"/>
              </a:rPr>
              <a:t> from the game environment? Choose one of your original characters and discuss three specific ways you could ensure that players can always easily detect where the player character is and what the character is doing. </a:t>
            </a:r>
            <a:endParaRPr sz="1500"/>
          </a:p>
        </p:txBody>
      </p:sp>
      <p:pic>
        <p:nvPicPr>
          <p:cNvPr descr="Textbook title (Game Development Essentials: An Introduction - Fourth Edition) and author name (Jeannie Novak)" id="602" name="Google Shape;602;p47"/>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03" name="Google Shape;603;p47"/>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04" name="Google Shape;604;p4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Generating Ideas</a:t>
            </a:r>
            <a:endParaRPr sz="3000">
              <a:solidFill>
                <a:srgbClr val="4FC3CD"/>
              </a:solidFill>
              <a:latin typeface="Bebas Neue"/>
              <a:ea typeface="Bebas Neue"/>
              <a:cs typeface="Bebas Neue"/>
              <a:sym typeface="Bebas Neue"/>
            </a:endParaRPr>
          </a:p>
        </p:txBody>
      </p:sp>
      <p:pic>
        <p:nvPicPr>
          <p:cNvPr descr="Screenshot of That Dragon, Cancer, showing the parents discussing their son's condition and pain management, &quot;We're very good at managing the pain and masking symptoms at the end of life.&quot;" id="93" name="Google Shape;93;p5"/>
          <p:cNvPicPr preferRelativeResize="0"/>
          <p:nvPr/>
        </p:nvPicPr>
        <p:blipFill rotWithShape="1">
          <a:blip r:embed="rId3">
            <a:alphaModFix/>
          </a:blip>
          <a:srcRect b="0" l="0" r="0" t="0"/>
          <a:stretch/>
        </p:blipFill>
        <p:spPr>
          <a:xfrm>
            <a:off x="689563" y="1774150"/>
            <a:ext cx="3582201" cy="2238876"/>
          </a:xfrm>
          <a:prstGeom prst="rect">
            <a:avLst/>
          </a:prstGeom>
          <a:noFill/>
          <a:ln>
            <a:noFill/>
          </a:ln>
        </p:spPr>
      </p:pic>
      <p:sp>
        <p:nvSpPr>
          <p:cNvPr id="94" name="Google Shape;94;p5"/>
          <p:cNvSpPr txBox="1"/>
          <p:nvPr/>
        </p:nvSpPr>
        <p:spPr>
          <a:xfrm>
            <a:off x="618600" y="15027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LA Noire, featuring a black and brown car driving around in post-World War 2 Los Angeles." id="95" name="Google Shape;95;p5"/>
          <p:cNvPicPr preferRelativeResize="0"/>
          <p:nvPr/>
        </p:nvPicPr>
        <p:blipFill rotWithShape="1">
          <a:blip r:embed="rId4">
            <a:alphaModFix/>
          </a:blip>
          <a:srcRect b="0" l="0" r="0" t="0"/>
          <a:stretch/>
        </p:blipFill>
        <p:spPr>
          <a:xfrm>
            <a:off x="4474213" y="1774150"/>
            <a:ext cx="3980227" cy="2238875"/>
          </a:xfrm>
          <a:prstGeom prst="rect">
            <a:avLst/>
          </a:prstGeom>
          <a:noFill/>
          <a:ln>
            <a:noFill/>
          </a:ln>
        </p:spPr>
      </p:pic>
      <p:sp>
        <p:nvSpPr>
          <p:cNvPr id="96" name="Google Shape;96;p5"/>
          <p:cNvSpPr txBox="1"/>
          <p:nvPr/>
        </p:nvSpPr>
        <p:spPr>
          <a:xfrm>
            <a:off x="4392675" y="15027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97" name="Google Shape;97;p5"/>
          <p:cNvSpPr txBox="1"/>
          <p:nvPr/>
        </p:nvSpPr>
        <p:spPr>
          <a:xfrm>
            <a:off x="570225" y="4013025"/>
            <a:ext cx="8055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 ideas might come from real-life events such as a family’s battle with cancer (Numinous Games’ </a:t>
            </a:r>
            <a:r>
              <a:rPr b="1" i="1" lang="en" sz="1000" u="none" cap="none" strike="noStrike">
                <a:solidFill>
                  <a:srgbClr val="FFFFFF"/>
                </a:solidFill>
                <a:latin typeface="Roboto Condensed"/>
                <a:ea typeface="Roboto Condensed"/>
                <a:cs typeface="Roboto Condensed"/>
                <a:sym typeface="Roboto Condensed"/>
              </a:rPr>
              <a:t>Th</a:t>
            </a:r>
            <a:r>
              <a:rPr b="1" i="1" lang="en" sz="1000">
                <a:solidFill>
                  <a:srgbClr val="FFFFFF"/>
                </a:solidFill>
                <a:latin typeface="Roboto Condensed"/>
                <a:ea typeface="Roboto Condensed"/>
                <a:cs typeface="Roboto Condensed"/>
                <a:sym typeface="Roboto Condensed"/>
              </a:rPr>
              <a:t>at</a:t>
            </a:r>
            <a:r>
              <a:rPr b="1" i="1" lang="en" sz="1000" u="none" cap="none" strike="noStrike">
                <a:solidFill>
                  <a:srgbClr val="FFFFFF"/>
                </a:solidFill>
                <a:latin typeface="Roboto Condensed"/>
                <a:ea typeface="Roboto Condensed"/>
                <a:cs typeface="Roboto Condensed"/>
                <a:sym typeface="Roboto Condensed"/>
              </a:rPr>
              <a:t> Dragon, Cancer</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 or the Black Dahlia murder case (Rockstar Games’ </a:t>
            </a:r>
            <a:r>
              <a:rPr b="1" i="1" lang="en" sz="1000" u="none" cap="none" strike="noStrike">
                <a:solidFill>
                  <a:srgbClr val="FFFFFF"/>
                </a:solidFill>
                <a:latin typeface="Roboto Condensed"/>
                <a:ea typeface="Roboto Condensed"/>
                <a:cs typeface="Roboto Condensed"/>
                <a:sym typeface="Roboto Condensed"/>
              </a:rPr>
              <a:t>LA Noire</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8" name="Google Shape;98;p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99" name="Google Shape;99;p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00" name="Google Shape;100;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08" name="Shape 608"/>
        <p:cNvGrpSpPr/>
        <p:nvPr/>
      </p:nvGrpSpPr>
      <p:grpSpPr>
        <a:xfrm>
          <a:off x="0" y="0"/>
          <a:ext cx="0" cy="0"/>
          <a:chOff x="0" y="0"/>
          <a:chExt cx="0" cy="0"/>
        </a:xfrm>
      </p:grpSpPr>
      <p:sp>
        <p:nvSpPr>
          <p:cNvPr id="609" name="Google Shape;609;p48"/>
          <p:cNvSpPr txBox="1"/>
          <p:nvPr>
            <p:ph type="title"/>
          </p:nvPr>
        </p:nvSpPr>
        <p:spPr>
          <a:xfrm>
            <a:off x="31170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5</a:t>
            </a:r>
            <a:endParaRPr b="1" sz="2400">
              <a:solidFill>
                <a:srgbClr val="4FC3CD"/>
              </a:solidFill>
              <a:latin typeface="Roboto Condensed"/>
              <a:ea typeface="Roboto Condensed"/>
              <a:cs typeface="Roboto Condensed"/>
              <a:sym typeface="Roboto Condensed"/>
            </a:endParaRPr>
          </a:p>
        </p:txBody>
      </p:sp>
      <p:sp>
        <p:nvSpPr>
          <p:cNvPr id="610" name="Google Shape;610;p48"/>
          <p:cNvSpPr txBox="1"/>
          <p:nvPr/>
        </p:nvSpPr>
        <p:spPr>
          <a:xfrm>
            <a:off x="3072000" y="15209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611" name="Google Shape;611;p48"/>
          <p:cNvSpPr txBox="1"/>
          <p:nvPr/>
        </p:nvSpPr>
        <p:spPr>
          <a:xfrm>
            <a:off x="389375" y="21375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612" name="Google Shape;612;p48"/>
          <p:cNvSpPr txBox="1"/>
          <p:nvPr/>
        </p:nvSpPr>
        <p:spPr>
          <a:xfrm>
            <a:off x="679575" y="2030075"/>
            <a:ext cx="80415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How do the </a:t>
            </a:r>
            <a:r>
              <a:rPr b="0" i="1" lang="en" sz="1500" u="none" cap="none" strike="noStrike">
                <a:solidFill>
                  <a:schemeClr val="dk1"/>
                </a:solidFill>
                <a:latin typeface="Roboto Condensed"/>
                <a:ea typeface="Roboto Condensed"/>
                <a:cs typeface="Roboto Condensed"/>
                <a:sym typeface="Roboto Condensed"/>
              </a:rPr>
              <a:t>visual features</a:t>
            </a:r>
            <a:r>
              <a:rPr b="0" i="0" lang="en" sz="1500" u="none" cap="none" strike="noStrike">
                <a:solidFill>
                  <a:schemeClr val="dk1"/>
                </a:solidFill>
                <a:latin typeface="Roboto Condensed"/>
                <a:ea typeface="Roboto Condensed"/>
                <a:cs typeface="Roboto Condensed"/>
                <a:sym typeface="Roboto Condensed"/>
              </a:rPr>
              <a:t> of a game character reflect the character’s personality? Discuss how you would utilize profile, facial expressions, gestures, poses, costume, character movement, color scheme, and even associated objects to reflect the personality of one of the original characters you created.</a:t>
            </a:r>
            <a:endParaRPr b="0" i="0" sz="1500" u="none" cap="none" strike="noStrike">
              <a:solidFill>
                <a:schemeClr val="dk1"/>
              </a:solidFill>
              <a:latin typeface="Roboto Condensed"/>
              <a:ea typeface="Roboto Condensed"/>
              <a:cs typeface="Roboto Condensed"/>
              <a:sym typeface="Roboto Condensed"/>
            </a:endParaRPr>
          </a:p>
        </p:txBody>
      </p:sp>
      <p:sp>
        <p:nvSpPr>
          <p:cNvPr id="613" name="Google Shape;613;p48"/>
          <p:cNvSpPr txBox="1"/>
          <p:nvPr/>
        </p:nvSpPr>
        <p:spPr>
          <a:xfrm>
            <a:off x="389363" y="34178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614" name="Google Shape;614;p48"/>
          <p:cNvSpPr txBox="1"/>
          <p:nvPr/>
        </p:nvSpPr>
        <p:spPr>
          <a:xfrm>
            <a:off x="679575" y="3071625"/>
            <a:ext cx="8311800" cy="14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Using the original game story you created, construct a five-page </a:t>
            </a:r>
            <a:r>
              <a:rPr i="1" lang="en" sz="1500">
                <a:solidFill>
                  <a:schemeClr val="dk1"/>
                </a:solidFill>
                <a:latin typeface="Roboto Condensed"/>
                <a:ea typeface="Roboto Condensed"/>
                <a:cs typeface="Roboto Condensed"/>
                <a:sym typeface="Roboto Condensed"/>
              </a:rPr>
              <a:t>scene</a:t>
            </a:r>
            <a:r>
              <a:rPr lang="en" sz="1500">
                <a:solidFill>
                  <a:schemeClr val="dk1"/>
                </a:solidFill>
                <a:latin typeface="Roboto Condensed"/>
                <a:ea typeface="Roboto Condensed"/>
                <a:cs typeface="Roboto Condensed"/>
                <a:sym typeface="Roboto Condensed"/>
              </a:rPr>
              <a:t> involving at least two of the characters you described in the previous exercise. Make sure one of your characters is a player character and one is a non-player character. How will you distinguish between the dialogue written for the player characters and NPCs? (</a:t>
            </a:r>
            <a:r>
              <a:rPr i="1" lang="en" sz="1500">
                <a:solidFill>
                  <a:schemeClr val="dk1"/>
                </a:solidFill>
                <a:latin typeface="Roboto Condensed"/>
                <a:ea typeface="Roboto Condensed"/>
                <a:cs typeface="Roboto Condensed"/>
                <a:sym typeface="Roboto Condensed"/>
              </a:rPr>
              <a:t>Note:</a:t>
            </a:r>
            <a:r>
              <a:rPr lang="en" sz="1500">
                <a:solidFill>
                  <a:schemeClr val="dk1"/>
                </a:solidFill>
                <a:latin typeface="Roboto Condensed"/>
                <a:ea typeface="Roboto Condensed"/>
                <a:cs typeface="Roboto Condensed"/>
                <a:sym typeface="Roboto Condensed"/>
              </a:rPr>
              <a:t> You’re not writing a linear cut-scene, but one in which the player still has control of the character.) </a:t>
            </a:r>
            <a:endParaRPr/>
          </a:p>
        </p:txBody>
      </p:sp>
      <p:pic>
        <p:nvPicPr>
          <p:cNvPr descr="Textbook title (Game Development Essentials: An Introduction - Fourth Edition) and author name (Jeannie Novak)" id="615" name="Google Shape;615;p48"/>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6" name="Google Shape;616;p48"/>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17" name="Google Shape;617;p4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4" name="Shape 104"/>
        <p:cNvGrpSpPr/>
        <p:nvPr/>
      </p:nvGrpSpPr>
      <p:grpSpPr>
        <a:xfrm>
          <a:off x="0" y="0"/>
          <a:ext cx="0" cy="0"/>
          <a:chOff x="0" y="0"/>
          <a:chExt cx="0" cy="0"/>
        </a:xfrm>
      </p:grpSpPr>
      <p:sp>
        <p:nvSpPr>
          <p:cNvPr id="105" name="Google Shape;105;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Hero</a:t>
            </a:r>
            <a:endParaRPr sz="3000">
              <a:solidFill>
                <a:srgbClr val="4FC3CD"/>
              </a:solidFill>
              <a:latin typeface="Bebas Neue"/>
              <a:ea typeface="Bebas Neue"/>
              <a:cs typeface="Bebas Neue"/>
              <a:sym typeface="Bebas Neue"/>
            </a:endParaRPr>
          </a:p>
        </p:txBody>
      </p:sp>
      <p:pic>
        <p:nvPicPr>
          <p:cNvPr descr="Screenshot of Nathan Drake in Uncharted 4, wearing a blue shirt and a gun holster." id="106" name="Google Shape;106;p6"/>
          <p:cNvPicPr preferRelativeResize="0"/>
          <p:nvPr/>
        </p:nvPicPr>
        <p:blipFill rotWithShape="1">
          <a:blip r:embed="rId3">
            <a:alphaModFix/>
          </a:blip>
          <a:srcRect b="0" l="0" r="0" t="0"/>
          <a:stretch/>
        </p:blipFill>
        <p:spPr>
          <a:xfrm>
            <a:off x="3628650" y="1953775"/>
            <a:ext cx="1886699" cy="2286372"/>
          </a:xfrm>
          <a:prstGeom prst="rect">
            <a:avLst/>
          </a:prstGeom>
          <a:noFill/>
          <a:ln>
            <a:noFill/>
          </a:ln>
        </p:spPr>
      </p:pic>
      <p:sp>
        <p:nvSpPr>
          <p:cNvPr id="107" name="Google Shape;107;p6"/>
          <p:cNvSpPr txBox="1"/>
          <p:nvPr/>
        </p:nvSpPr>
        <p:spPr>
          <a:xfrm>
            <a:off x="3519900" y="16885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08" name="Google Shape;108;p6"/>
          <p:cNvSpPr txBox="1"/>
          <p:nvPr/>
        </p:nvSpPr>
        <p:spPr>
          <a:xfrm>
            <a:off x="3138400" y="4201650"/>
            <a:ext cx="3206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Nathan Drake in the </a:t>
            </a:r>
            <a:r>
              <a:rPr b="1" i="1" lang="en" sz="1000" u="none" cap="none" strike="noStrike">
                <a:solidFill>
                  <a:srgbClr val="FFFFFF"/>
                </a:solidFill>
                <a:latin typeface="Roboto Condensed"/>
                <a:ea typeface="Roboto Condensed"/>
                <a:cs typeface="Roboto Condensed"/>
                <a:sym typeface="Roboto Condensed"/>
              </a:rPr>
              <a:t>Uncharted </a:t>
            </a:r>
            <a:r>
              <a:rPr b="1" i="0" lang="en" sz="1000" u="none" cap="none" strike="noStrike">
                <a:solidFill>
                  <a:srgbClr val="FFFFFF"/>
                </a:solidFill>
                <a:latin typeface="Roboto Condensed"/>
                <a:ea typeface="Roboto Condensed"/>
                <a:cs typeface="Roboto Condensed"/>
                <a:sym typeface="Roboto Condensed"/>
              </a:rPr>
              <a:t>series (</a:t>
            </a:r>
            <a:r>
              <a:rPr b="1" i="1" lang="en" sz="1000" u="none" cap="none" strike="noStrike">
                <a:solidFill>
                  <a:srgbClr val="FFFFFF"/>
                </a:solidFill>
                <a:latin typeface="Roboto Condensed"/>
                <a:ea typeface="Roboto Condensed"/>
                <a:cs typeface="Roboto Condensed"/>
                <a:sym typeface="Roboto Condensed"/>
              </a:rPr>
              <a:t>Uncharted 4</a:t>
            </a:r>
            <a:r>
              <a:rPr b="1" i="0" lang="en" sz="1000" u="none" cap="none" strike="noStrike">
                <a:solidFill>
                  <a:srgbClr val="FFFFFF"/>
                </a:solidFill>
                <a:latin typeface="Roboto Condensed"/>
                <a:ea typeface="Roboto Condensed"/>
                <a:cs typeface="Roboto Condensed"/>
                <a:sym typeface="Roboto Condensed"/>
              </a:rPr>
              <a:t>, shown) is the archetypal hero character.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9" name="Google Shape;109;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0" name="Google Shape;110;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11" name="Google Shape;111;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5" name="Shape 115"/>
        <p:cNvGrpSpPr/>
        <p:nvPr/>
      </p:nvGrpSpPr>
      <p:grpSpPr>
        <a:xfrm>
          <a:off x="0" y="0"/>
          <a:ext cx="0" cy="0"/>
          <a:chOff x="0" y="0"/>
          <a:chExt cx="0" cy="0"/>
        </a:xfrm>
      </p:grpSpPr>
      <p:sp>
        <p:nvSpPr>
          <p:cNvPr id="116" name="Google Shape;116;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Shadow</a:t>
            </a:r>
            <a:endParaRPr sz="3000">
              <a:solidFill>
                <a:srgbClr val="4FC3CD"/>
              </a:solidFill>
              <a:latin typeface="Bebas Neue"/>
              <a:ea typeface="Bebas Neue"/>
              <a:cs typeface="Bebas Neue"/>
              <a:sym typeface="Bebas Neue"/>
            </a:endParaRPr>
          </a:p>
        </p:txBody>
      </p:sp>
      <p:pic>
        <p:nvPicPr>
          <p:cNvPr descr="Illustration of Wario from WarioWare Get it Together!" id="117" name="Google Shape;117;p7"/>
          <p:cNvPicPr preferRelativeResize="0"/>
          <p:nvPr/>
        </p:nvPicPr>
        <p:blipFill rotWithShape="1">
          <a:blip r:embed="rId3">
            <a:alphaModFix/>
          </a:blip>
          <a:srcRect b="0" l="0" r="0" t="0"/>
          <a:stretch/>
        </p:blipFill>
        <p:spPr>
          <a:xfrm>
            <a:off x="3427950" y="1982925"/>
            <a:ext cx="2288102" cy="2288102"/>
          </a:xfrm>
          <a:prstGeom prst="rect">
            <a:avLst/>
          </a:prstGeom>
          <a:noFill/>
          <a:ln>
            <a:noFill/>
          </a:ln>
        </p:spPr>
      </p:pic>
      <p:sp>
        <p:nvSpPr>
          <p:cNvPr id="118" name="Google Shape;118;p7"/>
          <p:cNvSpPr txBox="1"/>
          <p:nvPr/>
        </p:nvSpPr>
        <p:spPr>
          <a:xfrm>
            <a:off x="3309750" y="17337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119" name="Google Shape;119;p7"/>
          <p:cNvSpPr txBox="1"/>
          <p:nvPr/>
        </p:nvSpPr>
        <p:spPr>
          <a:xfrm>
            <a:off x="3328525" y="4233750"/>
            <a:ext cx="3862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Wario is the shadow version of Mario </a:t>
            </a:r>
            <a:br>
              <a:rPr b="1" i="0" lang="en" sz="1000" u="none" cap="none" strike="noStrike">
                <a:solidFill>
                  <a:srgbClr val="FFFFFF"/>
                </a:solidFill>
                <a:latin typeface="Roboto Condensed"/>
                <a:ea typeface="Roboto Condensed"/>
                <a:cs typeface="Roboto Condensed"/>
                <a:sym typeface="Roboto Condensed"/>
              </a:rPr>
            </a:br>
            <a:r>
              <a:rPr b="1" i="0" lang="en" sz="1000" u="none" cap="none" strike="noStrike">
                <a:solidFill>
                  <a:srgbClr val="FFFFFF"/>
                </a:solidFill>
                <a:latin typeface="Roboto Condensed"/>
                <a:ea typeface="Roboto Condensed"/>
                <a:cs typeface="Roboto Condensed"/>
                <a:sym typeface="Roboto Condensed"/>
              </a:rPr>
              <a:t>(</a:t>
            </a:r>
            <a:r>
              <a:rPr b="1" i="1" lang="en" sz="1000" u="none" cap="none" strike="noStrike">
                <a:solidFill>
                  <a:srgbClr val="FFFFFF"/>
                </a:solidFill>
                <a:latin typeface="Roboto Condensed"/>
                <a:ea typeface="Roboto Condensed"/>
                <a:cs typeface="Roboto Condensed"/>
                <a:sym typeface="Roboto Condensed"/>
              </a:rPr>
              <a:t>WarioWare: Get It Together!</a:t>
            </a:r>
            <a:r>
              <a:rPr b="1" i="0" lang="en" sz="1000" u="none" cap="none" strike="noStrike">
                <a:solidFill>
                  <a:srgbClr val="FFFFFF"/>
                </a:solidFill>
                <a:latin typeface="Roboto Condensed"/>
                <a:ea typeface="Roboto Condensed"/>
                <a:cs typeface="Roboto Condensed"/>
                <a:sym typeface="Roboto Condensed"/>
              </a:rPr>
              <a:t> character art,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0" name="Google Shape;120;p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21" name="Google Shape;121;p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2" name="Google Shape;122;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6" name="Shape 126"/>
        <p:cNvGrpSpPr/>
        <p:nvPr/>
      </p:nvGrpSpPr>
      <p:grpSpPr>
        <a:xfrm>
          <a:off x="0" y="0"/>
          <a:ext cx="0" cy="0"/>
          <a:chOff x="0" y="0"/>
          <a:chExt cx="0" cy="0"/>
        </a:xfrm>
      </p:grpSpPr>
      <p:sp>
        <p:nvSpPr>
          <p:cNvPr id="127" name="Google Shape;127;p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Mentor</a:t>
            </a:r>
            <a:endParaRPr sz="3000">
              <a:solidFill>
                <a:srgbClr val="4FC3CD"/>
              </a:solidFill>
              <a:latin typeface="Bebas Neue"/>
              <a:ea typeface="Bebas Neue"/>
              <a:cs typeface="Bebas Neue"/>
              <a:sym typeface="Bebas Neue"/>
            </a:endParaRPr>
          </a:p>
        </p:txBody>
      </p:sp>
      <p:pic>
        <p:nvPicPr>
          <p:cNvPr descr="Screenshot of Sergeant Major Avery Junior Johnson in Halo Combat Evolved Anniversary, standing in front of a group of soldiers." id="128" name="Google Shape;128;p8"/>
          <p:cNvPicPr preferRelativeResize="0"/>
          <p:nvPr/>
        </p:nvPicPr>
        <p:blipFill rotWithShape="1">
          <a:blip r:embed="rId3">
            <a:alphaModFix/>
          </a:blip>
          <a:srcRect b="0" l="0" r="0" t="0"/>
          <a:stretch/>
        </p:blipFill>
        <p:spPr>
          <a:xfrm>
            <a:off x="1919800" y="2029975"/>
            <a:ext cx="5304407" cy="2173050"/>
          </a:xfrm>
          <a:prstGeom prst="rect">
            <a:avLst/>
          </a:prstGeom>
          <a:noFill/>
          <a:ln>
            <a:noFill/>
          </a:ln>
        </p:spPr>
      </p:pic>
      <p:sp>
        <p:nvSpPr>
          <p:cNvPr id="129" name="Google Shape;129;p8"/>
          <p:cNvSpPr txBox="1"/>
          <p:nvPr/>
        </p:nvSpPr>
        <p:spPr>
          <a:xfrm>
            <a:off x="1844000" y="17235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130" name="Google Shape;130;p8"/>
          <p:cNvSpPr txBox="1"/>
          <p:nvPr/>
        </p:nvSpPr>
        <p:spPr>
          <a:xfrm>
            <a:off x="1844003" y="4203025"/>
            <a:ext cx="537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Sergeant Major Avery Junior Johnson in </a:t>
            </a:r>
            <a:r>
              <a:rPr b="1" i="1" lang="en" sz="1000" u="none" cap="none" strike="noStrike">
                <a:solidFill>
                  <a:srgbClr val="FFFFFF"/>
                </a:solidFill>
                <a:latin typeface="Roboto Condensed"/>
                <a:ea typeface="Roboto Condensed"/>
                <a:cs typeface="Roboto Condensed"/>
                <a:sym typeface="Roboto Condensed"/>
              </a:rPr>
              <a:t>Halo</a:t>
            </a:r>
            <a:r>
              <a:rPr b="1" i="0" lang="en" sz="1000" u="none" cap="none" strike="noStrike">
                <a:solidFill>
                  <a:srgbClr val="FFFFFF"/>
                </a:solidFill>
                <a:latin typeface="Roboto Condensed"/>
                <a:ea typeface="Roboto Condensed"/>
                <a:cs typeface="Roboto Condensed"/>
                <a:sym typeface="Roboto Condensed"/>
              </a:rPr>
              <a:t> is a mentor who provides the player with objectives, missions, and intelligence (</a:t>
            </a:r>
            <a:r>
              <a:rPr b="1" i="1" lang="en" sz="1000" u="none" cap="none" strike="noStrike">
                <a:solidFill>
                  <a:srgbClr val="FFFFFF"/>
                </a:solidFill>
                <a:latin typeface="Roboto Condensed"/>
                <a:ea typeface="Roboto Condensed"/>
                <a:cs typeface="Roboto Condensed"/>
                <a:sym typeface="Roboto Condensed"/>
              </a:rPr>
              <a:t>Halo: Combat Evolved Anniversary</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31" name="Google Shape;131;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32" name="Google Shape;132;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3" name="Google Shape;133;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7" name="Shape 137"/>
        <p:cNvGrpSpPr/>
        <p:nvPr/>
      </p:nvGrpSpPr>
      <p:grpSpPr>
        <a:xfrm>
          <a:off x="0" y="0"/>
          <a:ext cx="0" cy="0"/>
          <a:chOff x="0" y="0"/>
          <a:chExt cx="0" cy="0"/>
        </a:xfrm>
      </p:grpSpPr>
      <p:sp>
        <p:nvSpPr>
          <p:cNvPr id="138" name="Google Shape;138;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Classic Character Archetypes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Ally</a:t>
            </a:r>
            <a:endParaRPr sz="3000">
              <a:solidFill>
                <a:srgbClr val="4FC3CD"/>
              </a:solidFill>
              <a:latin typeface="Bebas Neue"/>
              <a:ea typeface="Bebas Neue"/>
              <a:cs typeface="Bebas Neue"/>
              <a:sym typeface="Bebas Neue"/>
            </a:endParaRPr>
          </a:p>
        </p:txBody>
      </p:sp>
      <p:pic>
        <p:nvPicPr>
          <p:cNvPr descr="Screenshot of Garrus Vakarian from Mass Effect 3, facing left." id="139" name="Google Shape;139;p9"/>
          <p:cNvPicPr preferRelativeResize="0"/>
          <p:nvPr/>
        </p:nvPicPr>
        <p:blipFill rotWithShape="1">
          <a:blip r:embed="rId3">
            <a:alphaModFix/>
          </a:blip>
          <a:srcRect b="0" l="0" r="0" t="0"/>
          <a:stretch/>
        </p:blipFill>
        <p:spPr>
          <a:xfrm>
            <a:off x="2608849" y="2019326"/>
            <a:ext cx="3926300" cy="2217226"/>
          </a:xfrm>
          <a:prstGeom prst="rect">
            <a:avLst/>
          </a:prstGeom>
          <a:noFill/>
          <a:ln>
            <a:noFill/>
          </a:ln>
        </p:spPr>
      </p:pic>
      <p:sp>
        <p:nvSpPr>
          <p:cNvPr id="140" name="Google Shape;140;p9"/>
          <p:cNvSpPr txBox="1"/>
          <p:nvPr/>
        </p:nvSpPr>
        <p:spPr>
          <a:xfrm>
            <a:off x="2525150" y="17503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MegaMegaMan (MobyGames)</a:t>
            </a:r>
            <a:endParaRPr b="1" i="0" sz="800" u="none" cap="none" strike="noStrike">
              <a:solidFill>
                <a:srgbClr val="FFFFFF"/>
              </a:solidFill>
              <a:latin typeface="Roboto Condensed"/>
              <a:ea typeface="Roboto Condensed"/>
              <a:cs typeface="Roboto Condensed"/>
              <a:sym typeface="Roboto Condensed"/>
            </a:endParaRPr>
          </a:p>
        </p:txBody>
      </p:sp>
      <p:sp>
        <p:nvSpPr>
          <p:cNvPr id="141" name="Google Shape;141;p9"/>
          <p:cNvSpPr txBox="1"/>
          <p:nvPr/>
        </p:nvSpPr>
        <p:spPr>
          <a:xfrm>
            <a:off x="2525150" y="4236550"/>
            <a:ext cx="4840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t>
            </a:r>
            <a:r>
              <a:rPr b="1" i="0" lang="en" sz="1000" u="none" cap="none" strike="noStrike">
                <a:solidFill>
                  <a:srgbClr val="FFFFFF"/>
                </a:solidFill>
                <a:latin typeface="Roboto Condensed"/>
                <a:ea typeface="Roboto Condensed"/>
                <a:cs typeface="Roboto Condensed"/>
                <a:sym typeface="Roboto Condensed"/>
              </a:rPr>
              <a:t>arrus Vakarian is the quintessential ally in the </a:t>
            </a:r>
            <a:r>
              <a:rPr b="1" i="1" lang="en" sz="1000" u="none" cap="none" strike="noStrike">
                <a:solidFill>
                  <a:srgbClr val="FFFFFF"/>
                </a:solidFill>
                <a:latin typeface="Roboto Condensed"/>
                <a:ea typeface="Roboto Condensed"/>
                <a:cs typeface="Roboto Condensed"/>
                <a:sym typeface="Roboto Condensed"/>
              </a:rPr>
              <a:t>Mass Effect</a:t>
            </a:r>
            <a:r>
              <a:rPr b="1" i="0" lang="en" sz="1000" u="none" cap="none" strike="noStrike">
                <a:solidFill>
                  <a:srgbClr val="FFFFFF"/>
                </a:solidFill>
                <a:latin typeface="Roboto Condensed"/>
                <a:ea typeface="Roboto Condensed"/>
                <a:cs typeface="Roboto Condensed"/>
                <a:sym typeface="Roboto Condensed"/>
              </a:rPr>
              <a:t> series (</a:t>
            </a:r>
            <a:r>
              <a:rPr b="1" i="1" lang="en" sz="1000" u="none" cap="none" strike="noStrike">
                <a:solidFill>
                  <a:srgbClr val="FFFFFF"/>
                </a:solidFill>
                <a:latin typeface="Roboto Condensed"/>
                <a:ea typeface="Roboto Condensed"/>
                <a:cs typeface="Roboto Condensed"/>
                <a:sym typeface="Roboto Condensed"/>
              </a:rPr>
              <a:t>Mass Effect 3</a:t>
            </a:r>
            <a:r>
              <a:rPr b="1" i="0" lang="en" sz="1000" u="none" cap="none" strike="noStrike">
                <a:solidFill>
                  <a:srgbClr val="FFFFFF"/>
                </a:solidFill>
                <a:latin typeface="Roboto Condensed"/>
                <a:ea typeface="Roboto Condensed"/>
                <a:cs typeface="Roboto Condensed"/>
                <a:sym typeface="Roboto Condensed"/>
              </a:rPr>
              <a:t>,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2" name="Google Shape;142;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3" name="Google Shape;143;p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44" name="Google Shape;144;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