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Lst>
  <p:sldSz cy="5143500" cx="9144000"/>
  <p:notesSz cx="6858000" cy="9144000"/>
  <p:embeddedFontLst>
    <p:embeddedFont>
      <p:font typeface="Bebas Neue"/>
      <p:regular r:id="rId39"/>
    </p:embeddedFont>
    <p:embeddedFont>
      <p:font typeface="Roboto Condensed"/>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44" roundtripDataSignature="AMtx7mihiM9D40drUD8vfFLlpBRTDRh0D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Condensed-regular.fntdata"/><Relationship Id="rId20" Type="http://schemas.openxmlformats.org/officeDocument/2006/relationships/slide" Target="slides/slide15.xml"/><Relationship Id="rId42" Type="http://schemas.openxmlformats.org/officeDocument/2006/relationships/font" Target="fonts/RobotoCondensed-italic.fntdata"/><Relationship Id="rId41" Type="http://schemas.openxmlformats.org/officeDocument/2006/relationships/font" Target="fonts/RobotoCondensed-bold.fntdata"/><Relationship Id="rId22" Type="http://schemas.openxmlformats.org/officeDocument/2006/relationships/slide" Target="slides/slide17.xml"/><Relationship Id="rId44" Type="http://customschemas.google.com/relationships/presentationmetadata" Target="metadata"/><Relationship Id="rId21" Type="http://schemas.openxmlformats.org/officeDocument/2006/relationships/slide" Target="slides/slide16.xml"/><Relationship Id="rId43" Type="http://schemas.openxmlformats.org/officeDocument/2006/relationships/font" Target="fonts/RobotoCondensed-boldItalic.fnt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BebasNeue-regular.fntdata"/><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5" name="Google Shape;145;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6" name="Google Shape;156;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7" name="Google Shape;167;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 name="Google Shape;178;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9" name="Google Shape;189;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0" name="Google Shape;200;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f33afd499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3" name="Google Shape;213;g2f33afd499b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f33afd499b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4" name="Google Shape;224;g2f33afd499b_0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5" name="Google Shape;235;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8" name="Google Shape;248;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 name="Google Shape;5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9" name="Google Shape;259;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0" name="Google Shape;270;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1" name="Google Shape;281;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2" name="Google Shape;292;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3" name="Google Shape;303;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4" name="Google Shape;314;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7" name="Google Shape;327;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0" name="Google Shape;340;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1" name="Google Shape;351;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2" name="Google Shape;362;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 name="Google Shape;65;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5" name="Google Shape;375;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8" name="Google Shape;388;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1" name="Google Shape;401;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4" name="Google Shape;414;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 name="Google Shape;79;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 name="Google Shape;90;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 name="Google Shape;101;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 name="Google Shape;112;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 name="Google Shape;123;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 name="Google Shape;134;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3"/>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33"/>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42"/>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42"/>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3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3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6" name="Google Shape;16;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5"/>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9" name="Google Shape;19;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3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36"/>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 name="Google Shape;23;p36"/>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3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38"/>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38"/>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39"/>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40"/>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40"/>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40"/>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40"/>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Clr>
                <a:schemeClr val="dk1"/>
              </a:buClr>
              <a:buSzPts val="1800"/>
              <a:buChar char="●"/>
              <a:defRPr>
                <a:solidFill>
                  <a:schemeClr val="dk1"/>
                </a:solidFill>
              </a:defRPr>
            </a:lvl1pPr>
            <a:lvl2pPr indent="-317500" lvl="1" marL="914400" algn="l">
              <a:lnSpc>
                <a:spcPct val="115000"/>
              </a:lnSpc>
              <a:spcBef>
                <a:spcPts val="0"/>
              </a:spcBef>
              <a:spcAft>
                <a:spcPts val="0"/>
              </a:spcAft>
              <a:buClr>
                <a:schemeClr val="dk1"/>
              </a:buClr>
              <a:buSzPts val="1400"/>
              <a:buChar char="○"/>
              <a:defRPr>
                <a:solidFill>
                  <a:schemeClr val="dk1"/>
                </a:solidFill>
              </a:defRPr>
            </a:lvl2pPr>
            <a:lvl3pPr indent="-317500" lvl="2" marL="1371600" algn="l">
              <a:lnSpc>
                <a:spcPct val="115000"/>
              </a:lnSpc>
              <a:spcBef>
                <a:spcPts val="0"/>
              </a:spcBef>
              <a:spcAft>
                <a:spcPts val="0"/>
              </a:spcAft>
              <a:buClr>
                <a:schemeClr val="dk1"/>
              </a:buClr>
              <a:buSzPts val="1400"/>
              <a:buChar char="■"/>
              <a:defRPr>
                <a:solidFill>
                  <a:schemeClr val="dk1"/>
                </a:solidFill>
              </a:defRPr>
            </a:lvl3pPr>
            <a:lvl4pPr indent="-317500" lvl="3" marL="1828800" algn="l">
              <a:lnSpc>
                <a:spcPct val="115000"/>
              </a:lnSpc>
              <a:spcBef>
                <a:spcPts val="0"/>
              </a:spcBef>
              <a:spcAft>
                <a:spcPts val="0"/>
              </a:spcAft>
              <a:buClr>
                <a:schemeClr val="dk1"/>
              </a:buClr>
              <a:buSzPts val="1400"/>
              <a:buChar char="●"/>
              <a:defRPr>
                <a:solidFill>
                  <a:schemeClr val="dk1"/>
                </a:solidFill>
              </a:defRPr>
            </a:lvl4pPr>
            <a:lvl5pPr indent="-317500" lvl="4" marL="2286000" algn="l">
              <a:lnSpc>
                <a:spcPct val="115000"/>
              </a:lnSpc>
              <a:spcBef>
                <a:spcPts val="0"/>
              </a:spcBef>
              <a:spcAft>
                <a:spcPts val="0"/>
              </a:spcAft>
              <a:buClr>
                <a:schemeClr val="dk1"/>
              </a:buClr>
              <a:buSzPts val="1400"/>
              <a:buChar char="○"/>
              <a:defRPr>
                <a:solidFill>
                  <a:schemeClr val="dk1"/>
                </a:solidFill>
              </a:defRPr>
            </a:lvl5pPr>
            <a:lvl6pPr indent="-317500" lvl="5" marL="2743200" algn="l">
              <a:lnSpc>
                <a:spcPct val="115000"/>
              </a:lnSpc>
              <a:spcBef>
                <a:spcPts val="0"/>
              </a:spcBef>
              <a:spcAft>
                <a:spcPts val="0"/>
              </a:spcAft>
              <a:buClr>
                <a:schemeClr val="dk1"/>
              </a:buClr>
              <a:buSzPts val="1400"/>
              <a:buChar char="■"/>
              <a:defRPr>
                <a:solidFill>
                  <a:schemeClr val="dk1"/>
                </a:solidFill>
              </a:defRPr>
            </a:lvl6pPr>
            <a:lvl7pPr indent="-317500" lvl="6" marL="3200400" algn="l">
              <a:lnSpc>
                <a:spcPct val="115000"/>
              </a:lnSpc>
              <a:spcBef>
                <a:spcPts val="0"/>
              </a:spcBef>
              <a:spcAft>
                <a:spcPts val="0"/>
              </a:spcAft>
              <a:buClr>
                <a:schemeClr val="dk1"/>
              </a:buClr>
              <a:buSzPts val="1400"/>
              <a:buChar char="●"/>
              <a:defRPr>
                <a:solidFill>
                  <a:schemeClr val="dk1"/>
                </a:solidFill>
              </a:defRPr>
            </a:lvl7pPr>
            <a:lvl8pPr indent="-317500" lvl="7" marL="3657600" algn="l">
              <a:lnSpc>
                <a:spcPct val="115000"/>
              </a:lnSpc>
              <a:spcBef>
                <a:spcPts val="0"/>
              </a:spcBef>
              <a:spcAft>
                <a:spcPts val="0"/>
              </a:spcAft>
              <a:buClr>
                <a:schemeClr val="dk1"/>
              </a:buClr>
              <a:buSzPts val="1400"/>
              <a:buChar char="○"/>
              <a:defRPr>
                <a:solidFill>
                  <a:schemeClr val="dk1"/>
                </a:solidFill>
              </a:defRPr>
            </a:lvl8pPr>
            <a:lvl9pPr indent="-317500" lvl="8" marL="4114800" algn="l">
              <a:lnSpc>
                <a:spcPct val="115000"/>
              </a:lnSpc>
              <a:spcBef>
                <a:spcPts val="0"/>
              </a:spcBef>
              <a:spcAft>
                <a:spcPts val="0"/>
              </a:spcAft>
              <a:buClr>
                <a:schemeClr val="dk1"/>
              </a:buClr>
              <a:buSzPts val="1400"/>
              <a:buChar char="■"/>
              <a:defRPr>
                <a:solidFill>
                  <a:schemeClr val="dk1"/>
                </a:solidFill>
              </a:defRPr>
            </a:lvl9pPr>
          </a:lstStyle>
          <a:p/>
        </p:txBody>
      </p:sp>
      <p:sp>
        <p:nvSpPr>
          <p:cNvPr id="40" name="Google Shape;40;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41"/>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3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3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lt2"/>
              </a:buClr>
              <a:buSzPts val="1800"/>
              <a:buFont typeface="Arial"/>
              <a:buChar char="●"/>
              <a:defRPr b="0" i="0" sz="1800" u="none" cap="none" strike="noStrike">
                <a:solidFill>
                  <a:schemeClr val="lt2"/>
                </a:solidFill>
                <a:latin typeface="Arial"/>
                <a:ea typeface="Arial"/>
                <a:cs typeface="Arial"/>
                <a:sym typeface="Arial"/>
              </a:defRPr>
            </a:lvl1pPr>
            <a:lvl2pPr indent="-317500" lvl="1" marL="9144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2pPr>
            <a:lvl3pPr indent="-317500" lvl="2" marL="13716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3pPr>
            <a:lvl4pPr indent="-317500" lvl="3" marL="18288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4pPr>
            <a:lvl5pPr indent="-317500" lvl="4" marL="22860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5pPr>
            <a:lvl6pPr indent="-317500" lvl="5" marL="27432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6pPr>
            <a:lvl7pPr indent="-317500" lvl="6" marL="32004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7pPr>
            <a:lvl8pPr indent="-317500" lvl="7" marL="36576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8pPr>
            <a:lvl9pPr indent="-317500" lvl="8" marL="41148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9pPr>
          </a:lstStyle>
          <a:p/>
        </p:txBody>
      </p:sp>
      <p:sp>
        <p:nvSpPr>
          <p:cNvPr id="8" name="Google Shape;8;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1.png"/><Relationship Id="rId4" Type="http://schemas.openxmlformats.org/officeDocument/2006/relationships/image" Target="../media/image7.png"/><Relationship Id="rId5"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7.jpg"/><Relationship Id="rId4" Type="http://schemas.openxmlformats.org/officeDocument/2006/relationships/image" Target="../media/image7.png"/><Relationship Id="rId5"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7.png"/><Relationship Id="rId5"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png"/><Relationship Id="rId4" Type="http://schemas.openxmlformats.org/officeDocument/2006/relationships/image" Target="../media/image7.png"/><Relationship Id="rId5"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0.jpg"/><Relationship Id="rId4" Type="http://schemas.openxmlformats.org/officeDocument/2006/relationships/image" Target="../media/image9.png"/><Relationship Id="rId5" Type="http://schemas.openxmlformats.org/officeDocument/2006/relationships/image" Target="../media/image7.png"/><Relationship Id="rId6"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1.jpg"/><Relationship Id="rId4" Type="http://schemas.openxmlformats.org/officeDocument/2006/relationships/image" Target="../media/image7.png"/><Relationship Id="rId5"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2.jpg"/><Relationship Id="rId4" Type="http://schemas.openxmlformats.org/officeDocument/2006/relationships/image" Target="../media/image7.png"/><Relationship Id="rId5"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5.jpg"/><Relationship Id="rId4" Type="http://schemas.openxmlformats.org/officeDocument/2006/relationships/image" Target="../media/image32.png"/><Relationship Id="rId5" Type="http://schemas.openxmlformats.org/officeDocument/2006/relationships/image" Target="../media/image7.png"/><Relationship Id="rId6"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6.jpg"/><Relationship Id="rId4" Type="http://schemas.openxmlformats.org/officeDocument/2006/relationships/image" Target="../media/image7.png"/><Relationship Id="rId5"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0.png"/><Relationship Id="rId4" Type="http://schemas.openxmlformats.org/officeDocument/2006/relationships/image" Target="../media/image7.png"/><Relationship Id="rId5"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8.png"/><Relationship Id="rId4" Type="http://schemas.openxmlformats.org/officeDocument/2006/relationships/image" Target="../media/image7.png"/><Relationship Id="rId5"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3.jpg"/><Relationship Id="rId4" Type="http://schemas.openxmlformats.org/officeDocument/2006/relationships/image" Target="../media/image7.png"/><Relationship Id="rId5"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7.jpg"/><Relationship Id="rId4" Type="http://schemas.openxmlformats.org/officeDocument/2006/relationships/image" Target="../media/image7.png"/><Relationship Id="rId5" Type="http://schemas.openxmlformats.org/officeDocument/2006/relationships/image" Target="../media/image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6.jpg"/><Relationship Id="rId4" Type="http://schemas.openxmlformats.org/officeDocument/2006/relationships/image" Target="../media/image7.png"/><Relationship Id="rId5" Type="http://schemas.openxmlformats.org/officeDocument/2006/relationships/image" Target="../media/image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5.jpg"/><Relationship Id="rId4" Type="http://schemas.openxmlformats.org/officeDocument/2006/relationships/image" Target="../media/image29.png"/><Relationship Id="rId5" Type="http://schemas.openxmlformats.org/officeDocument/2006/relationships/image" Target="../media/image7.png"/><Relationship Id="rId6" Type="http://schemas.openxmlformats.org/officeDocument/2006/relationships/image" Target="../media/image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1.jpg"/><Relationship Id="rId4" Type="http://schemas.openxmlformats.org/officeDocument/2006/relationships/image" Target="../media/image30.jpg"/><Relationship Id="rId5" Type="http://schemas.openxmlformats.org/officeDocument/2006/relationships/image" Target="../media/image7.png"/><Relationship Id="rId6" Type="http://schemas.openxmlformats.org/officeDocument/2006/relationships/image" Target="../media/image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8.jpg"/><Relationship Id="rId4" Type="http://schemas.openxmlformats.org/officeDocument/2006/relationships/image" Target="../media/image7.png"/><Relationship Id="rId5" Type="http://schemas.openxmlformats.org/officeDocument/2006/relationships/image" Target="../media/image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4.png"/><Relationship Id="rId4" Type="http://schemas.openxmlformats.org/officeDocument/2006/relationships/image" Target="../media/image7.png"/><Relationship Id="rId5" Type="http://schemas.openxmlformats.org/officeDocument/2006/relationships/image" Target="../media/image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6.png"/><Relationship Id="rId4" Type="http://schemas.openxmlformats.org/officeDocument/2006/relationships/image" Target="../media/image35.png"/><Relationship Id="rId5" Type="http://schemas.openxmlformats.org/officeDocument/2006/relationships/image" Target="../media/image7.png"/><Relationship Id="rId6"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7.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7.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7.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7.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jpg"/><Relationship Id="rId4" Type="http://schemas.openxmlformats.org/officeDocument/2006/relationships/image" Target="../media/image7.png"/><Relationship Id="rId5"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g"/><Relationship Id="rId4" Type="http://schemas.openxmlformats.org/officeDocument/2006/relationships/image" Target="../media/image7.png"/><Relationship Id="rId5"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4.png"/><Relationship Id="rId4" Type="http://schemas.openxmlformats.org/officeDocument/2006/relationships/image" Target="../media/image7.png"/><Relationship Id="rId5"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jpg"/><Relationship Id="rId4" Type="http://schemas.openxmlformats.org/officeDocument/2006/relationships/image" Target="../media/image7.png"/><Relationship Id="rId5"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2.jpg"/><Relationship Id="rId4" Type="http://schemas.openxmlformats.org/officeDocument/2006/relationships/image" Target="../media/image7.png"/><Relationship Id="rId5"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3.png"/><Relationship Id="rId4" Type="http://schemas.openxmlformats.org/officeDocument/2006/relationships/image" Target="../media/image7.png"/><Relationship Id="rId5"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3" name="Shape 53"/>
        <p:cNvGrpSpPr/>
        <p:nvPr/>
      </p:nvGrpSpPr>
      <p:grpSpPr>
        <a:xfrm>
          <a:off x="0" y="0"/>
          <a:ext cx="0" cy="0"/>
          <a:chOff x="0" y="0"/>
          <a:chExt cx="0" cy="0"/>
        </a:xfrm>
      </p:grpSpPr>
      <p:pic>
        <p:nvPicPr>
          <p:cNvPr descr="Cover image depicting Horizon Forbidden West with main character swimming among coral and fish with textbook title (Game Development Essentials: An introduction - Fourth Edition) and author name (Jeannie Novak)" id="54" name="Google Shape;54;p1"/>
          <p:cNvPicPr preferRelativeResize="0"/>
          <p:nvPr/>
        </p:nvPicPr>
        <p:blipFill rotWithShape="1">
          <a:blip r:embed="rId3">
            <a:alphaModFix/>
          </a:blip>
          <a:srcRect b="0" l="0" r="0" t="0"/>
          <a:stretch/>
        </p:blipFill>
        <p:spPr>
          <a:xfrm>
            <a:off x="0" y="0"/>
            <a:ext cx="9144003" cy="514349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46" name="Shape 146"/>
        <p:cNvGrpSpPr/>
        <p:nvPr/>
      </p:nvGrpSpPr>
      <p:grpSpPr>
        <a:xfrm>
          <a:off x="0" y="0"/>
          <a:ext cx="0" cy="0"/>
          <a:chOff x="0" y="0"/>
          <a:chExt cx="0" cy="0"/>
        </a:xfrm>
      </p:grpSpPr>
      <p:sp>
        <p:nvSpPr>
          <p:cNvPr id="147" name="Google Shape;147;p10"/>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Motivation</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Stress Relief</a:t>
            </a:r>
            <a:endParaRPr sz="3000">
              <a:solidFill>
                <a:srgbClr val="4FC3CD"/>
              </a:solidFill>
              <a:latin typeface="Bebas Neue"/>
              <a:ea typeface="Bebas Neue"/>
              <a:cs typeface="Bebas Neue"/>
              <a:sym typeface="Bebas Neue"/>
            </a:endParaRPr>
          </a:p>
        </p:txBody>
      </p:sp>
      <p:pic>
        <p:nvPicPr>
          <p:cNvPr descr="Screenshot of No Man’s Sky, featuring a desolate area surrounded by rubble and a giant wheel." id="148" name="Google Shape;148;p10"/>
          <p:cNvPicPr preferRelativeResize="0"/>
          <p:nvPr/>
        </p:nvPicPr>
        <p:blipFill rotWithShape="1">
          <a:blip r:embed="rId3">
            <a:alphaModFix/>
          </a:blip>
          <a:srcRect b="0" l="0" r="0" t="0"/>
          <a:stretch/>
        </p:blipFill>
        <p:spPr>
          <a:xfrm>
            <a:off x="2564575" y="1965600"/>
            <a:ext cx="4014851" cy="2258351"/>
          </a:xfrm>
          <a:prstGeom prst="rect">
            <a:avLst/>
          </a:prstGeom>
          <a:noFill/>
          <a:ln>
            <a:noFill/>
          </a:ln>
        </p:spPr>
      </p:pic>
      <p:sp>
        <p:nvSpPr>
          <p:cNvPr id="149" name="Google Shape;149;p10"/>
          <p:cNvSpPr txBox="1"/>
          <p:nvPr/>
        </p:nvSpPr>
        <p:spPr>
          <a:xfrm>
            <a:off x="2468000" y="17060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Sony Interactive Entertainment</a:t>
            </a:r>
            <a:endParaRPr b="1" i="0" sz="800" u="none" cap="none" strike="noStrike">
              <a:solidFill>
                <a:srgbClr val="FFFFFF"/>
              </a:solidFill>
              <a:latin typeface="Roboto Condensed"/>
              <a:ea typeface="Roboto Condensed"/>
              <a:cs typeface="Roboto Condensed"/>
              <a:sym typeface="Roboto Condensed"/>
            </a:endParaRPr>
          </a:p>
        </p:txBody>
      </p:sp>
      <p:sp>
        <p:nvSpPr>
          <p:cNvPr id="150" name="Google Shape;150;p10"/>
          <p:cNvSpPr txBox="1"/>
          <p:nvPr/>
        </p:nvSpPr>
        <p:spPr>
          <a:xfrm>
            <a:off x="2433725" y="4223950"/>
            <a:ext cx="39912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1" lang="en" sz="1000" u="none" cap="none" strike="noStrike">
                <a:solidFill>
                  <a:srgbClr val="FFFFFF"/>
                </a:solidFill>
                <a:latin typeface="Roboto Condensed"/>
                <a:ea typeface="Roboto Condensed"/>
                <a:cs typeface="Roboto Condensed"/>
                <a:sym typeface="Roboto Condensed"/>
              </a:rPr>
              <a:t>No Man’s Sky</a:t>
            </a:r>
            <a:r>
              <a:rPr b="1" i="0" lang="en" sz="1000" u="none" cap="none" strike="noStrike">
                <a:solidFill>
                  <a:srgbClr val="FFFFFF"/>
                </a:solidFill>
                <a:latin typeface="Roboto Condensed"/>
                <a:ea typeface="Roboto Condensed"/>
                <a:cs typeface="Roboto Condensed"/>
                <a:sym typeface="Roboto Condensed"/>
              </a:rPr>
              <a:t> allows players to explore a massive universe full of unique and procedurally-generated planets.</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51" name="Google Shape;151;p10"/>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152" name="Google Shape;152;p10"/>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153" name="Google Shape;153;p10"/>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57" name="Shape 157"/>
        <p:cNvGrpSpPr/>
        <p:nvPr/>
      </p:nvGrpSpPr>
      <p:grpSpPr>
        <a:xfrm>
          <a:off x="0" y="0"/>
          <a:ext cx="0" cy="0"/>
          <a:chOff x="0" y="0"/>
          <a:chExt cx="0" cy="0"/>
        </a:xfrm>
      </p:grpSpPr>
      <p:sp>
        <p:nvSpPr>
          <p:cNvPr id="158" name="Google Shape;158;p11"/>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Motivation</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Creative Expression</a:t>
            </a:r>
            <a:endParaRPr sz="3000">
              <a:solidFill>
                <a:srgbClr val="4FC3CD"/>
              </a:solidFill>
              <a:latin typeface="Bebas Neue"/>
              <a:ea typeface="Bebas Neue"/>
              <a:cs typeface="Bebas Neue"/>
              <a:sym typeface="Bebas Neue"/>
            </a:endParaRPr>
          </a:p>
        </p:txBody>
      </p:sp>
      <p:pic>
        <p:nvPicPr>
          <p:cNvPr descr="Screenshot of LittleBigPlanet 3, featuring the Create Mode depicting a globe against an exterior environment featuring a house, grass, and tree with a tire swing." id="159" name="Google Shape;159;p11"/>
          <p:cNvPicPr preferRelativeResize="0"/>
          <p:nvPr/>
        </p:nvPicPr>
        <p:blipFill rotWithShape="1">
          <a:blip r:embed="rId3">
            <a:alphaModFix/>
          </a:blip>
          <a:srcRect b="0" l="0" r="0" t="0"/>
          <a:stretch/>
        </p:blipFill>
        <p:spPr>
          <a:xfrm>
            <a:off x="2628950" y="2013875"/>
            <a:ext cx="3886099" cy="2185925"/>
          </a:xfrm>
          <a:prstGeom prst="rect">
            <a:avLst/>
          </a:prstGeom>
          <a:noFill/>
          <a:ln>
            <a:noFill/>
          </a:ln>
        </p:spPr>
      </p:pic>
      <p:sp>
        <p:nvSpPr>
          <p:cNvPr id="160" name="Google Shape;160;p11"/>
          <p:cNvSpPr txBox="1"/>
          <p:nvPr/>
        </p:nvSpPr>
        <p:spPr>
          <a:xfrm>
            <a:off x="2570200" y="17060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Karsa Orlong (MobyGames)</a:t>
            </a:r>
            <a:endParaRPr b="1" i="0" sz="800" u="none" cap="none" strike="noStrike">
              <a:solidFill>
                <a:srgbClr val="FFFFFF"/>
              </a:solidFill>
              <a:latin typeface="Roboto Condensed"/>
              <a:ea typeface="Roboto Condensed"/>
              <a:cs typeface="Roboto Condensed"/>
              <a:sym typeface="Roboto Condensed"/>
            </a:endParaRPr>
          </a:p>
        </p:txBody>
      </p:sp>
      <p:sp>
        <p:nvSpPr>
          <p:cNvPr id="161" name="Google Shape;161;p11"/>
          <p:cNvSpPr txBox="1"/>
          <p:nvPr/>
        </p:nvSpPr>
        <p:spPr>
          <a:xfrm>
            <a:off x="2570200" y="4199800"/>
            <a:ext cx="43287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The Create Mode in </a:t>
            </a:r>
            <a:r>
              <a:rPr b="1" i="1" lang="en" sz="1000" u="none" cap="none" strike="noStrike">
                <a:solidFill>
                  <a:srgbClr val="FFFFFF"/>
                </a:solidFill>
                <a:latin typeface="Roboto Condensed"/>
                <a:ea typeface="Roboto Condensed"/>
                <a:cs typeface="Roboto Condensed"/>
                <a:sym typeface="Roboto Condensed"/>
              </a:rPr>
              <a:t>LittleBigPlanet 3</a:t>
            </a:r>
            <a:r>
              <a:rPr b="1" i="0" lang="en" sz="1000" u="none" cap="none" strike="noStrike">
                <a:solidFill>
                  <a:srgbClr val="FFFFFF"/>
                </a:solidFill>
                <a:latin typeface="Roboto Condensed"/>
                <a:ea typeface="Roboto Condensed"/>
                <a:cs typeface="Roboto Condensed"/>
                <a:sym typeface="Roboto Condensed"/>
              </a:rPr>
              <a:t> allows players to build environments using tools, materials, and objects.</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62" name="Google Shape;162;p11"/>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163" name="Google Shape;163;p11"/>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164" name="Google Shape;164;p11"/>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68" name="Shape 168"/>
        <p:cNvGrpSpPr/>
        <p:nvPr/>
      </p:nvGrpSpPr>
      <p:grpSpPr>
        <a:xfrm>
          <a:off x="0" y="0"/>
          <a:ext cx="0" cy="0"/>
          <a:chOff x="0" y="0"/>
          <a:chExt cx="0" cy="0"/>
        </a:xfrm>
      </p:grpSpPr>
      <p:sp>
        <p:nvSpPr>
          <p:cNvPr id="169" name="Google Shape;169;p12"/>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Geographic</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South Korea</a:t>
            </a:r>
            <a:endParaRPr sz="3000">
              <a:solidFill>
                <a:srgbClr val="4FC3CD"/>
              </a:solidFill>
              <a:latin typeface="Bebas Neue"/>
              <a:ea typeface="Bebas Neue"/>
              <a:cs typeface="Bebas Neue"/>
              <a:sym typeface="Bebas Neue"/>
            </a:endParaRPr>
          </a:p>
        </p:txBody>
      </p:sp>
      <p:pic>
        <p:nvPicPr>
          <p:cNvPr descr="Flag of South Korea" id="170" name="Google Shape;170;p12"/>
          <p:cNvPicPr preferRelativeResize="0"/>
          <p:nvPr/>
        </p:nvPicPr>
        <p:blipFill rotWithShape="1">
          <a:blip r:embed="rId3">
            <a:alphaModFix/>
          </a:blip>
          <a:srcRect b="1204" l="827" r="688" t="2323"/>
          <a:stretch/>
        </p:blipFill>
        <p:spPr>
          <a:xfrm>
            <a:off x="2708162" y="1952925"/>
            <a:ext cx="3727675" cy="2265150"/>
          </a:xfrm>
          <a:prstGeom prst="rect">
            <a:avLst/>
          </a:prstGeom>
          <a:noFill/>
          <a:ln>
            <a:noFill/>
          </a:ln>
        </p:spPr>
      </p:pic>
      <p:sp>
        <p:nvSpPr>
          <p:cNvPr id="171" name="Google Shape;171;p12"/>
          <p:cNvSpPr txBox="1"/>
          <p:nvPr/>
        </p:nvSpPr>
        <p:spPr>
          <a:xfrm>
            <a:off x="2605225" y="168772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PD</a:t>
            </a:r>
            <a:endParaRPr b="1" i="0" sz="800" u="none" cap="none" strike="noStrike">
              <a:solidFill>
                <a:srgbClr val="FFFFFF"/>
              </a:solidFill>
              <a:latin typeface="Roboto Condensed"/>
              <a:ea typeface="Roboto Condensed"/>
              <a:cs typeface="Roboto Condensed"/>
              <a:sym typeface="Roboto Condensed"/>
            </a:endParaRPr>
          </a:p>
        </p:txBody>
      </p:sp>
      <p:sp>
        <p:nvSpPr>
          <p:cNvPr id="172" name="Google Shape;172;p12"/>
          <p:cNvSpPr txBox="1"/>
          <p:nvPr/>
        </p:nvSpPr>
        <p:spPr>
          <a:xfrm>
            <a:off x="2605225" y="4194750"/>
            <a:ext cx="39741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South Korea is the world leader in eSports and household broadband penetration.</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73" name="Google Shape;173;p12"/>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174" name="Google Shape;174;p12"/>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175" name="Google Shape;175;p12"/>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79" name="Shape 179"/>
        <p:cNvGrpSpPr/>
        <p:nvPr/>
      </p:nvGrpSpPr>
      <p:grpSpPr>
        <a:xfrm>
          <a:off x="0" y="0"/>
          <a:ext cx="0" cy="0"/>
          <a:chOff x="0" y="0"/>
          <a:chExt cx="0" cy="0"/>
        </a:xfrm>
      </p:grpSpPr>
      <p:sp>
        <p:nvSpPr>
          <p:cNvPr id="180" name="Google Shape;180;p13"/>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Geographic</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Japan</a:t>
            </a:r>
            <a:endParaRPr sz="3000">
              <a:solidFill>
                <a:srgbClr val="4FC3CD"/>
              </a:solidFill>
              <a:latin typeface="Bebas Neue"/>
              <a:ea typeface="Bebas Neue"/>
              <a:cs typeface="Bebas Neue"/>
              <a:sym typeface="Bebas Neue"/>
            </a:endParaRPr>
          </a:p>
        </p:txBody>
      </p:sp>
      <p:pic>
        <p:nvPicPr>
          <p:cNvPr descr="Flag of Japan" id="181" name="Google Shape;181;p13"/>
          <p:cNvPicPr preferRelativeResize="0"/>
          <p:nvPr/>
        </p:nvPicPr>
        <p:blipFill rotWithShape="1">
          <a:blip r:embed="rId3">
            <a:alphaModFix/>
          </a:blip>
          <a:srcRect b="1114" l="710" r="660" t="1143"/>
          <a:stretch/>
        </p:blipFill>
        <p:spPr>
          <a:xfrm>
            <a:off x="2618375" y="1900325"/>
            <a:ext cx="3907250" cy="2304275"/>
          </a:xfrm>
          <a:prstGeom prst="rect">
            <a:avLst/>
          </a:prstGeom>
          <a:noFill/>
          <a:ln>
            <a:noFill/>
          </a:ln>
        </p:spPr>
      </p:pic>
      <p:sp>
        <p:nvSpPr>
          <p:cNvPr id="182" name="Google Shape;182;p13"/>
          <p:cNvSpPr txBox="1"/>
          <p:nvPr/>
        </p:nvSpPr>
        <p:spPr>
          <a:xfrm>
            <a:off x="2499000" y="165370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PD</a:t>
            </a:r>
            <a:endParaRPr b="1" i="0" sz="800" u="none" cap="none" strike="noStrike">
              <a:solidFill>
                <a:srgbClr val="FFFFFF"/>
              </a:solidFill>
              <a:latin typeface="Roboto Condensed"/>
              <a:ea typeface="Roboto Condensed"/>
              <a:cs typeface="Roboto Condensed"/>
              <a:sym typeface="Roboto Condensed"/>
            </a:endParaRPr>
          </a:p>
        </p:txBody>
      </p:sp>
      <p:sp>
        <p:nvSpPr>
          <p:cNvPr id="183" name="Google Shape;183;p13"/>
          <p:cNvSpPr txBox="1"/>
          <p:nvPr/>
        </p:nvSpPr>
        <p:spPr>
          <a:xfrm>
            <a:off x="2520300" y="4164675"/>
            <a:ext cx="41709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The home console manufacturers such as Sony, Sega, and Nintendo, Japan has a rich console gaming history.</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84" name="Google Shape;184;p13"/>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185" name="Google Shape;185;p13"/>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186" name="Google Shape;186;p13"/>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90" name="Shape 190"/>
        <p:cNvGrpSpPr/>
        <p:nvPr/>
      </p:nvGrpSpPr>
      <p:grpSpPr>
        <a:xfrm>
          <a:off x="0" y="0"/>
          <a:ext cx="0" cy="0"/>
          <a:chOff x="0" y="0"/>
          <a:chExt cx="0" cy="0"/>
        </a:xfrm>
      </p:grpSpPr>
      <p:sp>
        <p:nvSpPr>
          <p:cNvPr id="191" name="Google Shape;191;p14"/>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Geographic</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China</a:t>
            </a:r>
            <a:endParaRPr sz="3000">
              <a:solidFill>
                <a:srgbClr val="4FC3CD"/>
              </a:solidFill>
              <a:latin typeface="Bebas Neue"/>
              <a:ea typeface="Bebas Neue"/>
              <a:cs typeface="Bebas Neue"/>
              <a:sym typeface="Bebas Neue"/>
            </a:endParaRPr>
          </a:p>
        </p:txBody>
      </p:sp>
      <p:pic>
        <p:nvPicPr>
          <p:cNvPr descr="Flag of China" id="192" name="Google Shape;192;p14"/>
          <p:cNvPicPr preferRelativeResize="0"/>
          <p:nvPr/>
        </p:nvPicPr>
        <p:blipFill rotWithShape="1">
          <a:blip r:embed="rId3">
            <a:alphaModFix/>
          </a:blip>
          <a:srcRect b="0" l="0" r="0" t="0"/>
          <a:stretch/>
        </p:blipFill>
        <p:spPr>
          <a:xfrm>
            <a:off x="2907574" y="1965175"/>
            <a:ext cx="3328849" cy="2219250"/>
          </a:xfrm>
          <a:prstGeom prst="rect">
            <a:avLst/>
          </a:prstGeom>
          <a:noFill/>
          <a:ln>
            <a:noFill/>
          </a:ln>
        </p:spPr>
      </p:pic>
      <p:sp>
        <p:nvSpPr>
          <p:cNvPr id="193" name="Google Shape;193;p14"/>
          <p:cNvSpPr txBox="1"/>
          <p:nvPr/>
        </p:nvSpPr>
        <p:spPr>
          <a:xfrm>
            <a:off x="2784725" y="170915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PD</a:t>
            </a:r>
            <a:endParaRPr b="1" i="0" sz="800" u="none" cap="none" strike="noStrike">
              <a:solidFill>
                <a:srgbClr val="FFFFFF"/>
              </a:solidFill>
              <a:latin typeface="Roboto Condensed"/>
              <a:ea typeface="Roboto Condensed"/>
              <a:cs typeface="Roboto Condensed"/>
              <a:sym typeface="Roboto Condensed"/>
            </a:endParaRPr>
          </a:p>
        </p:txBody>
      </p:sp>
      <p:sp>
        <p:nvSpPr>
          <p:cNvPr id="194" name="Google Shape;194;p14"/>
          <p:cNvSpPr txBox="1"/>
          <p:nvPr/>
        </p:nvSpPr>
        <p:spPr>
          <a:xfrm>
            <a:off x="2811338" y="4184425"/>
            <a:ext cx="42720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China is arguably the world’s largest game market.</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95" name="Google Shape;195;p14"/>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196" name="Google Shape;196;p14"/>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197" name="Google Shape;197;p14"/>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01" name="Shape 201"/>
        <p:cNvGrpSpPr/>
        <p:nvPr/>
      </p:nvGrpSpPr>
      <p:grpSpPr>
        <a:xfrm>
          <a:off x="0" y="0"/>
          <a:ext cx="0" cy="0"/>
          <a:chOff x="0" y="0"/>
          <a:chExt cx="0" cy="0"/>
        </a:xfrm>
      </p:grpSpPr>
      <p:sp>
        <p:nvSpPr>
          <p:cNvPr id="202" name="Google Shape;202;p15"/>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Geographic</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Russia &amp; Germany</a:t>
            </a:r>
            <a:endParaRPr sz="3000">
              <a:solidFill>
                <a:srgbClr val="4FC3CD"/>
              </a:solidFill>
              <a:latin typeface="Bebas Neue"/>
              <a:ea typeface="Bebas Neue"/>
              <a:cs typeface="Bebas Neue"/>
              <a:sym typeface="Bebas Neue"/>
            </a:endParaRPr>
          </a:p>
        </p:txBody>
      </p:sp>
      <p:pic>
        <p:nvPicPr>
          <p:cNvPr descr="Flag of Russia" id="203" name="Google Shape;203;p15"/>
          <p:cNvPicPr preferRelativeResize="0"/>
          <p:nvPr/>
        </p:nvPicPr>
        <p:blipFill rotWithShape="1">
          <a:blip r:embed="rId3">
            <a:alphaModFix/>
          </a:blip>
          <a:srcRect b="0" l="0" r="0" t="0"/>
          <a:stretch/>
        </p:blipFill>
        <p:spPr>
          <a:xfrm>
            <a:off x="1076905" y="2173894"/>
            <a:ext cx="3244675" cy="1864006"/>
          </a:xfrm>
          <a:prstGeom prst="rect">
            <a:avLst/>
          </a:prstGeom>
          <a:noFill/>
          <a:ln>
            <a:noFill/>
          </a:ln>
        </p:spPr>
      </p:pic>
      <p:sp>
        <p:nvSpPr>
          <p:cNvPr id="204" name="Google Shape;204;p15"/>
          <p:cNvSpPr txBox="1"/>
          <p:nvPr/>
        </p:nvSpPr>
        <p:spPr>
          <a:xfrm>
            <a:off x="1007675" y="1903350"/>
            <a:ext cx="21090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PD</a:t>
            </a:r>
            <a:endParaRPr b="1" i="0" sz="800" u="none" cap="none" strike="noStrike">
              <a:solidFill>
                <a:srgbClr val="FFFFFF"/>
              </a:solidFill>
              <a:latin typeface="Roboto Condensed"/>
              <a:ea typeface="Roboto Condensed"/>
              <a:cs typeface="Roboto Condensed"/>
              <a:sym typeface="Roboto Condensed"/>
            </a:endParaRPr>
          </a:p>
        </p:txBody>
      </p:sp>
      <p:pic>
        <p:nvPicPr>
          <p:cNvPr descr="Flag of Germany" id="205" name="Google Shape;205;p15"/>
          <p:cNvPicPr preferRelativeResize="0"/>
          <p:nvPr/>
        </p:nvPicPr>
        <p:blipFill rotWithShape="1">
          <a:blip r:embed="rId4">
            <a:alphaModFix/>
          </a:blip>
          <a:srcRect b="0" l="0" r="0" t="0"/>
          <a:stretch/>
        </p:blipFill>
        <p:spPr>
          <a:xfrm>
            <a:off x="4463326" y="2152400"/>
            <a:ext cx="3603754" cy="1864010"/>
          </a:xfrm>
          <a:prstGeom prst="rect">
            <a:avLst/>
          </a:prstGeom>
          <a:noFill/>
          <a:ln>
            <a:noFill/>
          </a:ln>
        </p:spPr>
      </p:pic>
      <p:sp>
        <p:nvSpPr>
          <p:cNvPr id="206" name="Google Shape;206;p15"/>
          <p:cNvSpPr txBox="1"/>
          <p:nvPr/>
        </p:nvSpPr>
        <p:spPr>
          <a:xfrm>
            <a:off x="4357475" y="1940625"/>
            <a:ext cx="23619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PD</a:t>
            </a:r>
            <a:endParaRPr b="1" i="0" sz="800" u="none" cap="none" strike="noStrike">
              <a:solidFill>
                <a:srgbClr val="FFFFFF"/>
              </a:solidFill>
              <a:latin typeface="Roboto Condensed"/>
              <a:ea typeface="Roboto Condensed"/>
              <a:cs typeface="Roboto Condensed"/>
              <a:sym typeface="Roboto Condensed"/>
            </a:endParaRPr>
          </a:p>
        </p:txBody>
      </p:sp>
      <p:sp>
        <p:nvSpPr>
          <p:cNvPr id="207" name="Google Shape;207;p15"/>
          <p:cNvSpPr txBox="1"/>
          <p:nvPr/>
        </p:nvSpPr>
        <p:spPr>
          <a:xfrm>
            <a:off x="1007675" y="4016400"/>
            <a:ext cx="46920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1" lang="en" sz="900">
                <a:solidFill>
                  <a:schemeClr val="dk1"/>
                </a:solidFill>
                <a:latin typeface="Roboto Condensed"/>
                <a:ea typeface="Roboto Condensed"/>
                <a:cs typeface="Roboto Condensed"/>
                <a:sym typeface="Roboto Condensed"/>
              </a:rPr>
              <a:t>Caption: </a:t>
            </a:r>
            <a:r>
              <a:rPr b="1" i="0" lang="en" sz="900" u="none" cap="none" strike="noStrike">
                <a:solidFill>
                  <a:srgbClr val="FFFFFF"/>
                </a:solidFill>
                <a:latin typeface="Roboto Condensed"/>
                <a:ea typeface="Roboto Condensed"/>
                <a:cs typeface="Roboto Condensed"/>
                <a:sym typeface="Roboto Condensed"/>
              </a:rPr>
              <a:t>Russia and Germany are the first and second largest markets for computer (PC) games.</a:t>
            </a:r>
            <a:endParaRPr b="1" i="0" sz="9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208" name="Google Shape;208;p15"/>
          <p:cNvPicPr preferRelativeResize="0"/>
          <p:nvPr/>
        </p:nvPicPr>
        <p:blipFill rotWithShape="1">
          <a:blip r:embed="rId5">
            <a:alphaModFix/>
          </a:blip>
          <a:srcRect b="0" l="0" r="0" t="0"/>
          <a:stretch/>
        </p:blipFill>
        <p:spPr>
          <a:xfrm>
            <a:off x="0" y="0"/>
            <a:ext cx="9144003" cy="683121"/>
          </a:xfrm>
          <a:prstGeom prst="rect">
            <a:avLst/>
          </a:prstGeom>
          <a:noFill/>
          <a:ln>
            <a:noFill/>
          </a:ln>
        </p:spPr>
      </p:pic>
      <p:pic>
        <p:nvPicPr>
          <p:cNvPr descr="Novy Unlimited logo" id="209" name="Google Shape;209;p15"/>
          <p:cNvPicPr preferRelativeResize="0"/>
          <p:nvPr/>
        </p:nvPicPr>
        <p:blipFill rotWithShape="1">
          <a:blip r:embed="rId6">
            <a:alphaModFix/>
          </a:blip>
          <a:srcRect b="0" l="0" r="0" t="0"/>
          <a:stretch/>
        </p:blipFill>
        <p:spPr>
          <a:xfrm>
            <a:off x="76712" y="4625325"/>
            <a:ext cx="1564960" cy="423050"/>
          </a:xfrm>
          <a:prstGeom prst="rect">
            <a:avLst/>
          </a:prstGeom>
          <a:noFill/>
          <a:ln>
            <a:noFill/>
          </a:ln>
        </p:spPr>
      </p:pic>
      <p:sp>
        <p:nvSpPr>
          <p:cNvPr id="210" name="Google Shape;210;p15"/>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14" name="Shape 214"/>
        <p:cNvGrpSpPr/>
        <p:nvPr/>
      </p:nvGrpSpPr>
      <p:grpSpPr>
        <a:xfrm>
          <a:off x="0" y="0"/>
          <a:ext cx="0" cy="0"/>
          <a:chOff x="0" y="0"/>
          <a:chExt cx="0" cy="0"/>
        </a:xfrm>
      </p:grpSpPr>
      <p:sp>
        <p:nvSpPr>
          <p:cNvPr id="215" name="Google Shape;215;g2f33afd499b_0_0"/>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Geographic</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Russia &amp; Germany</a:t>
            </a:r>
            <a:endParaRPr sz="3000">
              <a:solidFill>
                <a:srgbClr val="4FC3CD"/>
              </a:solidFill>
              <a:latin typeface="Bebas Neue"/>
              <a:ea typeface="Bebas Neue"/>
              <a:cs typeface="Bebas Neue"/>
              <a:sym typeface="Bebas Neue"/>
            </a:endParaRPr>
          </a:p>
        </p:txBody>
      </p:sp>
      <p:pic>
        <p:nvPicPr>
          <p:cNvPr descr="Screenshot of Escape from Tarkov, featuring a dark room with wood and supplies stacked together." id="216" name="Google Shape;216;g2f33afd499b_0_0"/>
          <p:cNvPicPr preferRelativeResize="0"/>
          <p:nvPr/>
        </p:nvPicPr>
        <p:blipFill rotWithShape="1">
          <a:blip r:embed="rId3">
            <a:alphaModFix/>
          </a:blip>
          <a:srcRect b="0" l="0" r="0" t="0"/>
          <a:stretch/>
        </p:blipFill>
        <p:spPr>
          <a:xfrm>
            <a:off x="2570050" y="2022851"/>
            <a:ext cx="4003899" cy="2152100"/>
          </a:xfrm>
          <a:prstGeom prst="rect">
            <a:avLst/>
          </a:prstGeom>
          <a:noFill/>
          <a:ln>
            <a:noFill/>
          </a:ln>
        </p:spPr>
      </p:pic>
      <p:sp>
        <p:nvSpPr>
          <p:cNvPr id="217" name="Google Shape;217;g2f33afd499b_0_0"/>
          <p:cNvSpPr txBox="1"/>
          <p:nvPr/>
        </p:nvSpPr>
        <p:spPr>
          <a:xfrm>
            <a:off x="2458775" y="1781650"/>
            <a:ext cx="23619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Battlestate Games</a:t>
            </a:r>
            <a:endParaRPr b="1" i="0" sz="800" u="none" cap="none" strike="noStrike">
              <a:solidFill>
                <a:srgbClr val="FFFFFF"/>
              </a:solidFill>
              <a:latin typeface="Roboto Condensed"/>
              <a:ea typeface="Roboto Condensed"/>
              <a:cs typeface="Roboto Condensed"/>
              <a:sym typeface="Roboto Condensed"/>
            </a:endParaRPr>
          </a:p>
        </p:txBody>
      </p:sp>
      <p:sp>
        <p:nvSpPr>
          <p:cNvPr id="218" name="Google Shape;218;g2f33afd499b_0_0"/>
          <p:cNvSpPr txBox="1"/>
          <p:nvPr/>
        </p:nvSpPr>
        <p:spPr>
          <a:xfrm>
            <a:off x="2495725" y="4196250"/>
            <a:ext cx="42168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1" lang="en" sz="900">
                <a:solidFill>
                  <a:schemeClr val="dk1"/>
                </a:solidFill>
                <a:latin typeface="Roboto Condensed"/>
                <a:ea typeface="Roboto Condensed"/>
                <a:cs typeface="Roboto Condensed"/>
                <a:sym typeface="Roboto Condensed"/>
              </a:rPr>
              <a:t>Caption: </a:t>
            </a:r>
            <a:r>
              <a:rPr b="1" i="0" lang="en" sz="900" u="none" cap="none" strike="noStrike">
                <a:solidFill>
                  <a:srgbClr val="FFFFFF"/>
                </a:solidFill>
                <a:latin typeface="Roboto Condensed"/>
                <a:ea typeface="Roboto Condensed"/>
                <a:cs typeface="Roboto Condensed"/>
                <a:sym typeface="Roboto Condensed"/>
              </a:rPr>
              <a:t>Environment from first-person shooter </a:t>
            </a:r>
            <a:r>
              <a:rPr b="1" i="1" lang="en" sz="900" u="none" cap="none" strike="noStrike">
                <a:solidFill>
                  <a:srgbClr val="FFFFFF"/>
                </a:solidFill>
                <a:latin typeface="Roboto Condensed"/>
                <a:ea typeface="Roboto Condensed"/>
                <a:cs typeface="Roboto Condensed"/>
                <a:sym typeface="Roboto Condensed"/>
              </a:rPr>
              <a:t>Escape from Tarkov</a:t>
            </a:r>
            <a:r>
              <a:rPr b="1" i="0" lang="en" sz="900" u="none" cap="none" strike="noStrike">
                <a:solidFill>
                  <a:srgbClr val="FFFFFF"/>
                </a:solidFill>
                <a:latin typeface="Roboto Condensed"/>
                <a:ea typeface="Roboto Condensed"/>
                <a:cs typeface="Roboto Condensed"/>
                <a:sym typeface="Roboto Condensed"/>
              </a:rPr>
              <a:t> developed in Saint Petersburg studio Battlestate Games.</a:t>
            </a:r>
            <a:endParaRPr b="1" i="0" sz="9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219" name="Google Shape;219;g2f33afd499b_0_0"/>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220" name="Google Shape;220;g2f33afd499b_0_0"/>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221" name="Google Shape;221;g2f33afd499b_0_0"/>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25" name="Shape 225"/>
        <p:cNvGrpSpPr/>
        <p:nvPr/>
      </p:nvGrpSpPr>
      <p:grpSpPr>
        <a:xfrm>
          <a:off x="0" y="0"/>
          <a:ext cx="0" cy="0"/>
          <a:chOff x="0" y="0"/>
          <a:chExt cx="0" cy="0"/>
        </a:xfrm>
      </p:grpSpPr>
      <p:sp>
        <p:nvSpPr>
          <p:cNvPr id="226" name="Google Shape;226;g2f33afd499b_0_18"/>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Geographic</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Russia &amp; Germany</a:t>
            </a:r>
            <a:endParaRPr sz="3000">
              <a:solidFill>
                <a:srgbClr val="4FC3CD"/>
              </a:solidFill>
              <a:latin typeface="Bebas Neue"/>
              <a:ea typeface="Bebas Neue"/>
              <a:cs typeface="Bebas Neue"/>
              <a:sym typeface="Bebas Neue"/>
            </a:endParaRPr>
          </a:p>
        </p:txBody>
      </p:sp>
      <p:pic>
        <p:nvPicPr>
          <p:cNvPr descr="Screenshot of Far Cry with the player wading through water while holding a gun." id="227" name="Google Shape;227;g2f33afd499b_0_18"/>
          <p:cNvPicPr preferRelativeResize="0"/>
          <p:nvPr/>
        </p:nvPicPr>
        <p:blipFill rotWithShape="1">
          <a:blip r:embed="rId3">
            <a:alphaModFix/>
          </a:blip>
          <a:srcRect b="0" l="0" r="0" t="0"/>
          <a:stretch/>
        </p:blipFill>
        <p:spPr>
          <a:xfrm>
            <a:off x="3146640" y="2031568"/>
            <a:ext cx="2850726" cy="2138075"/>
          </a:xfrm>
          <a:prstGeom prst="rect">
            <a:avLst/>
          </a:prstGeom>
          <a:noFill/>
          <a:ln>
            <a:noFill/>
          </a:ln>
        </p:spPr>
      </p:pic>
      <p:sp>
        <p:nvSpPr>
          <p:cNvPr id="228" name="Google Shape;228;g2f33afd499b_0_18"/>
          <p:cNvSpPr txBox="1"/>
          <p:nvPr/>
        </p:nvSpPr>
        <p:spPr>
          <a:xfrm>
            <a:off x="3037550" y="1762025"/>
            <a:ext cx="18867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Mattias Kreku (MobyGames)</a:t>
            </a:r>
            <a:endParaRPr b="1" i="0" sz="800" u="none" cap="none" strike="noStrike">
              <a:solidFill>
                <a:srgbClr val="FFFFFF"/>
              </a:solidFill>
              <a:latin typeface="Roboto Condensed"/>
              <a:ea typeface="Roboto Condensed"/>
              <a:cs typeface="Roboto Condensed"/>
              <a:sym typeface="Roboto Condensed"/>
            </a:endParaRPr>
          </a:p>
        </p:txBody>
      </p:sp>
      <p:sp>
        <p:nvSpPr>
          <p:cNvPr id="229" name="Google Shape;229;g2f33afd499b_0_18"/>
          <p:cNvSpPr txBox="1"/>
          <p:nvPr/>
        </p:nvSpPr>
        <p:spPr>
          <a:xfrm>
            <a:off x="3056550" y="4136550"/>
            <a:ext cx="30309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1" lang="en" sz="900">
                <a:solidFill>
                  <a:schemeClr val="dk1"/>
                </a:solidFill>
                <a:latin typeface="Roboto Condensed"/>
                <a:ea typeface="Roboto Condensed"/>
                <a:cs typeface="Roboto Condensed"/>
                <a:sym typeface="Roboto Condensed"/>
              </a:rPr>
              <a:t>Caption: </a:t>
            </a:r>
            <a:r>
              <a:rPr b="1" i="1" lang="en" sz="900" u="none" cap="none" strike="noStrike">
                <a:solidFill>
                  <a:srgbClr val="FFFFFF"/>
                </a:solidFill>
                <a:latin typeface="Roboto Condensed"/>
                <a:ea typeface="Roboto Condensed"/>
                <a:cs typeface="Roboto Condensed"/>
                <a:sym typeface="Roboto Condensed"/>
              </a:rPr>
              <a:t>Far Cry</a:t>
            </a:r>
            <a:r>
              <a:rPr b="1" i="0" lang="en" sz="900" u="none" cap="none" strike="noStrike">
                <a:solidFill>
                  <a:srgbClr val="FFFFFF"/>
                </a:solidFill>
                <a:latin typeface="Roboto Condensed"/>
                <a:ea typeface="Roboto Condensed"/>
                <a:cs typeface="Roboto Condensed"/>
                <a:sym typeface="Roboto Condensed"/>
              </a:rPr>
              <a:t> is a well-known franchise created by German studio Crytek.</a:t>
            </a:r>
            <a:endParaRPr b="1" i="0" sz="9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230" name="Google Shape;230;g2f33afd499b_0_18"/>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231" name="Google Shape;231;g2f33afd499b_0_18"/>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232" name="Google Shape;232;g2f33afd499b_0_18"/>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36" name="Shape 236"/>
        <p:cNvGrpSpPr/>
        <p:nvPr/>
      </p:nvGrpSpPr>
      <p:grpSpPr>
        <a:xfrm>
          <a:off x="0" y="0"/>
          <a:ext cx="0" cy="0"/>
          <a:chOff x="0" y="0"/>
          <a:chExt cx="0" cy="0"/>
        </a:xfrm>
      </p:grpSpPr>
      <p:sp>
        <p:nvSpPr>
          <p:cNvPr id="237" name="Google Shape;237;p16"/>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Demographic</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Gender</a:t>
            </a:r>
            <a:endParaRPr sz="3000">
              <a:solidFill>
                <a:srgbClr val="4FC3CD"/>
              </a:solidFill>
              <a:latin typeface="Bebas Neue"/>
              <a:ea typeface="Bebas Neue"/>
              <a:cs typeface="Bebas Neue"/>
              <a:sym typeface="Bebas Neue"/>
            </a:endParaRPr>
          </a:p>
        </p:txBody>
      </p:sp>
      <p:pic>
        <p:nvPicPr>
          <p:cNvPr descr="Photo of young boy sitting in front of a personal computer with his hand on the mouse." id="238" name="Google Shape;238;p16"/>
          <p:cNvPicPr preferRelativeResize="0"/>
          <p:nvPr/>
        </p:nvPicPr>
        <p:blipFill rotWithShape="1">
          <a:blip r:embed="rId3">
            <a:alphaModFix/>
          </a:blip>
          <a:srcRect b="0" l="0" r="0" t="0"/>
          <a:stretch/>
        </p:blipFill>
        <p:spPr>
          <a:xfrm>
            <a:off x="2157900" y="1997500"/>
            <a:ext cx="1442528" cy="2148526"/>
          </a:xfrm>
          <a:prstGeom prst="rect">
            <a:avLst/>
          </a:prstGeom>
          <a:noFill/>
          <a:ln>
            <a:noFill/>
          </a:ln>
        </p:spPr>
      </p:pic>
      <p:sp>
        <p:nvSpPr>
          <p:cNvPr id="239" name="Google Shape;239;p16"/>
          <p:cNvSpPr txBox="1"/>
          <p:nvPr/>
        </p:nvSpPr>
        <p:spPr>
          <a:xfrm>
            <a:off x="2077600" y="1705725"/>
            <a:ext cx="18867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IxMaster (Shutterstock)</a:t>
            </a:r>
            <a:endParaRPr b="1" i="0" sz="800" u="none" cap="none" strike="noStrike">
              <a:solidFill>
                <a:srgbClr val="FFFFFF"/>
              </a:solidFill>
              <a:latin typeface="Roboto Condensed"/>
              <a:ea typeface="Roboto Condensed"/>
              <a:cs typeface="Roboto Condensed"/>
              <a:sym typeface="Roboto Condensed"/>
            </a:endParaRPr>
          </a:p>
        </p:txBody>
      </p:sp>
      <p:pic>
        <p:nvPicPr>
          <p:cNvPr descr="Photo of the Frag Dolls team, featuring seven girls with matching black branded shirts and jeans standing against a wall." id="240" name="Google Shape;240;p16"/>
          <p:cNvPicPr preferRelativeResize="0"/>
          <p:nvPr/>
        </p:nvPicPr>
        <p:blipFill rotWithShape="1">
          <a:blip r:embed="rId4">
            <a:alphaModFix/>
          </a:blip>
          <a:srcRect b="0" l="0" r="0" t="0"/>
          <a:stretch/>
        </p:blipFill>
        <p:spPr>
          <a:xfrm>
            <a:off x="4017560" y="1997500"/>
            <a:ext cx="2716216" cy="2148525"/>
          </a:xfrm>
          <a:prstGeom prst="rect">
            <a:avLst/>
          </a:prstGeom>
          <a:noFill/>
          <a:ln>
            <a:noFill/>
          </a:ln>
        </p:spPr>
      </p:pic>
      <p:sp>
        <p:nvSpPr>
          <p:cNvPr id="241" name="Google Shape;241;p16"/>
          <p:cNvSpPr txBox="1"/>
          <p:nvPr/>
        </p:nvSpPr>
        <p:spPr>
          <a:xfrm>
            <a:off x="3958375" y="170572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jn2k108 (Photobucket)</a:t>
            </a:r>
            <a:endParaRPr b="1" i="0" sz="800" u="none" cap="none" strike="noStrike">
              <a:solidFill>
                <a:srgbClr val="FFFFFF"/>
              </a:solidFill>
              <a:latin typeface="Roboto Condensed"/>
              <a:ea typeface="Roboto Condensed"/>
              <a:cs typeface="Roboto Condensed"/>
              <a:sym typeface="Roboto Condensed"/>
            </a:endParaRPr>
          </a:p>
        </p:txBody>
      </p:sp>
      <p:sp>
        <p:nvSpPr>
          <p:cNvPr id="242" name="Google Shape;242;p16"/>
          <p:cNvSpPr txBox="1"/>
          <p:nvPr/>
        </p:nvSpPr>
        <p:spPr>
          <a:xfrm>
            <a:off x="2077600" y="4173838"/>
            <a:ext cx="52098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Early personal computer gaming was dominated by boys</a:t>
            </a:r>
            <a:r>
              <a:rPr b="1" i="1" lang="en" sz="1000">
                <a:solidFill>
                  <a:schemeClr val="dk1"/>
                </a:solidFill>
                <a:latin typeface="Roboto Condensed"/>
                <a:ea typeface="Roboto Condensed"/>
                <a:cs typeface="Roboto Condensed"/>
                <a:sym typeface="Roboto Condensed"/>
              </a:rPr>
              <a:t> </a:t>
            </a:r>
            <a:r>
              <a:rPr b="1" lang="en" sz="1000">
                <a:solidFill>
                  <a:schemeClr val="dk1"/>
                </a:solidFill>
                <a:latin typeface="Roboto Condensed"/>
                <a:ea typeface="Roboto Condensed"/>
                <a:cs typeface="Roboto Condensed"/>
                <a:sym typeface="Roboto Condensed"/>
              </a:rPr>
              <a:t>- </a:t>
            </a:r>
            <a:r>
              <a:rPr b="1" i="0" lang="en" sz="1000" u="none" cap="none" strike="noStrike">
                <a:solidFill>
                  <a:srgbClr val="FFFFFF"/>
                </a:solidFill>
                <a:latin typeface="Roboto Condensed"/>
                <a:ea typeface="Roboto Condensed"/>
                <a:cs typeface="Roboto Condensed"/>
                <a:sym typeface="Roboto Condensed"/>
              </a:rPr>
              <a:t>left</a:t>
            </a:r>
            <a:r>
              <a:rPr b="1" i="1" lang="en" sz="1000">
                <a:solidFill>
                  <a:schemeClr val="dk1"/>
                </a:solidFill>
                <a:latin typeface="Roboto Condensed"/>
                <a:ea typeface="Roboto Condensed"/>
                <a:cs typeface="Roboto Condensed"/>
                <a:sym typeface="Roboto Condensed"/>
              </a:rPr>
              <a:t> </a:t>
            </a:r>
            <a:r>
              <a:rPr b="1" lang="en" sz="1000">
                <a:solidFill>
                  <a:schemeClr val="dk1"/>
                </a:solidFill>
                <a:latin typeface="Roboto Condensed"/>
                <a:ea typeface="Roboto Condensed"/>
                <a:cs typeface="Roboto Condensed"/>
                <a:sym typeface="Roboto Condensed"/>
              </a:rPr>
              <a:t>- </a:t>
            </a:r>
            <a:r>
              <a:rPr b="1" i="0" lang="en" sz="1000" u="none" cap="none" strike="noStrike">
                <a:solidFill>
                  <a:srgbClr val="FFFFFF"/>
                </a:solidFill>
                <a:latin typeface="Roboto Condensed"/>
                <a:ea typeface="Roboto Condensed"/>
                <a:cs typeface="Roboto Condensed"/>
                <a:sym typeface="Roboto Condensed"/>
              </a:rPr>
              <a:t>but adult female players (including the Frag Dolls</a:t>
            </a:r>
            <a:r>
              <a:rPr b="1" i="1" lang="en" sz="1000">
                <a:solidFill>
                  <a:schemeClr val="dk1"/>
                </a:solidFill>
                <a:latin typeface="Roboto Condensed"/>
                <a:ea typeface="Roboto Condensed"/>
                <a:cs typeface="Roboto Condensed"/>
                <a:sym typeface="Roboto Condensed"/>
              </a:rPr>
              <a:t> </a:t>
            </a:r>
            <a:r>
              <a:rPr b="1" lang="en" sz="1000">
                <a:solidFill>
                  <a:schemeClr val="dk1"/>
                </a:solidFill>
                <a:latin typeface="Roboto Condensed"/>
                <a:ea typeface="Roboto Condensed"/>
                <a:cs typeface="Roboto Condensed"/>
                <a:sym typeface="Roboto Condensed"/>
              </a:rPr>
              <a:t>- r</a:t>
            </a:r>
            <a:r>
              <a:rPr b="1" i="0" lang="en" sz="1000" u="none" cap="none" strike="noStrike">
                <a:solidFill>
                  <a:srgbClr val="FFFFFF"/>
                </a:solidFill>
                <a:latin typeface="Roboto Condensed"/>
                <a:ea typeface="Roboto Condensed"/>
                <a:cs typeface="Roboto Condensed"/>
                <a:sym typeface="Roboto Condensed"/>
              </a:rPr>
              <a:t>ight) have been found to outnumber male gamers ages 6-17).</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243" name="Google Shape;243;p16"/>
          <p:cNvPicPr preferRelativeResize="0"/>
          <p:nvPr/>
        </p:nvPicPr>
        <p:blipFill rotWithShape="1">
          <a:blip r:embed="rId5">
            <a:alphaModFix/>
          </a:blip>
          <a:srcRect b="0" l="0" r="0" t="0"/>
          <a:stretch/>
        </p:blipFill>
        <p:spPr>
          <a:xfrm>
            <a:off x="0" y="0"/>
            <a:ext cx="9144003" cy="683121"/>
          </a:xfrm>
          <a:prstGeom prst="rect">
            <a:avLst/>
          </a:prstGeom>
          <a:noFill/>
          <a:ln>
            <a:noFill/>
          </a:ln>
        </p:spPr>
      </p:pic>
      <p:pic>
        <p:nvPicPr>
          <p:cNvPr descr="Novy Unlimited logo" id="244" name="Google Shape;244;p16"/>
          <p:cNvPicPr preferRelativeResize="0"/>
          <p:nvPr/>
        </p:nvPicPr>
        <p:blipFill rotWithShape="1">
          <a:blip r:embed="rId6">
            <a:alphaModFix/>
          </a:blip>
          <a:srcRect b="0" l="0" r="0" t="0"/>
          <a:stretch/>
        </p:blipFill>
        <p:spPr>
          <a:xfrm>
            <a:off x="76712" y="4614675"/>
            <a:ext cx="1564960" cy="423050"/>
          </a:xfrm>
          <a:prstGeom prst="rect">
            <a:avLst/>
          </a:prstGeom>
          <a:noFill/>
          <a:ln>
            <a:noFill/>
          </a:ln>
        </p:spPr>
      </p:pic>
      <p:sp>
        <p:nvSpPr>
          <p:cNvPr id="245" name="Google Shape;245;p16"/>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49" name="Shape 249"/>
        <p:cNvGrpSpPr/>
        <p:nvPr/>
      </p:nvGrpSpPr>
      <p:grpSpPr>
        <a:xfrm>
          <a:off x="0" y="0"/>
          <a:ext cx="0" cy="0"/>
          <a:chOff x="0" y="0"/>
          <a:chExt cx="0" cy="0"/>
        </a:xfrm>
      </p:grpSpPr>
      <p:sp>
        <p:nvSpPr>
          <p:cNvPr id="250" name="Google Shape;250;p17"/>
          <p:cNvSpPr txBox="1"/>
          <p:nvPr>
            <p:ph type="title"/>
          </p:nvPr>
        </p:nvSpPr>
        <p:spPr>
          <a:xfrm>
            <a:off x="311700" y="5974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Demographic</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Age</a:t>
            </a:r>
            <a:endParaRPr sz="3000">
              <a:solidFill>
                <a:srgbClr val="4FC3CD"/>
              </a:solidFill>
              <a:latin typeface="Bebas Neue"/>
              <a:ea typeface="Bebas Neue"/>
              <a:cs typeface="Bebas Neue"/>
              <a:sym typeface="Bebas Neue"/>
            </a:endParaRPr>
          </a:p>
        </p:txBody>
      </p:sp>
      <p:pic>
        <p:nvPicPr>
          <p:cNvPr descr="Screenshot of Monument Valley, featuring the character exploring an orange-centric puzzle environment with multiple staircases." id="251" name="Google Shape;251;p17"/>
          <p:cNvPicPr preferRelativeResize="0"/>
          <p:nvPr/>
        </p:nvPicPr>
        <p:blipFill rotWithShape="1">
          <a:blip r:embed="rId3">
            <a:alphaModFix/>
          </a:blip>
          <a:srcRect b="0" l="0" r="0" t="0"/>
          <a:stretch/>
        </p:blipFill>
        <p:spPr>
          <a:xfrm>
            <a:off x="3860664" y="1805850"/>
            <a:ext cx="1422675" cy="2276299"/>
          </a:xfrm>
          <a:prstGeom prst="rect">
            <a:avLst/>
          </a:prstGeom>
          <a:noFill/>
          <a:ln>
            <a:noFill/>
          </a:ln>
        </p:spPr>
      </p:pic>
      <p:sp>
        <p:nvSpPr>
          <p:cNvPr id="252" name="Google Shape;252;p17"/>
          <p:cNvSpPr txBox="1"/>
          <p:nvPr/>
        </p:nvSpPr>
        <p:spPr>
          <a:xfrm>
            <a:off x="3748775" y="153760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Sciere (MobyGames)</a:t>
            </a:r>
            <a:endParaRPr b="1" i="0" sz="800" u="none" cap="none" strike="noStrike">
              <a:solidFill>
                <a:srgbClr val="FFFFFF"/>
              </a:solidFill>
              <a:latin typeface="Roboto Condensed"/>
              <a:ea typeface="Roboto Condensed"/>
              <a:cs typeface="Roboto Condensed"/>
              <a:sym typeface="Roboto Condensed"/>
            </a:endParaRPr>
          </a:p>
        </p:txBody>
      </p:sp>
      <p:sp>
        <p:nvSpPr>
          <p:cNvPr id="253" name="Google Shape;253;p17"/>
          <p:cNvSpPr txBox="1"/>
          <p:nvPr/>
        </p:nvSpPr>
        <p:spPr>
          <a:xfrm>
            <a:off x="3017388" y="4082150"/>
            <a:ext cx="33411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C</a:t>
            </a:r>
            <a:r>
              <a:rPr b="1" i="0" lang="en" sz="1000" u="none" cap="none" strike="noStrike">
                <a:solidFill>
                  <a:srgbClr val="FFFFFF"/>
                </a:solidFill>
                <a:latin typeface="Roboto Condensed"/>
                <a:ea typeface="Roboto Condensed"/>
                <a:cs typeface="Roboto Condensed"/>
                <a:sym typeface="Roboto Condensed"/>
              </a:rPr>
              <a:t>asual games such as </a:t>
            </a:r>
            <a:r>
              <a:rPr b="1" i="1" lang="en" sz="1000" u="none" cap="none" strike="noStrike">
                <a:solidFill>
                  <a:srgbClr val="FFFFFF"/>
                </a:solidFill>
                <a:latin typeface="Roboto Condensed"/>
                <a:ea typeface="Roboto Condensed"/>
                <a:cs typeface="Roboto Condensed"/>
                <a:sym typeface="Roboto Condensed"/>
              </a:rPr>
              <a:t>Monument Valley</a:t>
            </a:r>
            <a:r>
              <a:rPr b="1" i="0" lang="en" sz="1000" u="none" cap="none" strike="noStrike">
                <a:solidFill>
                  <a:srgbClr val="FFFFFF"/>
                </a:solidFill>
                <a:latin typeface="Roboto Condensed"/>
                <a:ea typeface="Roboto Condensed"/>
                <a:cs typeface="Roboto Condensed"/>
                <a:sym typeface="Roboto Condensed"/>
              </a:rPr>
              <a:t> form the most popular type of game played by all U</a:t>
            </a:r>
            <a:r>
              <a:rPr b="1" lang="en" sz="1000">
                <a:solidFill>
                  <a:srgbClr val="FFFFFF"/>
                </a:solidFill>
                <a:latin typeface="Roboto Condensed"/>
                <a:ea typeface="Roboto Condensed"/>
                <a:cs typeface="Roboto Condensed"/>
                <a:sym typeface="Roboto Condensed"/>
              </a:rPr>
              <a:t>S</a:t>
            </a:r>
            <a:r>
              <a:rPr b="1" i="0" lang="en" sz="1000" u="none" cap="none" strike="noStrike">
                <a:solidFill>
                  <a:srgbClr val="FFFFFF"/>
                </a:solidFill>
                <a:latin typeface="Roboto Condensed"/>
                <a:ea typeface="Roboto Condensed"/>
                <a:cs typeface="Roboto Condensed"/>
                <a:sym typeface="Roboto Condensed"/>
              </a:rPr>
              <a:t> age groups.</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254" name="Google Shape;254;p17"/>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255" name="Google Shape;255;p17"/>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256" name="Google Shape;256;p17"/>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58" name="Shape 58"/>
        <p:cNvGrpSpPr/>
        <p:nvPr/>
      </p:nvGrpSpPr>
      <p:grpSpPr>
        <a:xfrm>
          <a:off x="0" y="0"/>
          <a:ext cx="0" cy="0"/>
          <a:chOff x="0" y="0"/>
          <a:chExt cx="0" cy="0"/>
        </a:xfrm>
      </p:grpSpPr>
      <p:sp>
        <p:nvSpPr>
          <p:cNvPr id="59" name="Google Shape;59;p2"/>
          <p:cNvSpPr txBox="1"/>
          <p:nvPr>
            <p:ph type="title"/>
          </p:nvPr>
        </p:nvSpPr>
        <p:spPr>
          <a:xfrm>
            <a:off x="356150" y="1838400"/>
            <a:ext cx="8520600" cy="23208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lang="en" sz="4800">
                <a:latin typeface="Bebas Neue"/>
                <a:ea typeface="Bebas Neue"/>
                <a:cs typeface="Bebas Neue"/>
                <a:sym typeface="Bebas Neue"/>
              </a:rPr>
              <a:t>CHAPTER 4</a:t>
            </a:r>
            <a:endParaRPr sz="48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600">
                <a:solidFill>
                  <a:srgbClr val="4FC3CD"/>
                </a:solidFill>
                <a:latin typeface="Bebas Neue"/>
                <a:ea typeface="Bebas Neue"/>
                <a:cs typeface="Bebas Neue"/>
                <a:sym typeface="Bebas Neue"/>
              </a:rPr>
              <a:t>PLAYER ELEMENTS</a:t>
            </a:r>
            <a:br>
              <a:rPr lang="en" sz="3600">
                <a:solidFill>
                  <a:srgbClr val="4FC3CD"/>
                </a:solidFill>
                <a:latin typeface="Bebas Neue"/>
                <a:ea typeface="Bebas Neue"/>
                <a:cs typeface="Bebas Neue"/>
                <a:sym typeface="Bebas Neue"/>
              </a:rPr>
            </a:br>
            <a:r>
              <a:rPr lang="en" sz="3000">
                <a:solidFill>
                  <a:srgbClr val="4FC3CD"/>
                </a:solidFill>
                <a:latin typeface="Bebas Neue"/>
                <a:ea typeface="Bebas Neue"/>
                <a:cs typeface="Bebas Neue"/>
                <a:sym typeface="Bebas Neue"/>
              </a:rPr>
              <a:t>WHO PLAYS &amp; WHY?</a:t>
            </a:r>
            <a:endParaRPr sz="3000">
              <a:solidFill>
                <a:srgbClr val="4FC3CD"/>
              </a:solidFill>
              <a:latin typeface="Bebas Neue"/>
              <a:ea typeface="Bebas Neue"/>
              <a:cs typeface="Bebas Neue"/>
              <a:sym typeface="Bebas Neue"/>
            </a:endParaRPr>
          </a:p>
        </p:txBody>
      </p:sp>
      <p:pic>
        <p:nvPicPr>
          <p:cNvPr descr="Textbook title (Game Development Essentials: An Introduction - Fourth Edition) and author name (Jeannie Novak)" id="60" name="Google Shape;60;p2"/>
          <p:cNvPicPr preferRelativeResize="0"/>
          <p:nvPr/>
        </p:nvPicPr>
        <p:blipFill rotWithShape="1">
          <a:blip r:embed="rId3">
            <a:alphaModFix/>
          </a:blip>
          <a:srcRect b="0" l="0" r="0" t="0"/>
          <a:stretch/>
        </p:blipFill>
        <p:spPr>
          <a:xfrm>
            <a:off x="0" y="0"/>
            <a:ext cx="9144003" cy="683121"/>
          </a:xfrm>
          <a:prstGeom prst="rect">
            <a:avLst/>
          </a:prstGeom>
          <a:noFill/>
          <a:ln>
            <a:noFill/>
          </a:ln>
        </p:spPr>
      </p:pic>
      <p:pic>
        <p:nvPicPr>
          <p:cNvPr descr="Novy Unlimited logo" id="61" name="Google Shape;61;p2"/>
          <p:cNvPicPr preferRelativeResize="0"/>
          <p:nvPr/>
        </p:nvPicPr>
        <p:blipFill rotWithShape="1">
          <a:blip r:embed="rId4">
            <a:alphaModFix/>
          </a:blip>
          <a:srcRect b="0" l="0" r="0" t="0"/>
          <a:stretch/>
        </p:blipFill>
        <p:spPr>
          <a:xfrm>
            <a:off x="76712" y="4625325"/>
            <a:ext cx="1564960" cy="423050"/>
          </a:xfrm>
          <a:prstGeom prst="rect">
            <a:avLst/>
          </a:prstGeom>
          <a:noFill/>
          <a:ln>
            <a:noFill/>
          </a:ln>
        </p:spPr>
      </p:pic>
      <p:sp>
        <p:nvSpPr>
          <p:cNvPr id="62" name="Google Shape;62;p2"/>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60" name="Shape 260"/>
        <p:cNvGrpSpPr/>
        <p:nvPr/>
      </p:nvGrpSpPr>
      <p:grpSpPr>
        <a:xfrm>
          <a:off x="0" y="0"/>
          <a:ext cx="0" cy="0"/>
          <a:chOff x="0" y="0"/>
          <a:chExt cx="0" cy="0"/>
        </a:xfrm>
      </p:grpSpPr>
      <p:sp>
        <p:nvSpPr>
          <p:cNvPr id="261" name="Google Shape;261;p18"/>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Psychographic</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VALS Psychotypes</a:t>
            </a:r>
            <a:endParaRPr sz="3000">
              <a:solidFill>
                <a:srgbClr val="4FC3CD"/>
              </a:solidFill>
              <a:latin typeface="Bebas Neue"/>
              <a:ea typeface="Bebas Neue"/>
              <a:cs typeface="Bebas Neue"/>
              <a:sym typeface="Bebas Neue"/>
            </a:endParaRPr>
          </a:p>
        </p:txBody>
      </p:sp>
      <p:pic>
        <p:nvPicPr>
          <p:cNvPr descr="Diagram of Values Attitudes &amp; Lifestyles Survey - VALS - showing the primary motivators for people -  including ideals, such as whether someone is a thinker or believer; achievement, such as if someone is an achiever or striver; and self-expression, such as if someone is an experiencer or a maker; and whether someone operates with high resources and high innovation - making them a innovator - or low resources and low innovation - making them a survivor. " id="262" name="Google Shape;262;p18"/>
          <p:cNvPicPr preferRelativeResize="0"/>
          <p:nvPr/>
        </p:nvPicPr>
        <p:blipFill rotWithShape="1">
          <a:blip r:embed="rId3">
            <a:alphaModFix/>
          </a:blip>
          <a:srcRect b="0" l="0" r="0" t="0"/>
          <a:stretch/>
        </p:blipFill>
        <p:spPr>
          <a:xfrm>
            <a:off x="3581100" y="1870775"/>
            <a:ext cx="1737476" cy="2348151"/>
          </a:xfrm>
          <a:prstGeom prst="rect">
            <a:avLst/>
          </a:prstGeom>
          <a:noFill/>
          <a:ln>
            <a:noFill/>
          </a:ln>
        </p:spPr>
      </p:pic>
      <p:sp>
        <p:nvSpPr>
          <p:cNvPr id="263" name="Google Shape;263;p18"/>
          <p:cNvSpPr txBox="1"/>
          <p:nvPr/>
        </p:nvSpPr>
        <p:spPr>
          <a:xfrm>
            <a:off x="3490725" y="162080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Diagram by Per Olin</a:t>
            </a:r>
            <a:endParaRPr b="1" i="0" sz="800" u="none" cap="none" strike="noStrike">
              <a:solidFill>
                <a:srgbClr val="FFFFFF"/>
              </a:solidFill>
              <a:latin typeface="Roboto Condensed"/>
              <a:ea typeface="Roboto Condensed"/>
              <a:cs typeface="Roboto Condensed"/>
              <a:sym typeface="Roboto Condensed"/>
            </a:endParaRPr>
          </a:p>
        </p:txBody>
      </p:sp>
      <p:sp>
        <p:nvSpPr>
          <p:cNvPr id="264" name="Google Shape;264;p18"/>
          <p:cNvSpPr txBox="1"/>
          <p:nvPr/>
        </p:nvSpPr>
        <p:spPr>
          <a:xfrm>
            <a:off x="2226375" y="4168250"/>
            <a:ext cx="46380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lang="en" sz="1000">
                <a:solidFill>
                  <a:srgbClr val="FFFFFF"/>
                </a:solidFill>
                <a:latin typeface="Roboto Condensed"/>
                <a:ea typeface="Roboto Condensed"/>
                <a:cs typeface="Roboto Condensed"/>
                <a:sym typeface="Roboto Condensed"/>
              </a:rPr>
              <a:t>The VALS survey analyzes consumers based on psychographic dimensions related to motivations and resources. (Source: Strategic Business Insights.)</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265" name="Google Shape;265;p18"/>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266" name="Google Shape;266;p18"/>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267" name="Google Shape;267;p18"/>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71" name="Shape 271"/>
        <p:cNvGrpSpPr/>
        <p:nvPr/>
      </p:nvGrpSpPr>
      <p:grpSpPr>
        <a:xfrm>
          <a:off x="0" y="0"/>
          <a:ext cx="0" cy="0"/>
          <a:chOff x="0" y="0"/>
          <a:chExt cx="0" cy="0"/>
        </a:xfrm>
      </p:grpSpPr>
      <p:sp>
        <p:nvSpPr>
          <p:cNvPr id="272" name="Google Shape;272;p19"/>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Psychographic</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Myers-Briggs Type Indicator</a:t>
            </a:r>
            <a:endParaRPr sz="3000">
              <a:solidFill>
                <a:srgbClr val="4FC3CD"/>
              </a:solidFill>
              <a:latin typeface="Bebas Neue"/>
              <a:ea typeface="Bebas Neue"/>
              <a:cs typeface="Bebas Neue"/>
              <a:sym typeface="Bebas Neue"/>
            </a:endParaRPr>
          </a:p>
        </p:txBody>
      </p:sp>
      <p:pic>
        <p:nvPicPr>
          <p:cNvPr descr="Diagram of preferences scale for the Myers-Briggs Type Indicator - MBTI - for personality types, determining whether someone is an introvert or extrovert by the source of their energy; whether someone sources their information by sensing data or intuition of ideas; whether someone approaches problem solving by thinking objectively or relying on emotions; and how someone orients themselves to the outside world by either judging or perceiving." id="273" name="Google Shape;273;p19"/>
          <p:cNvPicPr preferRelativeResize="0"/>
          <p:nvPr/>
        </p:nvPicPr>
        <p:blipFill rotWithShape="1">
          <a:blip r:embed="rId3">
            <a:alphaModFix/>
          </a:blip>
          <a:srcRect b="0" l="0" r="0" t="0"/>
          <a:stretch/>
        </p:blipFill>
        <p:spPr>
          <a:xfrm>
            <a:off x="2837123" y="2006425"/>
            <a:ext cx="3469749" cy="2207275"/>
          </a:xfrm>
          <a:prstGeom prst="rect">
            <a:avLst/>
          </a:prstGeom>
          <a:noFill/>
          <a:ln>
            <a:noFill/>
          </a:ln>
        </p:spPr>
      </p:pic>
      <p:sp>
        <p:nvSpPr>
          <p:cNvPr id="274" name="Google Shape;274;p19"/>
          <p:cNvSpPr txBox="1"/>
          <p:nvPr/>
        </p:nvSpPr>
        <p:spPr>
          <a:xfrm>
            <a:off x="2722950" y="174365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Diagram by Per Olin</a:t>
            </a:r>
            <a:endParaRPr b="1" i="0" sz="800" u="none" cap="none" strike="noStrike">
              <a:solidFill>
                <a:srgbClr val="FFFFFF"/>
              </a:solidFill>
              <a:latin typeface="Roboto Condensed"/>
              <a:ea typeface="Roboto Condensed"/>
              <a:cs typeface="Roboto Condensed"/>
              <a:sym typeface="Roboto Condensed"/>
            </a:endParaRPr>
          </a:p>
        </p:txBody>
      </p:sp>
      <p:sp>
        <p:nvSpPr>
          <p:cNvPr id="275" name="Google Shape;275;p19"/>
          <p:cNvSpPr txBox="1"/>
          <p:nvPr/>
        </p:nvSpPr>
        <p:spPr>
          <a:xfrm>
            <a:off x="2722950" y="4169700"/>
            <a:ext cx="48999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Preferences on each scale of the MBTI instrument combine to yield a four-letter psychological type [</a:t>
            </a:r>
            <a:r>
              <a:rPr b="1" lang="en" sz="1000">
                <a:solidFill>
                  <a:srgbClr val="FFFFFF"/>
                </a:solidFill>
                <a:latin typeface="Roboto Condensed"/>
                <a:ea typeface="Roboto Condensed"/>
                <a:cs typeface="Roboto Condensed"/>
                <a:sym typeface="Roboto Condensed"/>
              </a:rPr>
              <a:t>For example</a:t>
            </a:r>
            <a:r>
              <a:rPr b="1" i="0" lang="en" sz="1000" u="none" cap="none" strike="noStrike">
                <a:solidFill>
                  <a:srgbClr val="FFFFFF"/>
                </a:solidFill>
                <a:latin typeface="Roboto Condensed"/>
                <a:ea typeface="Roboto Condensed"/>
                <a:cs typeface="Roboto Condensed"/>
                <a:sym typeface="Roboto Condensed"/>
              </a:rPr>
              <a:t>, ISFJ, ENTP]. (Source: Myers &amp; Briggs Foundation, Inc.)</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276" name="Google Shape;276;p19"/>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277" name="Google Shape;277;p19"/>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278" name="Google Shape;278;p19"/>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82" name="Shape 282"/>
        <p:cNvGrpSpPr/>
        <p:nvPr/>
      </p:nvGrpSpPr>
      <p:grpSpPr>
        <a:xfrm>
          <a:off x="0" y="0"/>
          <a:ext cx="0" cy="0"/>
          <a:chOff x="0" y="0"/>
          <a:chExt cx="0" cy="0"/>
        </a:xfrm>
      </p:grpSpPr>
      <p:sp>
        <p:nvSpPr>
          <p:cNvPr id="283" name="Google Shape;283;p20"/>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Generational</a:t>
            </a:r>
            <a:endParaRPr sz="3000">
              <a:latin typeface="Bebas Neue"/>
              <a:ea typeface="Bebas Neue"/>
              <a:cs typeface="Bebas Neue"/>
              <a:sym typeface="Bebas Neue"/>
            </a:endParaRPr>
          </a:p>
          <a:p>
            <a:pPr indent="0" lvl="0" marL="0" rtl="0" algn="l">
              <a:lnSpc>
                <a:spcPct val="100000"/>
              </a:lnSpc>
              <a:spcBef>
                <a:spcPts val="0"/>
              </a:spcBef>
              <a:spcAft>
                <a:spcPts val="0"/>
              </a:spcAft>
              <a:buSzPts val="2800"/>
              <a:buNone/>
            </a:pPr>
            <a:r>
              <a:t/>
            </a:r>
            <a:endParaRPr sz="3000">
              <a:solidFill>
                <a:srgbClr val="4FC3CD"/>
              </a:solidFill>
              <a:latin typeface="Bebas Neue"/>
              <a:ea typeface="Bebas Neue"/>
              <a:cs typeface="Bebas Neue"/>
              <a:sym typeface="Bebas Neue"/>
            </a:endParaRPr>
          </a:p>
        </p:txBody>
      </p:sp>
      <p:pic>
        <p:nvPicPr>
          <p:cNvPr descr="Diagram of current generations in the United States, starting with the Silent Generation - from 1928 to 1945 - to Boomer - from 1946 - 1964 - to Gen X - from 1965 - 1980 - to Millennial - from 1981 - 1996 - to Gen z - from 1997 - 2012 - and ending with Generation Alpha - from 2013 to present time." id="284" name="Google Shape;284;p20"/>
          <p:cNvPicPr preferRelativeResize="0"/>
          <p:nvPr/>
        </p:nvPicPr>
        <p:blipFill rotWithShape="1">
          <a:blip r:embed="rId3">
            <a:alphaModFix/>
          </a:blip>
          <a:srcRect b="0" l="0" r="0" t="0"/>
          <a:stretch/>
        </p:blipFill>
        <p:spPr>
          <a:xfrm>
            <a:off x="1087312" y="2016783"/>
            <a:ext cx="6990546" cy="1829552"/>
          </a:xfrm>
          <a:prstGeom prst="rect">
            <a:avLst/>
          </a:prstGeom>
          <a:noFill/>
          <a:ln>
            <a:noFill/>
          </a:ln>
        </p:spPr>
      </p:pic>
      <p:sp>
        <p:nvSpPr>
          <p:cNvPr id="285" name="Google Shape;285;p20"/>
          <p:cNvSpPr txBox="1"/>
          <p:nvPr/>
        </p:nvSpPr>
        <p:spPr>
          <a:xfrm>
            <a:off x="990575" y="1708975"/>
            <a:ext cx="28887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Diagram by Per Olin</a:t>
            </a:r>
            <a:endParaRPr b="1" i="0" sz="800" u="none" cap="none" strike="noStrike">
              <a:solidFill>
                <a:srgbClr val="FFFFFF"/>
              </a:solidFill>
              <a:latin typeface="Roboto Condensed"/>
              <a:ea typeface="Roboto Condensed"/>
              <a:cs typeface="Roboto Condensed"/>
              <a:sym typeface="Roboto Condensed"/>
            </a:endParaRPr>
          </a:p>
        </p:txBody>
      </p:sp>
      <p:sp>
        <p:nvSpPr>
          <p:cNvPr id="286" name="Google Shape;286;p20"/>
          <p:cNvSpPr txBox="1"/>
          <p:nvPr/>
        </p:nvSpPr>
        <p:spPr>
          <a:xfrm>
            <a:off x="967500" y="3811506"/>
            <a:ext cx="72090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Birth years associated with all current generations of players in the United States.</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287" name="Google Shape;287;p20"/>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288" name="Google Shape;288;p20"/>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289" name="Google Shape;289;p20"/>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93" name="Shape 293"/>
        <p:cNvGrpSpPr/>
        <p:nvPr/>
      </p:nvGrpSpPr>
      <p:grpSpPr>
        <a:xfrm>
          <a:off x="0" y="0"/>
          <a:ext cx="0" cy="0"/>
          <a:chOff x="0" y="0"/>
          <a:chExt cx="0" cy="0"/>
        </a:xfrm>
      </p:grpSpPr>
      <p:sp>
        <p:nvSpPr>
          <p:cNvPr id="294" name="Google Shape;294;p21"/>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Generational</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Silent Generation</a:t>
            </a:r>
            <a:endParaRPr sz="3000">
              <a:solidFill>
                <a:srgbClr val="4FC3CD"/>
              </a:solidFill>
              <a:latin typeface="Bebas Neue"/>
              <a:ea typeface="Bebas Neue"/>
              <a:cs typeface="Bebas Neue"/>
              <a:sym typeface="Bebas Neue"/>
            </a:endParaRPr>
          </a:p>
        </p:txBody>
      </p:sp>
      <p:pic>
        <p:nvPicPr>
          <p:cNvPr descr="Screenshot of Tom Clancy’s Splinter Cell Conviction, featuring Sam Fisher walking through a busy street looking to his right." id="295" name="Google Shape;295;p21"/>
          <p:cNvPicPr preferRelativeResize="0"/>
          <p:nvPr/>
        </p:nvPicPr>
        <p:blipFill rotWithShape="1">
          <a:blip r:embed="rId3">
            <a:alphaModFix/>
          </a:blip>
          <a:srcRect b="0" l="0" r="0" t="0"/>
          <a:stretch/>
        </p:blipFill>
        <p:spPr>
          <a:xfrm>
            <a:off x="2504925" y="1953775"/>
            <a:ext cx="3736451" cy="2101750"/>
          </a:xfrm>
          <a:prstGeom prst="rect">
            <a:avLst/>
          </a:prstGeom>
          <a:noFill/>
          <a:ln>
            <a:noFill/>
          </a:ln>
        </p:spPr>
      </p:pic>
      <p:sp>
        <p:nvSpPr>
          <p:cNvPr id="296" name="Google Shape;296;p21"/>
          <p:cNvSpPr txBox="1"/>
          <p:nvPr/>
        </p:nvSpPr>
        <p:spPr>
          <a:xfrm>
            <a:off x="2436000" y="169922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Ubisoft Entertainment SA</a:t>
            </a:r>
            <a:endParaRPr b="1" i="0" sz="800" u="none" cap="none" strike="noStrike">
              <a:solidFill>
                <a:srgbClr val="FFFFFF"/>
              </a:solidFill>
              <a:latin typeface="Roboto Condensed"/>
              <a:ea typeface="Roboto Condensed"/>
              <a:cs typeface="Roboto Condensed"/>
              <a:sym typeface="Roboto Condensed"/>
            </a:endParaRPr>
          </a:p>
        </p:txBody>
      </p:sp>
      <p:sp>
        <p:nvSpPr>
          <p:cNvPr id="297" name="Google Shape;297;p21"/>
          <p:cNvSpPr txBox="1"/>
          <p:nvPr/>
        </p:nvSpPr>
        <p:spPr>
          <a:xfrm>
            <a:off x="2377425" y="4023575"/>
            <a:ext cx="40527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Games featuring stealth, intrigue, and spy-like protagonists (such as Sam Fisher on </a:t>
            </a:r>
            <a:r>
              <a:rPr b="1" i="1" lang="en" sz="1000" u="none" cap="none" strike="noStrike">
                <a:solidFill>
                  <a:srgbClr val="FFFFFF"/>
                </a:solidFill>
                <a:latin typeface="Roboto Condensed"/>
                <a:ea typeface="Roboto Condensed"/>
                <a:cs typeface="Roboto Condensed"/>
                <a:sym typeface="Roboto Condensed"/>
              </a:rPr>
              <a:t>Tom Clancy’s Splinter Cell: Conviction</a:t>
            </a:r>
            <a:r>
              <a:rPr b="1" i="0" lang="en" sz="1000" u="none" cap="none" strike="noStrike">
                <a:solidFill>
                  <a:srgbClr val="FFFFFF"/>
                </a:solidFill>
                <a:latin typeface="Roboto Condensed"/>
                <a:ea typeface="Roboto Condensed"/>
                <a:cs typeface="Roboto Condensed"/>
                <a:sym typeface="Roboto Condensed"/>
              </a:rPr>
              <a:t>, shown) embody elements associated with the Silent Generation.</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298" name="Google Shape;298;p21"/>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299" name="Google Shape;299;p21"/>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300" name="Google Shape;300;p21"/>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304" name="Shape 304"/>
        <p:cNvGrpSpPr/>
        <p:nvPr/>
      </p:nvGrpSpPr>
      <p:grpSpPr>
        <a:xfrm>
          <a:off x="0" y="0"/>
          <a:ext cx="0" cy="0"/>
          <a:chOff x="0" y="0"/>
          <a:chExt cx="0" cy="0"/>
        </a:xfrm>
      </p:grpSpPr>
      <p:sp>
        <p:nvSpPr>
          <p:cNvPr id="305" name="Google Shape;305;p22"/>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Generational</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Boomer Generation</a:t>
            </a:r>
            <a:endParaRPr sz="3000">
              <a:solidFill>
                <a:srgbClr val="4FC3CD"/>
              </a:solidFill>
              <a:latin typeface="Bebas Neue"/>
              <a:ea typeface="Bebas Neue"/>
              <a:cs typeface="Bebas Neue"/>
              <a:sym typeface="Bebas Neue"/>
            </a:endParaRPr>
          </a:p>
        </p:txBody>
      </p:sp>
      <p:pic>
        <p:nvPicPr>
          <p:cNvPr descr="Screenshot of To the Moon with the character looking at the night sky full of stars." id="306" name="Google Shape;306;p22"/>
          <p:cNvPicPr preferRelativeResize="0"/>
          <p:nvPr/>
        </p:nvPicPr>
        <p:blipFill rotWithShape="1">
          <a:blip r:embed="rId3">
            <a:alphaModFix/>
          </a:blip>
          <a:srcRect b="0" l="0" r="0" t="0"/>
          <a:stretch/>
        </p:blipFill>
        <p:spPr>
          <a:xfrm>
            <a:off x="2637937" y="1996376"/>
            <a:ext cx="3868123" cy="2175825"/>
          </a:xfrm>
          <a:prstGeom prst="rect">
            <a:avLst/>
          </a:prstGeom>
          <a:noFill/>
          <a:ln>
            <a:noFill/>
          </a:ln>
        </p:spPr>
      </p:pic>
      <p:sp>
        <p:nvSpPr>
          <p:cNvPr id="307" name="Google Shape;307;p22"/>
          <p:cNvSpPr txBox="1"/>
          <p:nvPr/>
        </p:nvSpPr>
        <p:spPr>
          <a:xfrm>
            <a:off x="2576175" y="17419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Freebird Games</a:t>
            </a:r>
            <a:endParaRPr b="1" i="0" sz="800" u="none" cap="none" strike="noStrike">
              <a:solidFill>
                <a:srgbClr val="FFFFFF"/>
              </a:solidFill>
              <a:latin typeface="Roboto Condensed"/>
              <a:ea typeface="Roboto Condensed"/>
              <a:cs typeface="Roboto Condensed"/>
              <a:sym typeface="Roboto Condensed"/>
            </a:endParaRPr>
          </a:p>
        </p:txBody>
      </p:sp>
      <p:sp>
        <p:nvSpPr>
          <p:cNvPr id="308" name="Google Shape;308;p22"/>
          <p:cNvSpPr txBox="1"/>
          <p:nvPr/>
        </p:nvSpPr>
        <p:spPr>
          <a:xfrm>
            <a:off x="2531450" y="4132725"/>
            <a:ext cx="43692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Meditative and introspective games such as </a:t>
            </a:r>
            <a:r>
              <a:rPr b="1" i="1" lang="en" sz="1000" u="none" cap="none" strike="noStrike">
                <a:solidFill>
                  <a:srgbClr val="FFFFFF"/>
                </a:solidFill>
                <a:latin typeface="Roboto Condensed"/>
                <a:ea typeface="Roboto Condensed"/>
                <a:cs typeface="Roboto Condensed"/>
                <a:sym typeface="Roboto Condensed"/>
              </a:rPr>
              <a:t>To The Moon</a:t>
            </a:r>
            <a:r>
              <a:rPr b="1" i="0" lang="en" sz="1000" u="none" cap="none" strike="noStrike">
                <a:solidFill>
                  <a:srgbClr val="FFFFFF"/>
                </a:solidFill>
                <a:latin typeface="Roboto Condensed"/>
                <a:ea typeface="Roboto Condensed"/>
                <a:cs typeface="Roboto Condensed"/>
                <a:sym typeface="Roboto Condensed"/>
              </a:rPr>
              <a:t> incorporate features that might be well-received by the Boomer Generation.</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309" name="Google Shape;309;p22"/>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310" name="Google Shape;310;p22"/>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311" name="Google Shape;311;p22"/>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315" name="Shape 315"/>
        <p:cNvGrpSpPr/>
        <p:nvPr/>
      </p:nvGrpSpPr>
      <p:grpSpPr>
        <a:xfrm>
          <a:off x="0" y="0"/>
          <a:ext cx="0" cy="0"/>
          <a:chOff x="0" y="0"/>
          <a:chExt cx="0" cy="0"/>
        </a:xfrm>
      </p:grpSpPr>
      <p:sp>
        <p:nvSpPr>
          <p:cNvPr id="316" name="Google Shape;316;p23"/>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Generational</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Generation X</a:t>
            </a:r>
            <a:endParaRPr sz="3000">
              <a:solidFill>
                <a:srgbClr val="4FC3CD"/>
              </a:solidFill>
              <a:latin typeface="Bebas Neue"/>
              <a:ea typeface="Bebas Neue"/>
              <a:cs typeface="Bebas Neue"/>
              <a:sym typeface="Bebas Neue"/>
            </a:endParaRPr>
          </a:p>
        </p:txBody>
      </p:sp>
      <p:pic>
        <p:nvPicPr>
          <p:cNvPr descr="Illustration of Tomb Raider series protagonist, Lara Croft, holding a gun with a bow and arrow on her back." id="317" name="Google Shape;317;p23"/>
          <p:cNvPicPr preferRelativeResize="0"/>
          <p:nvPr/>
        </p:nvPicPr>
        <p:blipFill rotWithShape="1">
          <a:blip r:embed="rId3">
            <a:alphaModFix/>
          </a:blip>
          <a:srcRect b="0" l="0" r="0" t="0"/>
          <a:stretch/>
        </p:blipFill>
        <p:spPr>
          <a:xfrm>
            <a:off x="2994700" y="1936650"/>
            <a:ext cx="1466000" cy="2265001"/>
          </a:xfrm>
          <a:prstGeom prst="rect">
            <a:avLst/>
          </a:prstGeom>
          <a:noFill/>
          <a:ln>
            <a:noFill/>
          </a:ln>
        </p:spPr>
      </p:pic>
      <p:sp>
        <p:nvSpPr>
          <p:cNvPr id="318" name="Google Shape;318;p23"/>
          <p:cNvSpPr txBox="1"/>
          <p:nvPr/>
        </p:nvSpPr>
        <p:spPr>
          <a:xfrm>
            <a:off x="2903150" y="1663875"/>
            <a:ext cx="21906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Square Enix</a:t>
            </a:r>
            <a:endParaRPr b="1" i="0" sz="800" u="none" cap="none" strike="noStrike">
              <a:solidFill>
                <a:srgbClr val="FFFFFF"/>
              </a:solidFill>
              <a:latin typeface="Roboto Condensed"/>
              <a:ea typeface="Roboto Condensed"/>
              <a:cs typeface="Roboto Condensed"/>
              <a:sym typeface="Roboto Condensed"/>
            </a:endParaRPr>
          </a:p>
        </p:txBody>
      </p:sp>
      <p:pic>
        <p:nvPicPr>
          <p:cNvPr descr="Illustration of Half-Life protagonist, Gordon Freeman, walking while carrying a crowbar." id="319" name="Google Shape;319;p23"/>
          <p:cNvPicPr preferRelativeResize="0"/>
          <p:nvPr/>
        </p:nvPicPr>
        <p:blipFill rotWithShape="1">
          <a:blip r:embed="rId4">
            <a:alphaModFix/>
          </a:blip>
          <a:srcRect b="0" l="0" r="0" t="0"/>
          <a:stretch/>
        </p:blipFill>
        <p:spPr>
          <a:xfrm>
            <a:off x="5100475" y="1936650"/>
            <a:ext cx="1316693" cy="2265000"/>
          </a:xfrm>
          <a:prstGeom prst="rect">
            <a:avLst/>
          </a:prstGeom>
          <a:noFill/>
          <a:ln>
            <a:noFill/>
          </a:ln>
        </p:spPr>
      </p:pic>
      <p:sp>
        <p:nvSpPr>
          <p:cNvPr id="320" name="Google Shape;320;p23"/>
          <p:cNvSpPr txBox="1"/>
          <p:nvPr/>
        </p:nvSpPr>
        <p:spPr>
          <a:xfrm>
            <a:off x="5001250" y="16638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Valve</a:t>
            </a:r>
            <a:endParaRPr b="1" i="0" sz="800" u="none" cap="none" strike="noStrike">
              <a:solidFill>
                <a:srgbClr val="FFFFFF"/>
              </a:solidFill>
              <a:latin typeface="Roboto Condensed"/>
              <a:ea typeface="Roboto Condensed"/>
              <a:cs typeface="Roboto Condensed"/>
              <a:sym typeface="Roboto Condensed"/>
            </a:endParaRPr>
          </a:p>
        </p:txBody>
      </p:sp>
      <p:sp>
        <p:nvSpPr>
          <p:cNvPr id="321" name="Google Shape;321;p23"/>
          <p:cNvSpPr txBox="1"/>
          <p:nvPr/>
        </p:nvSpPr>
        <p:spPr>
          <a:xfrm>
            <a:off x="2903150" y="4201650"/>
            <a:ext cx="35430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1" lang="en" sz="1000" u="none" cap="none" strike="noStrike">
                <a:solidFill>
                  <a:srgbClr val="FFFFFF"/>
                </a:solidFill>
                <a:latin typeface="Roboto Condensed"/>
                <a:ea typeface="Roboto Condensed"/>
                <a:cs typeface="Roboto Condensed"/>
                <a:sym typeface="Roboto Condensed"/>
              </a:rPr>
              <a:t>Tomb Raider’</a:t>
            </a:r>
            <a:r>
              <a:rPr b="1" i="0" lang="en" sz="1000" u="none" cap="none" strike="noStrike">
                <a:solidFill>
                  <a:srgbClr val="FFFFFF"/>
                </a:solidFill>
                <a:latin typeface="Roboto Condensed"/>
                <a:ea typeface="Roboto Condensed"/>
                <a:cs typeface="Roboto Condensed"/>
                <a:sym typeface="Roboto Condensed"/>
              </a:rPr>
              <a:t>s Lara Croft and </a:t>
            </a:r>
            <a:r>
              <a:rPr b="1" i="1" lang="en" sz="1000" u="none" cap="none" strike="noStrike">
                <a:solidFill>
                  <a:srgbClr val="FFFFFF"/>
                </a:solidFill>
                <a:latin typeface="Roboto Condensed"/>
                <a:ea typeface="Roboto Condensed"/>
                <a:cs typeface="Roboto Condensed"/>
                <a:sym typeface="Roboto Condensed"/>
              </a:rPr>
              <a:t>Half-Life</a:t>
            </a:r>
            <a:r>
              <a:rPr b="1" i="0" lang="en" sz="1000" u="none" cap="none" strike="noStrike">
                <a:solidFill>
                  <a:srgbClr val="FFFFFF"/>
                </a:solidFill>
                <a:latin typeface="Roboto Condensed"/>
                <a:ea typeface="Roboto Condensed"/>
                <a:cs typeface="Roboto Condensed"/>
                <a:sym typeface="Roboto Condensed"/>
              </a:rPr>
              <a:t>’s Gordon Freeman are both depicted as lone heroes.</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322" name="Google Shape;322;p23"/>
          <p:cNvPicPr preferRelativeResize="0"/>
          <p:nvPr/>
        </p:nvPicPr>
        <p:blipFill rotWithShape="1">
          <a:blip r:embed="rId5">
            <a:alphaModFix/>
          </a:blip>
          <a:srcRect b="0" l="0" r="0" t="0"/>
          <a:stretch/>
        </p:blipFill>
        <p:spPr>
          <a:xfrm>
            <a:off x="0" y="0"/>
            <a:ext cx="9144003" cy="683121"/>
          </a:xfrm>
          <a:prstGeom prst="rect">
            <a:avLst/>
          </a:prstGeom>
          <a:noFill/>
          <a:ln>
            <a:noFill/>
          </a:ln>
        </p:spPr>
      </p:pic>
      <p:pic>
        <p:nvPicPr>
          <p:cNvPr descr="Novy Unlimited logo" id="323" name="Google Shape;323;p23"/>
          <p:cNvPicPr preferRelativeResize="0"/>
          <p:nvPr/>
        </p:nvPicPr>
        <p:blipFill rotWithShape="1">
          <a:blip r:embed="rId6">
            <a:alphaModFix/>
          </a:blip>
          <a:srcRect b="0" l="0" r="0" t="0"/>
          <a:stretch/>
        </p:blipFill>
        <p:spPr>
          <a:xfrm>
            <a:off x="76712" y="4625325"/>
            <a:ext cx="1564960" cy="423050"/>
          </a:xfrm>
          <a:prstGeom prst="rect">
            <a:avLst/>
          </a:prstGeom>
          <a:noFill/>
          <a:ln>
            <a:noFill/>
          </a:ln>
        </p:spPr>
      </p:pic>
      <p:sp>
        <p:nvSpPr>
          <p:cNvPr id="324" name="Google Shape;324;p23"/>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328" name="Shape 328"/>
        <p:cNvGrpSpPr/>
        <p:nvPr/>
      </p:nvGrpSpPr>
      <p:grpSpPr>
        <a:xfrm>
          <a:off x="0" y="0"/>
          <a:ext cx="0" cy="0"/>
          <a:chOff x="0" y="0"/>
          <a:chExt cx="0" cy="0"/>
        </a:xfrm>
      </p:grpSpPr>
      <p:sp>
        <p:nvSpPr>
          <p:cNvPr id="329" name="Google Shape;329;p24"/>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Generational</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Millennial Generation</a:t>
            </a:r>
            <a:endParaRPr sz="3000">
              <a:solidFill>
                <a:srgbClr val="4FC3CD"/>
              </a:solidFill>
              <a:latin typeface="Bebas Neue"/>
              <a:ea typeface="Bebas Neue"/>
              <a:cs typeface="Bebas Neue"/>
              <a:sym typeface="Bebas Neue"/>
            </a:endParaRPr>
          </a:p>
        </p:txBody>
      </p:sp>
      <p:pic>
        <p:nvPicPr>
          <p:cNvPr descr="Screenshot of Keep Talking and Nobody Explodes, featuring a device with multiple buttons and a timer with three minutes remaining." id="330" name="Google Shape;330;p24"/>
          <p:cNvPicPr preferRelativeResize="0"/>
          <p:nvPr/>
        </p:nvPicPr>
        <p:blipFill rotWithShape="1">
          <a:blip r:embed="rId3">
            <a:alphaModFix/>
          </a:blip>
          <a:srcRect b="0" l="0" r="0" t="0"/>
          <a:stretch/>
        </p:blipFill>
        <p:spPr>
          <a:xfrm>
            <a:off x="954438" y="2088300"/>
            <a:ext cx="3531288" cy="1986349"/>
          </a:xfrm>
          <a:prstGeom prst="rect">
            <a:avLst/>
          </a:prstGeom>
          <a:noFill/>
          <a:ln>
            <a:noFill/>
          </a:ln>
        </p:spPr>
      </p:pic>
      <p:sp>
        <p:nvSpPr>
          <p:cNvPr id="331" name="Google Shape;331;p24"/>
          <p:cNvSpPr txBox="1"/>
          <p:nvPr/>
        </p:nvSpPr>
        <p:spPr>
          <a:xfrm>
            <a:off x="865363" y="179665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Steel Crate Games</a:t>
            </a:r>
            <a:endParaRPr b="1" i="0" sz="800" u="none" cap="none" strike="noStrike">
              <a:solidFill>
                <a:srgbClr val="FFFFFF"/>
              </a:solidFill>
              <a:latin typeface="Roboto Condensed"/>
              <a:ea typeface="Roboto Condensed"/>
              <a:cs typeface="Roboto Condensed"/>
              <a:sym typeface="Roboto Condensed"/>
            </a:endParaRPr>
          </a:p>
        </p:txBody>
      </p:sp>
      <p:pic>
        <p:nvPicPr>
          <p:cNvPr descr="Screenshot of Don’t Starve Together, featuring multiple characters gathered around a fire. " id="332" name="Google Shape;332;p24"/>
          <p:cNvPicPr preferRelativeResize="0"/>
          <p:nvPr/>
        </p:nvPicPr>
        <p:blipFill rotWithShape="1">
          <a:blip r:embed="rId4">
            <a:alphaModFix/>
          </a:blip>
          <a:srcRect b="0" l="0" r="0" t="0"/>
          <a:stretch/>
        </p:blipFill>
        <p:spPr>
          <a:xfrm>
            <a:off x="4658262" y="2088300"/>
            <a:ext cx="3531299" cy="1986359"/>
          </a:xfrm>
          <a:prstGeom prst="rect">
            <a:avLst/>
          </a:prstGeom>
          <a:noFill/>
          <a:ln>
            <a:noFill/>
          </a:ln>
        </p:spPr>
      </p:pic>
      <p:sp>
        <p:nvSpPr>
          <p:cNvPr id="333" name="Google Shape;333;p24"/>
          <p:cNvSpPr txBox="1"/>
          <p:nvPr/>
        </p:nvSpPr>
        <p:spPr>
          <a:xfrm>
            <a:off x="4658238" y="179665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Rik Hideto (MobyGames)</a:t>
            </a:r>
            <a:endParaRPr b="1" i="0" sz="800" u="none" cap="none" strike="noStrike">
              <a:solidFill>
                <a:srgbClr val="FFFFFF"/>
              </a:solidFill>
              <a:latin typeface="Roboto Condensed"/>
              <a:ea typeface="Roboto Condensed"/>
              <a:cs typeface="Roboto Condensed"/>
              <a:sym typeface="Roboto Condensed"/>
            </a:endParaRPr>
          </a:p>
        </p:txBody>
      </p:sp>
      <p:sp>
        <p:nvSpPr>
          <p:cNvPr id="334" name="Google Shape;334;p24"/>
          <p:cNvSpPr txBox="1"/>
          <p:nvPr/>
        </p:nvSpPr>
        <p:spPr>
          <a:xfrm>
            <a:off x="865384" y="4074650"/>
            <a:ext cx="7288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Games that involve local or online co-op such as </a:t>
            </a:r>
            <a:r>
              <a:rPr b="1" i="1" lang="en" sz="1000" u="none" cap="none" strike="noStrike">
                <a:solidFill>
                  <a:srgbClr val="FFFFFF"/>
                </a:solidFill>
                <a:latin typeface="Roboto Condensed"/>
                <a:ea typeface="Roboto Condensed"/>
                <a:cs typeface="Roboto Condensed"/>
                <a:sym typeface="Roboto Condensed"/>
              </a:rPr>
              <a:t>Keep Talking and Nobody Explodes</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left</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and </a:t>
            </a:r>
            <a:r>
              <a:rPr b="1" i="1" lang="en" sz="1000" u="none" cap="none" strike="noStrike">
                <a:solidFill>
                  <a:srgbClr val="FFFFFF"/>
                </a:solidFill>
                <a:latin typeface="Roboto Condensed"/>
                <a:ea typeface="Roboto Condensed"/>
                <a:cs typeface="Roboto Condensed"/>
                <a:sym typeface="Roboto Condensed"/>
              </a:rPr>
              <a:t>Don’t Starve Together</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right</a:t>
            </a:r>
            <a:r>
              <a:rPr b="1" lang="en" sz="1000">
                <a:solidFill>
                  <a:srgbClr val="FFFFFF"/>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incorporate Millennial characteristics.</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335" name="Google Shape;335;p24"/>
          <p:cNvPicPr preferRelativeResize="0"/>
          <p:nvPr/>
        </p:nvPicPr>
        <p:blipFill rotWithShape="1">
          <a:blip r:embed="rId5">
            <a:alphaModFix/>
          </a:blip>
          <a:srcRect b="0" l="0" r="0" t="0"/>
          <a:stretch/>
        </p:blipFill>
        <p:spPr>
          <a:xfrm>
            <a:off x="0" y="0"/>
            <a:ext cx="9144003" cy="683121"/>
          </a:xfrm>
          <a:prstGeom prst="rect">
            <a:avLst/>
          </a:prstGeom>
          <a:noFill/>
          <a:ln>
            <a:noFill/>
          </a:ln>
        </p:spPr>
      </p:pic>
      <p:pic>
        <p:nvPicPr>
          <p:cNvPr descr="Novy Unlimited logo" id="336" name="Google Shape;336;p24"/>
          <p:cNvPicPr preferRelativeResize="0"/>
          <p:nvPr/>
        </p:nvPicPr>
        <p:blipFill rotWithShape="1">
          <a:blip r:embed="rId6">
            <a:alphaModFix/>
          </a:blip>
          <a:srcRect b="0" l="0" r="0" t="0"/>
          <a:stretch/>
        </p:blipFill>
        <p:spPr>
          <a:xfrm>
            <a:off x="76712" y="4625325"/>
            <a:ext cx="1564960" cy="423050"/>
          </a:xfrm>
          <a:prstGeom prst="rect">
            <a:avLst/>
          </a:prstGeom>
          <a:noFill/>
          <a:ln>
            <a:noFill/>
          </a:ln>
        </p:spPr>
      </p:pic>
      <p:sp>
        <p:nvSpPr>
          <p:cNvPr id="337" name="Google Shape;337;p24"/>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341" name="Shape 341"/>
        <p:cNvGrpSpPr/>
        <p:nvPr/>
      </p:nvGrpSpPr>
      <p:grpSpPr>
        <a:xfrm>
          <a:off x="0" y="0"/>
          <a:ext cx="0" cy="0"/>
          <a:chOff x="0" y="0"/>
          <a:chExt cx="0" cy="0"/>
        </a:xfrm>
      </p:grpSpPr>
      <p:sp>
        <p:nvSpPr>
          <p:cNvPr id="342" name="Google Shape;342;p25"/>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Generational</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Generation Z</a:t>
            </a:r>
            <a:endParaRPr sz="3000">
              <a:solidFill>
                <a:srgbClr val="4FC3CD"/>
              </a:solidFill>
              <a:latin typeface="Bebas Neue"/>
              <a:ea typeface="Bebas Neue"/>
              <a:cs typeface="Bebas Neue"/>
              <a:sym typeface="Bebas Neue"/>
            </a:endParaRPr>
          </a:p>
        </p:txBody>
      </p:sp>
      <p:pic>
        <p:nvPicPr>
          <p:cNvPr descr="Screenshot of Fortnite, featuring three characters gathered with miscellaneous objects - featuring one boy sitting on a blue couch holding a baseball bat, another man in a green sweatshirt holding an orange traffic cone on his head, and a women holding a teddy bear next to a stack of wooden crates." id="343" name="Google Shape;343;p25"/>
          <p:cNvPicPr preferRelativeResize="0"/>
          <p:nvPr/>
        </p:nvPicPr>
        <p:blipFill rotWithShape="1">
          <a:blip r:embed="rId3">
            <a:alphaModFix/>
          </a:blip>
          <a:srcRect b="0" l="0" r="0" t="0"/>
          <a:stretch/>
        </p:blipFill>
        <p:spPr>
          <a:xfrm>
            <a:off x="2705613" y="2012325"/>
            <a:ext cx="3732777" cy="2099676"/>
          </a:xfrm>
          <a:prstGeom prst="rect">
            <a:avLst/>
          </a:prstGeom>
          <a:noFill/>
          <a:ln>
            <a:noFill/>
          </a:ln>
        </p:spPr>
      </p:pic>
      <p:sp>
        <p:nvSpPr>
          <p:cNvPr id="344" name="Google Shape;344;p25"/>
          <p:cNvSpPr txBox="1"/>
          <p:nvPr/>
        </p:nvSpPr>
        <p:spPr>
          <a:xfrm>
            <a:off x="2634175" y="174985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Epic Games</a:t>
            </a:r>
            <a:endParaRPr b="1" i="0" sz="800" u="none" cap="none" strike="noStrike">
              <a:solidFill>
                <a:srgbClr val="FFFFFF"/>
              </a:solidFill>
              <a:latin typeface="Roboto Condensed"/>
              <a:ea typeface="Roboto Condensed"/>
              <a:cs typeface="Roboto Condensed"/>
              <a:sym typeface="Roboto Condensed"/>
            </a:endParaRPr>
          </a:p>
        </p:txBody>
      </p:sp>
      <p:sp>
        <p:nvSpPr>
          <p:cNvPr id="345" name="Google Shape;345;p25"/>
          <p:cNvSpPr txBox="1"/>
          <p:nvPr/>
        </p:nvSpPr>
        <p:spPr>
          <a:xfrm>
            <a:off x="2634175" y="4112000"/>
            <a:ext cx="39612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Multiplayer action games involving customization (and humor!) such as </a:t>
            </a:r>
            <a:r>
              <a:rPr b="1" i="1" lang="en" sz="1000" u="none" cap="none" strike="noStrike">
                <a:solidFill>
                  <a:srgbClr val="FFFFFF"/>
                </a:solidFill>
                <a:latin typeface="Roboto Condensed"/>
                <a:ea typeface="Roboto Condensed"/>
                <a:cs typeface="Roboto Condensed"/>
                <a:sym typeface="Roboto Condensed"/>
              </a:rPr>
              <a:t>Fortnite</a:t>
            </a:r>
            <a:r>
              <a:rPr b="1" i="0" lang="en" sz="1000" u="none" cap="none" strike="noStrike">
                <a:solidFill>
                  <a:srgbClr val="FFFFFF"/>
                </a:solidFill>
                <a:latin typeface="Roboto Condensed"/>
                <a:ea typeface="Roboto Condensed"/>
                <a:cs typeface="Roboto Condensed"/>
                <a:sym typeface="Roboto Condensed"/>
              </a:rPr>
              <a:t> are popular with Generation Z.</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346" name="Google Shape;346;p25"/>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347" name="Google Shape;347;p25"/>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348" name="Google Shape;348;p25"/>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352" name="Shape 352"/>
        <p:cNvGrpSpPr/>
        <p:nvPr/>
      </p:nvGrpSpPr>
      <p:grpSpPr>
        <a:xfrm>
          <a:off x="0" y="0"/>
          <a:ext cx="0" cy="0"/>
          <a:chOff x="0" y="0"/>
          <a:chExt cx="0" cy="0"/>
        </a:xfrm>
      </p:grpSpPr>
      <p:sp>
        <p:nvSpPr>
          <p:cNvPr id="353" name="Google Shape;353;p26"/>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Generational</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Generation Alpha</a:t>
            </a:r>
            <a:endParaRPr sz="3000">
              <a:solidFill>
                <a:srgbClr val="4FC3CD"/>
              </a:solidFill>
              <a:latin typeface="Bebas Neue"/>
              <a:ea typeface="Bebas Neue"/>
              <a:cs typeface="Bebas Neue"/>
              <a:sym typeface="Bebas Neue"/>
            </a:endParaRPr>
          </a:p>
        </p:txBody>
      </p:sp>
      <p:pic>
        <p:nvPicPr>
          <p:cNvPr descr="Screenshot of Animal Crossing New Horizons, featuring three players gathered together on the beach with sparklers." id="354" name="Google Shape;354;p26"/>
          <p:cNvPicPr preferRelativeResize="0"/>
          <p:nvPr/>
        </p:nvPicPr>
        <p:blipFill rotWithShape="1">
          <a:blip r:embed="rId3">
            <a:alphaModFix/>
          </a:blip>
          <a:srcRect b="0" l="0" r="0" t="0"/>
          <a:stretch/>
        </p:blipFill>
        <p:spPr>
          <a:xfrm>
            <a:off x="2639649" y="2030650"/>
            <a:ext cx="3864701" cy="2173900"/>
          </a:xfrm>
          <a:prstGeom prst="rect">
            <a:avLst/>
          </a:prstGeom>
          <a:noFill/>
          <a:ln>
            <a:noFill/>
          </a:ln>
        </p:spPr>
      </p:pic>
      <p:sp>
        <p:nvSpPr>
          <p:cNvPr id="355" name="Google Shape;355;p26"/>
          <p:cNvSpPr txBox="1"/>
          <p:nvPr/>
        </p:nvSpPr>
        <p:spPr>
          <a:xfrm>
            <a:off x="2556825" y="175480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Nintendo</a:t>
            </a:r>
            <a:endParaRPr b="1" i="0" sz="800" u="none" cap="none" strike="noStrike">
              <a:solidFill>
                <a:srgbClr val="FFFFFF"/>
              </a:solidFill>
              <a:latin typeface="Roboto Condensed"/>
              <a:ea typeface="Roboto Condensed"/>
              <a:cs typeface="Roboto Condensed"/>
              <a:sym typeface="Roboto Condensed"/>
            </a:endParaRPr>
          </a:p>
        </p:txBody>
      </p:sp>
      <p:sp>
        <p:nvSpPr>
          <p:cNvPr id="356" name="Google Shape;356;p26"/>
          <p:cNvSpPr txBox="1"/>
          <p:nvPr/>
        </p:nvSpPr>
        <p:spPr>
          <a:xfrm>
            <a:off x="2556813" y="4204550"/>
            <a:ext cx="42720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Social simulation games that involve building and creativity, such as </a:t>
            </a:r>
            <a:r>
              <a:rPr b="1" i="1" lang="en" sz="1000" u="none" cap="none" strike="noStrike">
                <a:solidFill>
                  <a:srgbClr val="FFFFFF"/>
                </a:solidFill>
                <a:latin typeface="Roboto Condensed"/>
                <a:ea typeface="Roboto Condensed"/>
                <a:cs typeface="Roboto Condensed"/>
                <a:sym typeface="Roboto Condensed"/>
              </a:rPr>
              <a:t>Animal Crossing: New Horizons</a:t>
            </a:r>
            <a:r>
              <a:rPr b="1" i="0" lang="en" sz="1000" u="none" cap="none" strike="noStrike">
                <a:solidFill>
                  <a:srgbClr val="FFFFFF"/>
                </a:solidFill>
                <a:latin typeface="Roboto Condensed"/>
                <a:ea typeface="Roboto Condensed"/>
                <a:cs typeface="Roboto Condensed"/>
                <a:sym typeface="Roboto Condensed"/>
              </a:rPr>
              <a:t>, are popular with Generation Alpha players.</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357" name="Google Shape;357;p26"/>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358" name="Google Shape;358;p26"/>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359" name="Google Shape;359;p26"/>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363" name="Shape 363"/>
        <p:cNvGrpSpPr/>
        <p:nvPr/>
      </p:nvGrpSpPr>
      <p:grpSpPr>
        <a:xfrm>
          <a:off x="0" y="0"/>
          <a:ext cx="0" cy="0"/>
          <a:chOff x="0" y="0"/>
          <a:chExt cx="0" cy="0"/>
        </a:xfrm>
      </p:grpSpPr>
      <p:sp>
        <p:nvSpPr>
          <p:cNvPr id="364" name="Google Shape;364;p27"/>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Rating</a:t>
            </a:r>
            <a:endParaRPr sz="3000">
              <a:solidFill>
                <a:srgbClr val="4FC3CD"/>
              </a:solidFill>
              <a:latin typeface="Bebas Neue"/>
              <a:ea typeface="Bebas Neue"/>
              <a:cs typeface="Bebas Neue"/>
              <a:sym typeface="Bebas Neue"/>
            </a:endParaRPr>
          </a:p>
        </p:txBody>
      </p:sp>
      <p:pic>
        <p:nvPicPr>
          <p:cNvPr descr="Photo of PlayStation 5 box art for Resident Evil Village Deluxe Edition." id="365" name="Google Shape;365;p27"/>
          <p:cNvPicPr preferRelativeResize="0"/>
          <p:nvPr/>
        </p:nvPicPr>
        <p:blipFill rotWithShape="1">
          <a:blip r:embed="rId3">
            <a:alphaModFix/>
          </a:blip>
          <a:srcRect b="0" l="0" r="0" t="0"/>
          <a:stretch/>
        </p:blipFill>
        <p:spPr>
          <a:xfrm>
            <a:off x="2195900" y="1433475"/>
            <a:ext cx="2402300" cy="2776448"/>
          </a:xfrm>
          <a:prstGeom prst="rect">
            <a:avLst/>
          </a:prstGeom>
          <a:noFill/>
          <a:ln>
            <a:noFill/>
          </a:ln>
        </p:spPr>
      </p:pic>
      <p:sp>
        <p:nvSpPr>
          <p:cNvPr id="366" name="Google Shape;366;p27"/>
          <p:cNvSpPr txBox="1"/>
          <p:nvPr/>
        </p:nvSpPr>
        <p:spPr>
          <a:xfrm>
            <a:off x="2343825" y="1246325"/>
            <a:ext cx="19353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Capcom</a:t>
            </a:r>
            <a:endParaRPr b="1" i="0" sz="800" u="none" cap="none" strike="noStrike">
              <a:solidFill>
                <a:srgbClr val="FFFFFF"/>
              </a:solidFill>
              <a:latin typeface="Roboto Condensed"/>
              <a:ea typeface="Roboto Condensed"/>
              <a:cs typeface="Roboto Condensed"/>
              <a:sym typeface="Roboto Condensed"/>
            </a:endParaRPr>
          </a:p>
        </p:txBody>
      </p:sp>
      <p:pic>
        <p:nvPicPr>
          <p:cNvPr descr="Photo of Xbox Series X box art for Resident Evil Village Deluxe Edition." id="367" name="Google Shape;367;p27"/>
          <p:cNvPicPr preferRelativeResize="0"/>
          <p:nvPr/>
        </p:nvPicPr>
        <p:blipFill rotWithShape="1">
          <a:blip r:embed="rId4">
            <a:alphaModFix/>
          </a:blip>
          <a:srcRect b="0" l="0" r="0" t="0"/>
          <a:stretch/>
        </p:blipFill>
        <p:spPr>
          <a:xfrm>
            <a:off x="4692775" y="1412550"/>
            <a:ext cx="2036231" cy="2776448"/>
          </a:xfrm>
          <a:prstGeom prst="rect">
            <a:avLst/>
          </a:prstGeom>
          <a:noFill/>
          <a:ln>
            <a:noFill/>
          </a:ln>
        </p:spPr>
      </p:pic>
      <p:sp>
        <p:nvSpPr>
          <p:cNvPr id="368" name="Google Shape;368;p27"/>
          <p:cNvSpPr txBox="1"/>
          <p:nvPr/>
        </p:nvSpPr>
        <p:spPr>
          <a:xfrm>
            <a:off x="4648200" y="1246325"/>
            <a:ext cx="19353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Capcom</a:t>
            </a:r>
            <a:endParaRPr b="1" i="0" sz="800" u="none" cap="none" strike="noStrike">
              <a:solidFill>
                <a:srgbClr val="FFFFFF"/>
              </a:solidFill>
              <a:latin typeface="Roboto Condensed"/>
              <a:ea typeface="Roboto Condensed"/>
              <a:cs typeface="Roboto Condensed"/>
              <a:sym typeface="Roboto Condensed"/>
            </a:endParaRPr>
          </a:p>
        </p:txBody>
      </p:sp>
      <p:sp>
        <p:nvSpPr>
          <p:cNvPr id="369" name="Google Shape;369;p27"/>
          <p:cNvSpPr txBox="1"/>
          <p:nvPr/>
        </p:nvSpPr>
        <p:spPr>
          <a:xfrm>
            <a:off x="2343826" y="4070200"/>
            <a:ext cx="4546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PlayStation 5 and Xbox Series X box art for </a:t>
            </a:r>
            <a:r>
              <a:rPr b="1" i="1" lang="en" sz="1000" u="none" cap="none" strike="noStrike">
                <a:solidFill>
                  <a:srgbClr val="FFFFFF"/>
                </a:solidFill>
                <a:latin typeface="Roboto Condensed"/>
                <a:ea typeface="Roboto Condensed"/>
                <a:cs typeface="Roboto Condensed"/>
                <a:sym typeface="Roboto Condensed"/>
              </a:rPr>
              <a:t>Resident Evil Village</a:t>
            </a:r>
            <a:r>
              <a:rPr b="1" i="0" lang="en" sz="1000" u="none" cap="none" strike="noStrike">
                <a:solidFill>
                  <a:srgbClr val="FFFFFF"/>
                </a:solidFill>
                <a:latin typeface="Roboto Condensed"/>
                <a:ea typeface="Roboto Condensed"/>
                <a:cs typeface="Roboto Condensed"/>
                <a:sym typeface="Roboto Condensed"/>
              </a:rPr>
              <a:t> showing an ESRB rating of M (Mature 17+).</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370" name="Google Shape;370;p27"/>
          <p:cNvPicPr preferRelativeResize="0"/>
          <p:nvPr/>
        </p:nvPicPr>
        <p:blipFill rotWithShape="1">
          <a:blip r:embed="rId5">
            <a:alphaModFix/>
          </a:blip>
          <a:srcRect b="0" l="0" r="0" t="0"/>
          <a:stretch/>
        </p:blipFill>
        <p:spPr>
          <a:xfrm>
            <a:off x="0" y="0"/>
            <a:ext cx="9144003" cy="683121"/>
          </a:xfrm>
          <a:prstGeom prst="rect">
            <a:avLst/>
          </a:prstGeom>
          <a:noFill/>
          <a:ln>
            <a:noFill/>
          </a:ln>
        </p:spPr>
      </p:pic>
      <p:pic>
        <p:nvPicPr>
          <p:cNvPr descr="Novy Unlimited logo" id="371" name="Google Shape;371;p27"/>
          <p:cNvPicPr preferRelativeResize="0"/>
          <p:nvPr/>
        </p:nvPicPr>
        <p:blipFill rotWithShape="1">
          <a:blip r:embed="rId6">
            <a:alphaModFix/>
          </a:blip>
          <a:srcRect b="0" l="0" r="0" t="0"/>
          <a:stretch/>
        </p:blipFill>
        <p:spPr>
          <a:xfrm>
            <a:off x="87362" y="4641300"/>
            <a:ext cx="1564960" cy="423050"/>
          </a:xfrm>
          <a:prstGeom prst="rect">
            <a:avLst/>
          </a:prstGeom>
          <a:noFill/>
          <a:ln>
            <a:noFill/>
          </a:ln>
        </p:spPr>
      </p:pic>
      <p:sp>
        <p:nvSpPr>
          <p:cNvPr id="372" name="Google Shape;372;p27"/>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66" name="Shape 66"/>
        <p:cNvGrpSpPr/>
        <p:nvPr/>
      </p:nvGrpSpPr>
      <p:grpSpPr>
        <a:xfrm>
          <a:off x="0" y="0"/>
          <a:ext cx="0" cy="0"/>
          <a:chOff x="0" y="0"/>
          <a:chExt cx="0" cy="0"/>
        </a:xfrm>
      </p:grpSpPr>
      <p:sp>
        <p:nvSpPr>
          <p:cNvPr id="67" name="Google Shape;67;p3"/>
          <p:cNvSpPr txBox="1"/>
          <p:nvPr>
            <p:ph type="title"/>
          </p:nvPr>
        </p:nvSpPr>
        <p:spPr>
          <a:xfrm>
            <a:off x="356150" y="684200"/>
            <a:ext cx="8520600" cy="1314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b="1" lang="en" sz="4300">
                <a:latin typeface="Roboto Condensed"/>
                <a:ea typeface="Roboto Condensed"/>
                <a:cs typeface="Roboto Condensed"/>
                <a:sym typeface="Roboto Condensed"/>
              </a:rPr>
              <a:t>CHAPTER OBJECTIVES</a:t>
            </a:r>
            <a:endParaRPr sz="4800">
              <a:latin typeface="Bebas Neue"/>
              <a:ea typeface="Bebas Neue"/>
              <a:cs typeface="Bebas Neue"/>
              <a:sym typeface="Bebas Neue"/>
            </a:endParaRPr>
          </a:p>
        </p:txBody>
      </p:sp>
      <p:sp>
        <p:nvSpPr>
          <p:cNvPr id="68" name="Google Shape;68;p3"/>
          <p:cNvSpPr txBox="1"/>
          <p:nvPr/>
        </p:nvSpPr>
        <p:spPr>
          <a:xfrm>
            <a:off x="84300" y="1305375"/>
            <a:ext cx="8975400" cy="515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50">
                <a:solidFill>
                  <a:srgbClr val="4FC3CD"/>
                </a:solidFill>
                <a:latin typeface="Roboto Condensed"/>
                <a:ea typeface="Roboto Condensed"/>
                <a:cs typeface="Roboto Condensed"/>
                <a:sym typeface="Roboto Condensed"/>
              </a:rPr>
              <a:t>After reading this chapter, you should be able to:</a:t>
            </a:r>
            <a:endParaRPr/>
          </a:p>
        </p:txBody>
      </p:sp>
      <p:sp>
        <p:nvSpPr>
          <p:cNvPr id="69" name="Google Shape;69;p3"/>
          <p:cNvSpPr txBox="1"/>
          <p:nvPr/>
        </p:nvSpPr>
        <p:spPr>
          <a:xfrm>
            <a:off x="527175" y="1725275"/>
            <a:ext cx="8313900" cy="6771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00000"/>
              </a:lnSpc>
              <a:spcBef>
                <a:spcPts val="0"/>
              </a:spcBef>
              <a:spcAft>
                <a:spcPts val="0"/>
              </a:spcAft>
              <a:buClr>
                <a:srgbClr val="FFFFFF"/>
              </a:buClr>
              <a:buSzPts val="1600"/>
              <a:buFont typeface="Roboto Condensed"/>
              <a:buChar char="●"/>
            </a:pPr>
            <a:r>
              <a:rPr b="0" i="0" lang="en" sz="1600" u="none" cap="none" strike="noStrike">
                <a:solidFill>
                  <a:srgbClr val="FFFFFF"/>
                </a:solidFill>
                <a:latin typeface="Roboto Condensed"/>
                <a:ea typeface="Roboto Condensed"/>
                <a:cs typeface="Roboto Condensed"/>
                <a:sym typeface="Roboto Condensed"/>
              </a:rPr>
              <a:t>Identify several </a:t>
            </a:r>
            <a:r>
              <a:rPr b="0" i="1" lang="en" sz="1600" u="none" cap="none" strike="noStrike">
                <a:solidFill>
                  <a:srgbClr val="FFFFFF"/>
                </a:solidFill>
                <a:latin typeface="Roboto Condensed"/>
                <a:ea typeface="Roboto Condensed"/>
                <a:cs typeface="Roboto Condensed"/>
                <a:sym typeface="Roboto Condensed"/>
              </a:rPr>
              <a:t>player motivation factors</a:t>
            </a:r>
            <a:r>
              <a:rPr b="0" i="0" lang="en" sz="1600" u="none" cap="none" strike="noStrike">
                <a:solidFill>
                  <a:srgbClr val="FFFFFF"/>
                </a:solidFill>
                <a:latin typeface="Roboto Condensed"/>
                <a:ea typeface="Roboto Condensed"/>
                <a:cs typeface="Roboto Condensed"/>
                <a:sym typeface="Roboto Condensed"/>
              </a:rPr>
              <a:t> and how they affect the types of games that</a:t>
            </a:r>
            <a:br>
              <a:rPr b="0" i="0" lang="en" sz="1600" u="none" cap="none" strike="noStrike">
                <a:solidFill>
                  <a:srgbClr val="FFFFFF"/>
                </a:solidFill>
                <a:latin typeface="Roboto Condensed"/>
                <a:ea typeface="Roboto Condensed"/>
                <a:cs typeface="Roboto Condensed"/>
                <a:sym typeface="Roboto Condensed"/>
              </a:rPr>
            </a:br>
            <a:r>
              <a:rPr b="0" i="0" lang="en" sz="1600" u="none" cap="none" strike="noStrike">
                <a:solidFill>
                  <a:srgbClr val="FFFFFF"/>
                </a:solidFill>
                <a:latin typeface="Roboto Condensed"/>
                <a:ea typeface="Roboto Condensed"/>
                <a:cs typeface="Roboto Condensed"/>
                <a:sym typeface="Roboto Condensed"/>
              </a:rPr>
              <a:t>are developed.</a:t>
            </a:r>
            <a:endParaRPr b="0" i="0" sz="1600" u="none" cap="none" strike="noStrike">
              <a:solidFill>
                <a:srgbClr val="FFFFFF"/>
              </a:solidFill>
              <a:latin typeface="Roboto Condensed"/>
              <a:ea typeface="Roboto Condensed"/>
              <a:cs typeface="Roboto Condensed"/>
              <a:sym typeface="Roboto Condensed"/>
            </a:endParaRPr>
          </a:p>
        </p:txBody>
      </p:sp>
      <p:sp>
        <p:nvSpPr>
          <p:cNvPr id="70" name="Google Shape;70;p3"/>
          <p:cNvSpPr txBox="1"/>
          <p:nvPr/>
        </p:nvSpPr>
        <p:spPr>
          <a:xfrm>
            <a:off x="527175" y="2364900"/>
            <a:ext cx="8136000" cy="4311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dk1"/>
              </a:buClr>
              <a:buSzPts val="1600"/>
              <a:buFont typeface="Roboto Condensed"/>
              <a:buChar char="●"/>
            </a:pPr>
            <a:r>
              <a:rPr lang="en" sz="1600">
                <a:solidFill>
                  <a:schemeClr val="dk1"/>
                </a:solidFill>
                <a:latin typeface="Roboto Condensed"/>
                <a:ea typeface="Roboto Condensed"/>
                <a:cs typeface="Roboto Condensed"/>
                <a:sym typeface="Roboto Condensed"/>
              </a:rPr>
              <a:t>Distinguish between </a:t>
            </a:r>
            <a:r>
              <a:rPr i="1" lang="en" sz="1600">
                <a:solidFill>
                  <a:schemeClr val="dk1"/>
                </a:solidFill>
                <a:latin typeface="Roboto Condensed"/>
                <a:ea typeface="Roboto Condensed"/>
                <a:cs typeface="Roboto Condensed"/>
                <a:sym typeface="Roboto Condensed"/>
              </a:rPr>
              <a:t>geographic, demographic, psychographic</a:t>
            </a:r>
            <a:r>
              <a:rPr lang="en" sz="1600">
                <a:solidFill>
                  <a:schemeClr val="dk1"/>
                </a:solidFill>
                <a:latin typeface="Roboto Condensed"/>
                <a:ea typeface="Roboto Condensed"/>
                <a:cs typeface="Roboto Condensed"/>
                <a:sym typeface="Roboto Condensed"/>
              </a:rPr>
              <a:t>, </a:t>
            </a:r>
            <a:r>
              <a:rPr i="1" lang="en" sz="1600">
                <a:solidFill>
                  <a:schemeClr val="dk1"/>
                </a:solidFill>
                <a:latin typeface="Roboto Condensed"/>
                <a:ea typeface="Roboto Condensed"/>
                <a:cs typeface="Roboto Condensed"/>
                <a:sym typeface="Roboto Condensed"/>
              </a:rPr>
              <a:t>and generational</a:t>
            </a:r>
            <a:r>
              <a:rPr lang="en" sz="1600">
                <a:solidFill>
                  <a:schemeClr val="dk1"/>
                </a:solidFill>
                <a:latin typeface="Roboto Condensed"/>
                <a:ea typeface="Roboto Condensed"/>
                <a:cs typeface="Roboto Condensed"/>
                <a:sym typeface="Roboto Condensed"/>
              </a:rPr>
              <a:t> segmentation.</a:t>
            </a:r>
            <a:endParaRPr/>
          </a:p>
        </p:txBody>
      </p:sp>
      <p:sp>
        <p:nvSpPr>
          <p:cNvPr id="71" name="Google Shape;71;p3"/>
          <p:cNvSpPr txBox="1"/>
          <p:nvPr/>
        </p:nvSpPr>
        <p:spPr>
          <a:xfrm>
            <a:off x="527175" y="2879513"/>
            <a:ext cx="7608900" cy="4311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dk1"/>
              </a:buClr>
              <a:buSzPts val="1600"/>
              <a:buFont typeface="Roboto Condensed"/>
              <a:buChar char="●"/>
            </a:pPr>
            <a:r>
              <a:rPr lang="en" sz="1600">
                <a:solidFill>
                  <a:schemeClr val="dk1"/>
                </a:solidFill>
                <a:latin typeface="Roboto Condensed"/>
                <a:ea typeface="Roboto Condensed"/>
                <a:cs typeface="Roboto Condensed"/>
                <a:sym typeface="Roboto Condensed"/>
              </a:rPr>
              <a:t>Track how the </a:t>
            </a:r>
            <a:r>
              <a:rPr i="1" lang="en" sz="1600">
                <a:solidFill>
                  <a:schemeClr val="dk1"/>
                </a:solidFill>
                <a:latin typeface="Roboto Condensed"/>
                <a:ea typeface="Roboto Condensed"/>
                <a:cs typeface="Roboto Condensed"/>
                <a:sym typeface="Roboto Condensed"/>
              </a:rPr>
              <a:t>player market</a:t>
            </a:r>
            <a:r>
              <a:rPr lang="en" sz="1600">
                <a:solidFill>
                  <a:schemeClr val="dk1"/>
                </a:solidFill>
                <a:latin typeface="Roboto Condensed"/>
                <a:ea typeface="Roboto Condensed"/>
                <a:cs typeface="Roboto Condensed"/>
                <a:sym typeface="Roboto Condensed"/>
              </a:rPr>
              <a:t> has changed over time.</a:t>
            </a:r>
            <a:endParaRPr/>
          </a:p>
        </p:txBody>
      </p:sp>
      <p:sp>
        <p:nvSpPr>
          <p:cNvPr id="72" name="Google Shape;72;p3"/>
          <p:cNvSpPr txBox="1"/>
          <p:nvPr/>
        </p:nvSpPr>
        <p:spPr>
          <a:xfrm>
            <a:off x="564450" y="3417588"/>
            <a:ext cx="7608900" cy="6771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dk1"/>
              </a:buClr>
              <a:buSzPts val="1600"/>
              <a:buFont typeface="Roboto Condensed"/>
              <a:buChar char="●"/>
            </a:pPr>
            <a:r>
              <a:rPr lang="en" sz="1600">
                <a:solidFill>
                  <a:schemeClr val="dk1"/>
                </a:solidFill>
                <a:latin typeface="Roboto Condensed"/>
                <a:ea typeface="Roboto Condensed"/>
                <a:cs typeface="Roboto Condensed"/>
                <a:sym typeface="Roboto Condensed"/>
              </a:rPr>
              <a:t>Compare </a:t>
            </a:r>
            <a:r>
              <a:rPr i="1" lang="en" sz="1600">
                <a:solidFill>
                  <a:schemeClr val="dk1"/>
                </a:solidFill>
                <a:latin typeface="Roboto Condensed"/>
                <a:ea typeface="Roboto Condensed"/>
                <a:cs typeface="Roboto Condensed"/>
                <a:sym typeface="Roboto Condensed"/>
              </a:rPr>
              <a:t>geographic markets</a:t>
            </a:r>
            <a:r>
              <a:rPr lang="en" sz="1600">
                <a:solidFill>
                  <a:schemeClr val="dk1"/>
                </a:solidFill>
                <a:latin typeface="Roboto Condensed"/>
                <a:ea typeface="Roboto Condensed"/>
                <a:cs typeface="Roboto Condensed"/>
                <a:sym typeface="Roboto Condensed"/>
              </a:rPr>
              <a:t> in the United States and other regions such as South Korea, Japan, China, Russia, and Germany.</a:t>
            </a:r>
            <a:endParaRPr/>
          </a:p>
        </p:txBody>
      </p:sp>
      <p:sp>
        <p:nvSpPr>
          <p:cNvPr id="73" name="Google Shape;73;p3"/>
          <p:cNvSpPr txBox="1"/>
          <p:nvPr/>
        </p:nvSpPr>
        <p:spPr>
          <a:xfrm>
            <a:off x="564450" y="4144463"/>
            <a:ext cx="6586800" cy="4311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dk1"/>
              </a:buClr>
              <a:buSzPts val="1600"/>
              <a:buFont typeface="Roboto Condensed"/>
              <a:buChar char="●"/>
            </a:pPr>
            <a:r>
              <a:rPr lang="en" sz="1600">
                <a:solidFill>
                  <a:schemeClr val="dk1"/>
                </a:solidFill>
                <a:latin typeface="Roboto Condensed"/>
                <a:ea typeface="Roboto Condensed"/>
                <a:cs typeface="Roboto Condensed"/>
                <a:sym typeface="Roboto Condensed"/>
              </a:rPr>
              <a:t>Describe the different </a:t>
            </a:r>
            <a:r>
              <a:rPr i="1" lang="en" sz="1600">
                <a:solidFill>
                  <a:schemeClr val="dk1"/>
                </a:solidFill>
                <a:latin typeface="Roboto Condensed"/>
                <a:ea typeface="Roboto Condensed"/>
                <a:cs typeface="Roboto Condensed"/>
                <a:sym typeface="Roboto Condensed"/>
              </a:rPr>
              <a:t>player</a:t>
            </a:r>
            <a:r>
              <a:rPr lang="en" sz="1600">
                <a:solidFill>
                  <a:schemeClr val="dk1"/>
                </a:solidFill>
                <a:latin typeface="Roboto Condensed"/>
                <a:ea typeface="Roboto Condensed"/>
                <a:cs typeface="Roboto Condensed"/>
                <a:sym typeface="Roboto Condensed"/>
              </a:rPr>
              <a:t> </a:t>
            </a:r>
            <a:r>
              <a:rPr i="1" lang="en" sz="1600">
                <a:solidFill>
                  <a:schemeClr val="dk1"/>
                </a:solidFill>
                <a:latin typeface="Roboto Condensed"/>
                <a:ea typeface="Roboto Condensed"/>
                <a:cs typeface="Roboto Condensed"/>
                <a:sym typeface="Roboto Condensed"/>
              </a:rPr>
              <a:t>generations</a:t>
            </a:r>
            <a:r>
              <a:rPr lang="en" sz="1600">
                <a:solidFill>
                  <a:schemeClr val="dk1"/>
                </a:solidFill>
                <a:latin typeface="Roboto Condensed"/>
                <a:ea typeface="Roboto Condensed"/>
                <a:cs typeface="Roboto Condensed"/>
                <a:sym typeface="Roboto Condensed"/>
              </a:rPr>
              <a:t> in the United States.</a:t>
            </a:r>
            <a:endParaRPr/>
          </a:p>
        </p:txBody>
      </p:sp>
      <p:pic>
        <p:nvPicPr>
          <p:cNvPr descr="Textbook title (Game Development Essentials: An Introduction - Fourth Edition) and author name (Jeannie Novak)" id="74" name="Google Shape;74;p3"/>
          <p:cNvPicPr preferRelativeResize="0"/>
          <p:nvPr/>
        </p:nvPicPr>
        <p:blipFill rotWithShape="1">
          <a:blip r:embed="rId3">
            <a:alphaModFix/>
          </a:blip>
          <a:srcRect b="0" l="0" r="0" t="0"/>
          <a:stretch/>
        </p:blipFill>
        <p:spPr>
          <a:xfrm>
            <a:off x="0" y="0"/>
            <a:ext cx="9144003" cy="683121"/>
          </a:xfrm>
          <a:prstGeom prst="rect">
            <a:avLst/>
          </a:prstGeom>
          <a:noFill/>
          <a:ln>
            <a:noFill/>
          </a:ln>
        </p:spPr>
      </p:pic>
      <p:pic>
        <p:nvPicPr>
          <p:cNvPr descr="Novy Unlimited logo" id="75" name="Google Shape;75;p3"/>
          <p:cNvPicPr preferRelativeResize="0"/>
          <p:nvPr/>
        </p:nvPicPr>
        <p:blipFill rotWithShape="1">
          <a:blip r:embed="rId4">
            <a:alphaModFix/>
          </a:blip>
          <a:srcRect b="0" l="0" r="0" t="0"/>
          <a:stretch/>
        </p:blipFill>
        <p:spPr>
          <a:xfrm>
            <a:off x="76712" y="4625325"/>
            <a:ext cx="1564960" cy="423050"/>
          </a:xfrm>
          <a:prstGeom prst="rect">
            <a:avLst/>
          </a:prstGeom>
          <a:noFill/>
          <a:ln>
            <a:noFill/>
          </a:ln>
        </p:spPr>
      </p:pic>
      <p:sp>
        <p:nvSpPr>
          <p:cNvPr id="76" name="Google Shape;76;p3"/>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376" name="Shape 376"/>
        <p:cNvGrpSpPr/>
        <p:nvPr/>
      </p:nvGrpSpPr>
      <p:grpSpPr>
        <a:xfrm>
          <a:off x="0" y="0"/>
          <a:ext cx="0" cy="0"/>
          <a:chOff x="0" y="0"/>
          <a:chExt cx="0" cy="0"/>
        </a:xfrm>
      </p:grpSpPr>
      <p:sp>
        <p:nvSpPr>
          <p:cNvPr id="377" name="Google Shape;377;p28"/>
          <p:cNvSpPr txBox="1"/>
          <p:nvPr>
            <p:ph type="title"/>
          </p:nvPr>
        </p:nvSpPr>
        <p:spPr>
          <a:xfrm>
            <a:off x="311700" y="836600"/>
            <a:ext cx="8520600" cy="1314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b="1" lang="en" sz="4800">
                <a:latin typeface="Roboto Condensed"/>
                <a:ea typeface="Roboto Condensed"/>
                <a:cs typeface="Roboto Condensed"/>
                <a:sym typeface="Roboto Condensed"/>
              </a:rPr>
              <a:t>CHAPTER 4</a:t>
            </a:r>
            <a:endParaRPr b="1" sz="2400">
              <a:solidFill>
                <a:srgbClr val="4FC3CD"/>
              </a:solidFill>
              <a:latin typeface="Roboto Condensed"/>
              <a:ea typeface="Roboto Condensed"/>
              <a:cs typeface="Roboto Condensed"/>
              <a:sym typeface="Roboto Condensed"/>
            </a:endParaRPr>
          </a:p>
        </p:txBody>
      </p:sp>
      <p:sp>
        <p:nvSpPr>
          <p:cNvPr id="378" name="Google Shape;378;p28"/>
          <p:cNvSpPr txBox="1"/>
          <p:nvPr/>
        </p:nvSpPr>
        <p:spPr>
          <a:xfrm>
            <a:off x="3072000" y="1597100"/>
            <a:ext cx="3000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rgbClr val="4FC3CD"/>
                </a:solidFill>
                <a:latin typeface="Roboto Condensed"/>
                <a:ea typeface="Roboto Condensed"/>
                <a:cs typeface="Roboto Condensed"/>
                <a:sym typeface="Roboto Condensed"/>
              </a:rPr>
              <a:t>REVIEW EXERCISES</a:t>
            </a:r>
            <a:endParaRPr/>
          </a:p>
        </p:txBody>
      </p:sp>
      <p:sp>
        <p:nvSpPr>
          <p:cNvPr id="379" name="Google Shape;379;p28"/>
          <p:cNvSpPr txBox="1"/>
          <p:nvPr/>
        </p:nvSpPr>
        <p:spPr>
          <a:xfrm>
            <a:off x="313175" y="2517225"/>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1</a:t>
            </a:r>
            <a:endParaRPr b="0" i="0" sz="3000" u="sng" cap="none" strike="noStrike">
              <a:solidFill>
                <a:srgbClr val="4FC3CD"/>
              </a:solidFill>
              <a:latin typeface="Bebas Neue"/>
              <a:ea typeface="Bebas Neue"/>
              <a:cs typeface="Bebas Neue"/>
              <a:sym typeface="Bebas Neue"/>
            </a:endParaRPr>
          </a:p>
        </p:txBody>
      </p:sp>
      <p:sp>
        <p:nvSpPr>
          <p:cNvPr id="380" name="Google Shape;380;p28"/>
          <p:cNvSpPr txBox="1"/>
          <p:nvPr/>
        </p:nvSpPr>
        <p:spPr>
          <a:xfrm>
            <a:off x="603375" y="2106275"/>
            <a:ext cx="8068500" cy="1477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500"/>
              <a:buFont typeface="Arial"/>
              <a:buNone/>
            </a:pPr>
            <a:r>
              <a:rPr b="0" i="0" lang="en" sz="1500" u="none" cap="none" strike="noStrike">
                <a:solidFill>
                  <a:schemeClr val="dk1"/>
                </a:solidFill>
                <a:latin typeface="Roboto Condensed"/>
                <a:ea typeface="Roboto Condensed"/>
                <a:cs typeface="Roboto Condensed"/>
                <a:sym typeface="Roboto Condensed"/>
              </a:rPr>
              <a:t>What motivates people to play games? Discuss three different </a:t>
            </a:r>
            <a:r>
              <a:rPr b="0" i="1" lang="en" sz="1500" u="none" cap="none" strike="noStrike">
                <a:solidFill>
                  <a:schemeClr val="dk1"/>
                </a:solidFill>
                <a:latin typeface="Roboto Condensed"/>
                <a:ea typeface="Roboto Condensed"/>
                <a:cs typeface="Roboto Condensed"/>
                <a:sym typeface="Roboto Condensed"/>
              </a:rPr>
              <a:t>motivational factors</a:t>
            </a:r>
            <a:r>
              <a:rPr b="0" i="0" lang="en" sz="1500" u="none" cap="none" strike="noStrike">
                <a:solidFill>
                  <a:schemeClr val="dk1"/>
                </a:solidFill>
                <a:latin typeface="Roboto Condensed"/>
                <a:ea typeface="Roboto Condensed"/>
                <a:cs typeface="Roboto Condensed"/>
                <a:sym typeface="Roboto Condensed"/>
              </a:rPr>
              <a:t> and provide examples of games that address these factors. Motivations such as exercise took game developers by surprise, and they might lead to a new series of games that address this player motivation. Come up with a new motivation that game developers might have overlooked, and discuss which types of new games might address this player motivation.</a:t>
            </a:r>
            <a:endParaRPr b="0" i="0" sz="1500" u="none" cap="none" strike="noStrike">
              <a:solidFill>
                <a:schemeClr val="dk1"/>
              </a:solidFill>
              <a:latin typeface="Roboto Condensed"/>
              <a:ea typeface="Roboto Condensed"/>
              <a:cs typeface="Roboto Condensed"/>
              <a:sym typeface="Roboto Condensed"/>
            </a:endParaRPr>
          </a:p>
        </p:txBody>
      </p:sp>
      <p:sp>
        <p:nvSpPr>
          <p:cNvPr id="381" name="Google Shape;381;p28"/>
          <p:cNvSpPr txBox="1"/>
          <p:nvPr/>
        </p:nvSpPr>
        <p:spPr>
          <a:xfrm>
            <a:off x="313163" y="3652975"/>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2</a:t>
            </a:r>
            <a:endParaRPr b="0" i="0" sz="3000" u="sng" cap="none" strike="noStrike">
              <a:solidFill>
                <a:srgbClr val="4FC3CD"/>
              </a:solidFill>
              <a:latin typeface="Bebas Neue"/>
              <a:ea typeface="Bebas Neue"/>
              <a:cs typeface="Bebas Neue"/>
              <a:sym typeface="Bebas Neue"/>
            </a:endParaRPr>
          </a:p>
        </p:txBody>
      </p:sp>
      <p:sp>
        <p:nvSpPr>
          <p:cNvPr id="382" name="Google Shape;382;p28"/>
          <p:cNvSpPr txBox="1"/>
          <p:nvPr/>
        </p:nvSpPr>
        <p:spPr>
          <a:xfrm>
            <a:off x="603375" y="3659975"/>
            <a:ext cx="7663800" cy="681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500">
                <a:solidFill>
                  <a:schemeClr val="dk1"/>
                </a:solidFill>
                <a:latin typeface="Roboto Condensed"/>
                <a:ea typeface="Roboto Condensed"/>
                <a:cs typeface="Roboto Condensed"/>
                <a:sym typeface="Roboto Condensed"/>
              </a:rPr>
              <a:t>Why do you play games? What elements in your favorite games make you want to continue playing? If you were to test one of your favorite games for the </a:t>
            </a:r>
            <a:r>
              <a:rPr i="1" lang="en" sz="1500">
                <a:solidFill>
                  <a:schemeClr val="dk1"/>
                </a:solidFill>
                <a:latin typeface="Roboto Condensed"/>
                <a:ea typeface="Roboto Condensed"/>
                <a:cs typeface="Roboto Condensed"/>
                <a:sym typeface="Roboto Condensed"/>
              </a:rPr>
              <a:t>fun factor,</a:t>
            </a:r>
            <a:r>
              <a:rPr lang="en" sz="1500">
                <a:solidFill>
                  <a:schemeClr val="dk1"/>
                </a:solidFill>
                <a:latin typeface="Roboto Condensed"/>
                <a:ea typeface="Roboto Condensed"/>
                <a:cs typeface="Roboto Condensed"/>
                <a:sym typeface="Roboto Condensed"/>
              </a:rPr>
              <a:t> why would it pass the test?</a:t>
            </a:r>
            <a:endParaRPr sz="1500"/>
          </a:p>
        </p:txBody>
      </p:sp>
      <p:pic>
        <p:nvPicPr>
          <p:cNvPr descr="Textbook title (Game Development Essentials: An Introduction - Fourth Edition) and author name (Jeannie Novak)" id="383" name="Google Shape;383;p28"/>
          <p:cNvPicPr preferRelativeResize="0"/>
          <p:nvPr/>
        </p:nvPicPr>
        <p:blipFill rotWithShape="1">
          <a:blip r:embed="rId3">
            <a:alphaModFix/>
          </a:blip>
          <a:srcRect b="0" l="0" r="0" t="0"/>
          <a:stretch/>
        </p:blipFill>
        <p:spPr>
          <a:xfrm>
            <a:off x="0" y="0"/>
            <a:ext cx="9144003" cy="683121"/>
          </a:xfrm>
          <a:prstGeom prst="rect">
            <a:avLst/>
          </a:prstGeom>
          <a:noFill/>
          <a:ln>
            <a:noFill/>
          </a:ln>
        </p:spPr>
      </p:pic>
      <p:pic>
        <p:nvPicPr>
          <p:cNvPr descr="Novy Unlimited logo" id="384" name="Google Shape;384;p28"/>
          <p:cNvPicPr preferRelativeResize="0"/>
          <p:nvPr/>
        </p:nvPicPr>
        <p:blipFill rotWithShape="1">
          <a:blip r:embed="rId4">
            <a:alphaModFix/>
          </a:blip>
          <a:srcRect b="0" l="0" r="0" t="0"/>
          <a:stretch/>
        </p:blipFill>
        <p:spPr>
          <a:xfrm>
            <a:off x="98012" y="4630650"/>
            <a:ext cx="1564960" cy="423050"/>
          </a:xfrm>
          <a:prstGeom prst="rect">
            <a:avLst/>
          </a:prstGeom>
          <a:noFill/>
          <a:ln>
            <a:noFill/>
          </a:ln>
        </p:spPr>
      </p:pic>
      <p:sp>
        <p:nvSpPr>
          <p:cNvPr id="385" name="Google Shape;385;p28"/>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389" name="Shape 389"/>
        <p:cNvGrpSpPr/>
        <p:nvPr/>
      </p:nvGrpSpPr>
      <p:grpSpPr>
        <a:xfrm>
          <a:off x="0" y="0"/>
          <a:ext cx="0" cy="0"/>
          <a:chOff x="0" y="0"/>
          <a:chExt cx="0" cy="0"/>
        </a:xfrm>
      </p:grpSpPr>
      <p:sp>
        <p:nvSpPr>
          <p:cNvPr id="390" name="Google Shape;390;p29"/>
          <p:cNvSpPr txBox="1"/>
          <p:nvPr>
            <p:ph type="title"/>
          </p:nvPr>
        </p:nvSpPr>
        <p:spPr>
          <a:xfrm>
            <a:off x="311700" y="836600"/>
            <a:ext cx="8520600" cy="1314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b="1" lang="en" sz="4800">
                <a:latin typeface="Roboto Condensed"/>
                <a:ea typeface="Roboto Condensed"/>
                <a:cs typeface="Roboto Condensed"/>
                <a:sym typeface="Roboto Condensed"/>
              </a:rPr>
              <a:t>CHAPTER 4</a:t>
            </a:r>
            <a:endParaRPr b="1" sz="2400">
              <a:solidFill>
                <a:srgbClr val="4FC3CD"/>
              </a:solidFill>
              <a:latin typeface="Roboto Condensed"/>
              <a:ea typeface="Roboto Condensed"/>
              <a:cs typeface="Roboto Condensed"/>
              <a:sym typeface="Roboto Condensed"/>
            </a:endParaRPr>
          </a:p>
        </p:txBody>
      </p:sp>
      <p:sp>
        <p:nvSpPr>
          <p:cNvPr id="391" name="Google Shape;391;p29"/>
          <p:cNvSpPr txBox="1"/>
          <p:nvPr/>
        </p:nvSpPr>
        <p:spPr>
          <a:xfrm>
            <a:off x="3072000" y="1597100"/>
            <a:ext cx="3000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rgbClr val="4FC3CD"/>
                </a:solidFill>
                <a:latin typeface="Roboto Condensed"/>
                <a:ea typeface="Roboto Condensed"/>
                <a:cs typeface="Roboto Condensed"/>
                <a:sym typeface="Roboto Condensed"/>
              </a:rPr>
              <a:t>REVIEW EXERCISES</a:t>
            </a:r>
            <a:endParaRPr/>
          </a:p>
        </p:txBody>
      </p:sp>
      <p:sp>
        <p:nvSpPr>
          <p:cNvPr id="392" name="Google Shape;392;p29"/>
          <p:cNvSpPr txBox="1"/>
          <p:nvPr/>
        </p:nvSpPr>
        <p:spPr>
          <a:xfrm>
            <a:off x="389375" y="2248500"/>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3</a:t>
            </a:r>
            <a:endParaRPr b="0" i="0" sz="3000" u="sng" cap="none" strike="noStrike">
              <a:solidFill>
                <a:srgbClr val="4FC3CD"/>
              </a:solidFill>
              <a:latin typeface="Bebas Neue"/>
              <a:ea typeface="Bebas Neue"/>
              <a:cs typeface="Bebas Neue"/>
              <a:sym typeface="Bebas Neue"/>
            </a:endParaRPr>
          </a:p>
        </p:txBody>
      </p:sp>
      <p:sp>
        <p:nvSpPr>
          <p:cNvPr id="393" name="Google Shape;393;p29"/>
          <p:cNvSpPr txBox="1"/>
          <p:nvPr/>
        </p:nvSpPr>
        <p:spPr>
          <a:xfrm>
            <a:off x="679575" y="2080975"/>
            <a:ext cx="8041500" cy="946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0" i="0" lang="en" sz="1500" u="none" cap="none" strike="noStrike">
                <a:solidFill>
                  <a:schemeClr val="dk1"/>
                </a:solidFill>
                <a:latin typeface="Roboto Condensed"/>
                <a:ea typeface="Roboto Condensed"/>
                <a:cs typeface="Roboto Condensed"/>
                <a:sym typeface="Roboto Condensed"/>
              </a:rPr>
              <a:t>How do game market </a:t>
            </a:r>
            <a:r>
              <a:rPr b="0" i="1" lang="en" sz="1500" u="none" cap="none" strike="noStrike">
                <a:solidFill>
                  <a:schemeClr val="dk1"/>
                </a:solidFill>
                <a:latin typeface="Roboto Condensed"/>
                <a:ea typeface="Roboto Condensed"/>
                <a:cs typeface="Roboto Condensed"/>
                <a:sym typeface="Roboto Condensed"/>
              </a:rPr>
              <a:t>geographics</a:t>
            </a:r>
            <a:r>
              <a:rPr b="0" i="0" lang="en" sz="1500" u="none" cap="none" strike="noStrike">
                <a:solidFill>
                  <a:schemeClr val="dk1"/>
                </a:solidFill>
                <a:latin typeface="Roboto Condensed"/>
                <a:ea typeface="Roboto Condensed"/>
                <a:cs typeface="Roboto Condensed"/>
                <a:sym typeface="Roboto Condensed"/>
              </a:rPr>
              <a:t> differ between the United States, South Korea, China, Japan, and Germany? What are the most popular genres, platforms, and trends in these respective countries—and what are the associated driving factors?</a:t>
            </a:r>
            <a:endParaRPr b="0" i="0" sz="1500" u="none" cap="none" strike="noStrike">
              <a:solidFill>
                <a:schemeClr val="dk1"/>
              </a:solidFill>
              <a:latin typeface="Roboto Condensed"/>
              <a:ea typeface="Roboto Condensed"/>
              <a:cs typeface="Roboto Condensed"/>
              <a:sym typeface="Roboto Condensed"/>
            </a:endParaRPr>
          </a:p>
        </p:txBody>
      </p:sp>
      <p:sp>
        <p:nvSpPr>
          <p:cNvPr id="394" name="Google Shape;394;p29"/>
          <p:cNvSpPr txBox="1"/>
          <p:nvPr/>
        </p:nvSpPr>
        <p:spPr>
          <a:xfrm>
            <a:off x="389363" y="3367750"/>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4</a:t>
            </a:r>
            <a:endParaRPr b="0" i="0" sz="3000" u="sng" cap="none" strike="noStrike">
              <a:solidFill>
                <a:srgbClr val="4FC3CD"/>
              </a:solidFill>
              <a:latin typeface="Bebas Neue"/>
              <a:ea typeface="Bebas Neue"/>
              <a:cs typeface="Bebas Neue"/>
              <a:sym typeface="Bebas Neue"/>
            </a:endParaRPr>
          </a:p>
        </p:txBody>
      </p:sp>
      <p:sp>
        <p:nvSpPr>
          <p:cNvPr id="395" name="Google Shape;395;p29"/>
          <p:cNvSpPr txBox="1"/>
          <p:nvPr/>
        </p:nvSpPr>
        <p:spPr>
          <a:xfrm>
            <a:off x="679575" y="3235225"/>
            <a:ext cx="7848600" cy="94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500">
                <a:solidFill>
                  <a:schemeClr val="dk1"/>
                </a:solidFill>
                <a:latin typeface="Roboto Condensed"/>
                <a:ea typeface="Roboto Condensed"/>
                <a:cs typeface="Roboto Condensed"/>
                <a:sym typeface="Roboto Condensed"/>
              </a:rPr>
              <a:t>What is the importance of </a:t>
            </a:r>
            <a:r>
              <a:rPr i="1" lang="en" sz="1500">
                <a:solidFill>
                  <a:schemeClr val="dk1"/>
                </a:solidFill>
                <a:latin typeface="Roboto Condensed"/>
                <a:ea typeface="Roboto Condensed"/>
                <a:cs typeface="Roboto Condensed"/>
                <a:sym typeface="Roboto Condensed"/>
              </a:rPr>
              <a:t>psychographics</a:t>
            </a:r>
            <a:r>
              <a:rPr lang="en" sz="1500">
                <a:solidFill>
                  <a:schemeClr val="dk1"/>
                </a:solidFill>
                <a:latin typeface="Roboto Condensed"/>
                <a:ea typeface="Roboto Condensed"/>
                <a:cs typeface="Roboto Condensed"/>
                <a:sym typeface="Roboto Condensed"/>
              </a:rPr>
              <a:t> such as values, attitudes, and lifestyles in player markets? Discuss three games that incorporate a distinct belief system. If you were to create a game based on your own psychographics, on what features would you focus?</a:t>
            </a:r>
            <a:endParaRPr sz="1500"/>
          </a:p>
        </p:txBody>
      </p:sp>
      <p:pic>
        <p:nvPicPr>
          <p:cNvPr descr="Textbook title (Game Development Essentials: An Introduction - Fourth Edition) and author name (Jeannie Novak)" id="396" name="Google Shape;396;p29"/>
          <p:cNvPicPr preferRelativeResize="0"/>
          <p:nvPr/>
        </p:nvPicPr>
        <p:blipFill rotWithShape="1">
          <a:blip r:embed="rId3">
            <a:alphaModFix/>
          </a:blip>
          <a:srcRect b="0" l="0" r="0" t="0"/>
          <a:stretch/>
        </p:blipFill>
        <p:spPr>
          <a:xfrm>
            <a:off x="0" y="0"/>
            <a:ext cx="9144003" cy="683121"/>
          </a:xfrm>
          <a:prstGeom prst="rect">
            <a:avLst/>
          </a:prstGeom>
          <a:noFill/>
          <a:ln>
            <a:noFill/>
          </a:ln>
        </p:spPr>
      </p:pic>
      <p:pic>
        <p:nvPicPr>
          <p:cNvPr descr="Novy Unlimited logo" id="397" name="Google Shape;397;p29"/>
          <p:cNvPicPr preferRelativeResize="0"/>
          <p:nvPr/>
        </p:nvPicPr>
        <p:blipFill rotWithShape="1">
          <a:blip r:embed="rId4">
            <a:alphaModFix/>
          </a:blip>
          <a:srcRect b="0" l="0" r="0" t="0"/>
          <a:stretch/>
        </p:blipFill>
        <p:spPr>
          <a:xfrm>
            <a:off x="76712" y="4625325"/>
            <a:ext cx="1564960" cy="423050"/>
          </a:xfrm>
          <a:prstGeom prst="rect">
            <a:avLst/>
          </a:prstGeom>
          <a:noFill/>
          <a:ln>
            <a:noFill/>
          </a:ln>
        </p:spPr>
      </p:pic>
      <p:sp>
        <p:nvSpPr>
          <p:cNvPr id="398" name="Google Shape;398;p29"/>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402" name="Shape 402"/>
        <p:cNvGrpSpPr/>
        <p:nvPr/>
      </p:nvGrpSpPr>
      <p:grpSpPr>
        <a:xfrm>
          <a:off x="0" y="0"/>
          <a:ext cx="0" cy="0"/>
          <a:chOff x="0" y="0"/>
          <a:chExt cx="0" cy="0"/>
        </a:xfrm>
      </p:grpSpPr>
      <p:sp>
        <p:nvSpPr>
          <p:cNvPr id="403" name="Google Shape;403;p30"/>
          <p:cNvSpPr txBox="1"/>
          <p:nvPr>
            <p:ph type="title"/>
          </p:nvPr>
        </p:nvSpPr>
        <p:spPr>
          <a:xfrm>
            <a:off x="311700" y="989000"/>
            <a:ext cx="8520600" cy="1314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b="1" lang="en" sz="4800">
                <a:latin typeface="Roboto Condensed"/>
                <a:ea typeface="Roboto Condensed"/>
                <a:cs typeface="Roboto Condensed"/>
                <a:sym typeface="Roboto Condensed"/>
              </a:rPr>
              <a:t>CHAPTER 4</a:t>
            </a:r>
            <a:endParaRPr b="1" sz="2400">
              <a:solidFill>
                <a:srgbClr val="4FC3CD"/>
              </a:solidFill>
              <a:latin typeface="Roboto Condensed"/>
              <a:ea typeface="Roboto Condensed"/>
              <a:cs typeface="Roboto Condensed"/>
              <a:sym typeface="Roboto Condensed"/>
            </a:endParaRPr>
          </a:p>
        </p:txBody>
      </p:sp>
      <p:sp>
        <p:nvSpPr>
          <p:cNvPr id="404" name="Google Shape;404;p30"/>
          <p:cNvSpPr txBox="1"/>
          <p:nvPr/>
        </p:nvSpPr>
        <p:spPr>
          <a:xfrm>
            <a:off x="3072000" y="1673300"/>
            <a:ext cx="3000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rgbClr val="4FC3CD"/>
                </a:solidFill>
                <a:latin typeface="Roboto Condensed"/>
                <a:ea typeface="Roboto Condensed"/>
                <a:cs typeface="Roboto Condensed"/>
                <a:sym typeface="Roboto Condensed"/>
              </a:rPr>
              <a:t>REVIEW EXERCISES</a:t>
            </a:r>
            <a:endParaRPr/>
          </a:p>
        </p:txBody>
      </p:sp>
      <p:sp>
        <p:nvSpPr>
          <p:cNvPr id="405" name="Google Shape;405;p30"/>
          <p:cNvSpPr txBox="1"/>
          <p:nvPr/>
        </p:nvSpPr>
        <p:spPr>
          <a:xfrm>
            <a:off x="236975" y="2400900"/>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5</a:t>
            </a:r>
            <a:endParaRPr b="0" i="0" sz="3000" u="sng" cap="none" strike="noStrike">
              <a:solidFill>
                <a:srgbClr val="4FC3CD"/>
              </a:solidFill>
              <a:latin typeface="Bebas Neue"/>
              <a:ea typeface="Bebas Neue"/>
              <a:cs typeface="Bebas Neue"/>
              <a:sym typeface="Bebas Neue"/>
            </a:endParaRPr>
          </a:p>
        </p:txBody>
      </p:sp>
      <p:sp>
        <p:nvSpPr>
          <p:cNvPr id="406" name="Google Shape;406;p30"/>
          <p:cNvSpPr txBox="1"/>
          <p:nvPr/>
        </p:nvSpPr>
        <p:spPr>
          <a:xfrm>
            <a:off x="527175" y="2258675"/>
            <a:ext cx="8424000" cy="946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0" i="0" lang="en" sz="1500" u="none" cap="none" strike="noStrike">
                <a:solidFill>
                  <a:schemeClr val="dk1"/>
                </a:solidFill>
                <a:latin typeface="Roboto Condensed"/>
                <a:ea typeface="Roboto Condensed"/>
                <a:cs typeface="Roboto Condensed"/>
                <a:sym typeface="Roboto Condensed"/>
              </a:rPr>
              <a:t>How have age and gender </a:t>
            </a:r>
            <a:r>
              <a:rPr b="0" i="1" lang="en" sz="1500" u="none" cap="none" strike="noStrike">
                <a:solidFill>
                  <a:schemeClr val="dk1"/>
                </a:solidFill>
                <a:latin typeface="Roboto Condensed"/>
                <a:ea typeface="Roboto Condensed"/>
                <a:cs typeface="Roboto Condensed"/>
                <a:sym typeface="Roboto Condensed"/>
              </a:rPr>
              <a:t>demographics</a:t>
            </a:r>
            <a:r>
              <a:rPr b="0" i="0" lang="en" sz="1500" u="none" cap="none" strike="noStrike">
                <a:solidFill>
                  <a:schemeClr val="dk1"/>
                </a:solidFill>
                <a:latin typeface="Roboto Condensed"/>
                <a:ea typeface="Roboto Condensed"/>
                <a:cs typeface="Roboto Condensed"/>
                <a:sym typeface="Roboto Condensed"/>
              </a:rPr>
              <a:t> in the player market changed over time? How might these changes affect the way games continue to be developed? Can you envision any particular trends in game content or structure that would help continue to broaden the player market?</a:t>
            </a:r>
            <a:endParaRPr b="0" i="0" sz="1500" u="none" cap="none" strike="noStrike">
              <a:solidFill>
                <a:schemeClr val="dk1"/>
              </a:solidFill>
              <a:latin typeface="Roboto Condensed"/>
              <a:ea typeface="Roboto Condensed"/>
              <a:cs typeface="Roboto Condensed"/>
              <a:sym typeface="Roboto Condensed"/>
            </a:endParaRPr>
          </a:p>
        </p:txBody>
      </p:sp>
      <p:sp>
        <p:nvSpPr>
          <p:cNvPr id="407" name="Google Shape;407;p30"/>
          <p:cNvSpPr txBox="1"/>
          <p:nvPr/>
        </p:nvSpPr>
        <p:spPr>
          <a:xfrm>
            <a:off x="236963" y="3450325"/>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6</a:t>
            </a:r>
            <a:endParaRPr b="0" i="0" sz="3000" u="sng" cap="none" strike="noStrike">
              <a:solidFill>
                <a:srgbClr val="4FC3CD"/>
              </a:solidFill>
              <a:latin typeface="Bebas Neue"/>
              <a:ea typeface="Bebas Neue"/>
              <a:cs typeface="Bebas Neue"/>
              <a:sym typeface="Bebas Neue"/>
            </a:endParaRPr>
          </a:p>
        </p:txBody>
      </p:sp>
      <p:sp>
        <p:nvSpPr>
          <p:cNvPr id="408" name="Google Shape;408;p30"/>
          <p:cNvSpPr txBox="1"/>
          <p:nvPr/>
        </p:nvSpPr>
        <p:spPr>
          <a:xfrm>
            <a:off x="527175" y="3352450"/>
            <a:ext cx="7955100" cy="94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500">
                <a:solidFill>
                  <a:schemeClr val="dk1"/>
                </a:solidFill>
                <a:latin typeface="Roboto Condensed"/>
                <a:ea typeface="Roboto Condensed"/>
                <a:cs typeface="Roboto Condensed"/>
                <a:sym typeface="Roboto Condensed"/>
              </a:rPr>
              <a:t>Discuss the difference between </a:t>
            </a:r>
            <a:r>
              <a:rPr i="1" lang="en" sz="1500">
                <a:solidFill>
                  <a:schemeClr val="dk1"/>
                </a:solidFill>
                <a:latin typeface="Roboto Condensed"/>
                <a:ea typeface="Roboto Condensed"/>
                <a:cs typeface="Roboto Condensed"/>
                <a:sym typeface="Roboto Condensed"/>
              </a:rPr>
              <a:t>generations</a:t>
            </a:r>
            <a:r>
              <a:rPr lang="en" sz="1500">
                <a:solidFill>
                  <a:schemeClr val="dk1"/>
                </a:solidFill>
                <a:latin typeface="Roboto Condensed"/>
                <a:ea typeface="Roboto Condensed"/>
                <a:cs typeface="Roboto Condensed"/>
                <a:sym typeface="Roboto Condensed"/>
              </a:rPr>
              <a:t> such as Boomers, Gen Xers, Millennials, and Gen Z. If you were creating a game specifically targeted toward one of these groups, what features would be present in the game?</a:t>
            </a:r>
            <a:endParaRPr sz="1500"/>
          </a:p>
        </p:txBody>
      </p:sp>
      <p:pic>
        <p:nvPicPr>
          <p:cNvPr descr="Textbook title (Game Development Essentials: An Introduction - Fourth Edition) and author name (Jeannie Novak)" id="409" name="Google Shape;409;p30"/>
          <p:cNvPicPr preferRelativeResize="0"/>
          <p:nvPr/>
        </p:nvPicPr>
        <p:blipFill rotWithShape="1">
          <a:blip r:embed="rId3">
            <a:alphaModFix/>
          </a:blip>
          <a:srcRect b="0" l="0" r="0" t="0"/>
          <a:stretch/>
        </p:blipFill>
        <p:spPr>
          <a:xfrm>
            <a:off x="0" y="0"/>
            <a:ext cx="9144003" cy="683121"/>
          </a:xfrm>
          <a:prstGeom prst="rect">
            <a:avLst/>
          </a:prstGeom>
          <a:noFill/>
          <a:ln>
            <a:noFill/>
          </a:ln>
        </p:spPr>
      </p:pic>
      <p:pic>
        <p:nvPicPr>
          <p:cNvPr descr="Novy Unlimited logo" id="410" name="Google Shape;410;p30"/>
          <p:cNvPicPr preferRelativeResize="0"/>
          <p:nvPr/>
        </p:nvPicPr>
        <p:blipFill rotWithShape="1">
          <a:blip r:embed="rId4">
            <a:alphaModFix/>
          </a:blip>
          <a:srcRect b="0" l="0" r="0" t="0"/>
          <a:stretch/>
        </p:blipFill>
        <p:spPr>
          <a:xfrm>
            <a:off x="76712" y="4625325"/>
            <a:ext cx="1564960" cy="423050"/>
          </a:xfrm>
          <a:prstGeom prst="rect">
            <a:avLst/>
          </a:prstGeom>
          <a:noFill/>
          <a:ln>
            <a:noFill/>
          </a:ln>
        </p:spPr>
      </p:pic>
      <p:sp>
        <p:nvSpPr>
          <p:cNvPr id="411" name="Google Shape;411;p30"/>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415" name="Shape 415"/>
        <p:cNvGrpSpPr/>
        <p:nvPr/>
      </p:nvGrpSpPr>
      <p:grpSpPr>
        <a:xfrm>
          <a:off x="0" y="0"/>
          <a:ext cx="0" cy="0"/>
          <a:chOff x="0" y="0"/>
          <a:chExt cx="0" cy="0"/>
        </a:xfrm>
      </p:grpSpPr>
      <p:sp>
        <p:nvSpPr>
          <p:cNvPr id="416" name="Google Shape;416;p31"/>
          <p:cNvSpPr txBox="1"/>
          <p:nvPr>
            <p:ph type="title"/>
          </p:nvPr>
        </p:nvSpPr>
        <p:spPr>
          <a:xfrm>
            <a:off x="311700" y="912800"/>
            <a:ext cx="8520600" cy="1314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b="1" lang="en" sz="4800">
                <a:latin typeface="Roboto Condensed"/>
                <a:ea typeface="Roboto Condensed"/>
                <a:cs typeface="Roboto Condensed"/>
                <a:sym typeface="Roboto Condensed"/>
              </a:rPr>
              <a:t>CHAPTER 4</a:t>
            </a:r>
            <a:endParaRPr b="1" sz="2400">
              <a:solidFill>
                <a:srgbClr val="4FC3CD"/>
              </a:solidFill>
              <a:latin typeface="Roboto Condensed"/>
              <a:ea typeface="Roboto Condensed"/>
              <a:cs typeface="Roboto Condensed"/>
              <a:sym typeface="Roboto Condensed"/>
            </a:endParaRPr>
          </a:p>
        </p:txBody>
      </p:sp>
      <p:sp>
        <p:nvSpPr>
          <p:cNvPr id="417" name="Google Shape;417;p31"/>
          <p:cNvSpPr txBox="1"/>
          <p:nvPr/>
        </p:nvSpPr>
        <p:spPr>
          <a:xfrm>
            <a:off x="3072000" y="1597100"/>
            <a:ext cx="3000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rgbClr val="4FC3CD"/>
                </a:solidFill>
                <a:latin typeface="Roboto Condensed"/>
                <a:ea typeface="Roboto Condensed"/>
                <a:cs typeface="Roboto Condensed"/>
                <a:sym typeface="Roboto Condensed"/>
              </a:rPr>
              <a:t>REVIEW EXERCISES</a:t>
            </a:r>
            <a:endParaRPr/>
          </a:p>
        </p:txBody>
      </p:sp>
      <p:sp>
        <p:nvSpPr>
          <p:cNvPr id="418" name="Google Shape;418;p31"/>
          <p:cNvSpPr txBox="1"/>
          <p:nvPr/>
        </p:nvSpPr>
        <p:spPr>
          <a:xfrm>
            <a:off x="313175" y="2407175"/>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7</a:t>
            </a:r>
            <a:endParaRPr b="0" i="0" sz="3000" u="sng" cap="none" strike="noStrike">
              <a:solidFill>
                <a:srgbClr val="4FC3CD"/>
              </a:solidFill>
              <a:latin typeface="Bebas Neue"/>
              <a:ea typeface="Bebas Neue"/>
              <a:cs typeface="Bebas Neue"/>
              <a:sym typeface="Bebas Neue"/>
            </a:endParaRPr>
          </a:p>
        </p:txBody>
      </p:sp>
      <p:sp>
        <p:nvSpPr>
          <p:cNvPr id="419" name="Google Shape;419;p31"/>
          <p:cNvSpPr txBox="1"/>
          <p:nvPr/>
        </p:nvSpPr>
        <p:spPr>
          <a:xfrm>
            <a:off x="603375" y="2182475"/>
            <a:ext cx="8424000" cy="1143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400"/>
              <a:buFont typeface="Arial"/>
              <a:buNone/>
            </a:pPr>
            <a:r>
              <a:rPr b="0" i="1" lang="en" sz="1400" u="none" cap="none" strike="noStrike">
                <a:solidFill>
                  <a:schemeClr val="dk1"/>
                </a:solidFill>
                <a:latin typeface="Roboto Condensed"/>
                <a:ea typeface="Roboto Condensed"/>
                <a:cs typeface="Roboto Condensed"/>
                <a:sym typeface="Roboto Condensed"/>
              </a:rPr>
              <a:t>Violence</a:t>
            </a:r>
            <a:r>
              <a:rPr b="0" i="0" lang="en" sz="1400" u="none" cap="none" strike="noStrike">
                <a:solidFill>
                  <a:schemeClr val="dk1"/>
                </a:solidFill>
                <a:latin typeface="Roboto Condensed"/>
                <a:ea typeface="Roboto Condensed"/>
                <a:cs typeface="Roboto Condensed"/>
                <a:sym typeface="Roboto Condensed"/>
              </a:rPr>
              <a:t> continues to be blamed on the influence of entertainment content such as explicit films and song lyrics. Some games have been blamed for violent outbreaks. Provide a real-world example of a violent incident for which an electronic game was held responsible. Do you agree with this view, or do you believe that there isn’t a distinct correlation between real-world violence and the “fantasy” violence in games?</a:t>
            </a:r>
            <a:endParaRPr b="0" i="0" sz="1400" u="none" cap="none" strike="noStrike">
              <a:solidFill>
                <a:schemeClr val="dk1"/>
              </a:solidFill>
              <a:latin typeface="Roboto Condensed"/>
              <a:ea typeface="Roboto Condensed"/>
              <a:cs typeface="Roboto Condensed"/>
              <a:sym typeface="Roboto Condensed"/>
            </a:endParaRPr>
          </a:p>
        </p:txBody>
      </p:sp>
      <p:sp>
        <p:nvSpPr>
          <p:cNvPr id="420" name="Google Shape;420;p31"/>
          <p:cNvSpPr txBox="1"/>
          <p:nvPr/>
        </p:nvSpPr>
        <p:spPr>
          <a:xfrm>
            <a:off x="313163" y="3494625"/>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8</a:t>
            </a:r>
            <a:endParaRPr b="0" i="0" sz="3000" u="sng" cap="none" strike="noStrike">
              <a:solidFill>
                <a:srgbClr val="4FC3CD"/>
              </a:solidFill>
              <a:latin typeface="Bebas Neue"/>
              <a:ea typeface="Bebas Neue"/>
              <a:cs typeface="Bebas Neue"/>
              <a:sym typeface="Bebas Neue"/>
            </a:endParaRPr>
          </a:p>
        </p:txBody>
      </p:sp>
      <p:sp>
        <p:nvSpPr>
          <p:cNvPr id="421" name="Google Shape;421;p31"/>
          <p:cNvSpPr txBox="1"/>
          <p:nvPr/>
        </p:nvSpPr>
        <p:spPr>
          <a:xfrm>
            <a:off x="603375" y="3403900"/>
            <a:ext cx="8292300" cy="895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dk1"/>
                </a:solidFill>
                <a:latin typeface="Roboto Condensed"/>
                <a:ea typeface="Roboto Condensed"/>
                <a:cs typeface="Roboto Condensed"/>
                <a:sym typeface="Roboto Condensed"/>
              </a:rPr>
              <a:t>Which of Richard Bartle’s </a:t>
            </a:r>
            <a:r>
              <a:rPr i="1" lang="en">
                <a:solidFill>
                  <a:schemeClr val="dk1"/>
                </a:solidFill>
                <a:latin typeface="Roboto Condensed"/>
                <a:ea typeface="Roboto Condensed"/>
                <a:cs typeface="Roboto Condensed"/>
                <a:sym typeface="Roboto Condensed"/>
              </a:rPr>
              <a:t>player suits</a:t>
            </a:r>
            <a:r>
              <a:rPr lang="en">
                <a:solidFill>
                  <a:schemeClr val="dk1"/>
                </a:solidFill>
                <a:latin typeface="Roboto Condensed"/>
                <a:ea typeface="Roboto Condensed"/>
                <a:cs typeface="Roboto Condensed"/>
                <a:sym typeface="Roboto Condensed"/>
              </a:rPr>
              <a:t> best describes you as a player? What types of games naturally cater to your player suit? Take the VALS™ Survey—and the NERIS Type Explorer</a:t>
            </a:r>
            <a:r>
              <a:rPr baseline="30000" lang="en">
                <a:solidFill>
                  <a:schemeClr val="dk1"/>
                </a:solidFill>
                <a:latin typeface="Roboto Condensed"/>
                <a:ea typeface="Roboto Condensed"/>
                <a:cs typeface="Roboto Condensed"/>
                <a:sym typeface="Roboto Condensed"/>
              </a:rPr>
              <a:t>®</a:t>
            </a:r>
            <a:r>
              <a:rPr lang="en">
                <a:solidFill>
                  <a:schemeClr val="dk1"/>
                </a:solidFill>
                <a:latin typeface="Roboto Condensed"/>
                <a:ea typeface="Roboto Condensed"/>
                <a:cs typeface="Roboto Condensed"/>
                <a:sym typeface="Roboto Condensed"/>
              </a:rPr>
              <a:t>, TypeFinder</a:t>
            </a:r>
            <a:r>
              <a:rPr baseline="30000" lang="en">
                <a:solidFill>
                  <a:schemeClr val="dk1"/>
                </a:solidFill>
                <a:latin typeface="Roboto Condensed"/>
                <a:ea typeface="Roboto Condensed"/>
                <a:cs typeface="Roboto Condensed"/>
                <a:sym typeface="Roboto Condensed"/>
              </a:rPr>
              <a:t>®</a:t>
            </a:r>
            <a:r>
              <a:rPr lang="en">
                <a:solidFill>
                  <a:schemeClr val="dk1"/>
                </a:solidFill>
                <a:latin typeface="Roboto Condensed"/>
                <a:ea typeface="Roboto Condensed"/>
                <a:cs typeface="Roboto Condensed"/>
                <a:sym typeface="Roboto Condensed"/>
              </a:rPr>
              <a:t> Personality Test or other free personality test based on MBTI</a:t>
            </a:r>
            <a:r>
              <a:rPr baseline="30000" lang="en">
                <a:solidFill>
                  <a:schemeClr val="dk1"/>
                </a:solidFill>
                <a:latin typeface="Roboto Condensed"/>
                <a:ea typeface="Roboto Condensed"/>
                <a:cs typeface="Roboto Condensed"/>
                <a:sym typeface="Roboto Condensed"/>
              </a:rPr>
              <a:t>®</a:t>
            </a:r>
            <a:r>
              <a:rPr lang="en">
                <a:solidFill>
                  <a:schemeClr val="dk1"/>
                </a:solidFill>
                <a:latin typeface="Roboto Condensed"/>
                <a:ea typeface="Roboto Condensed"/>
                <a:cs typeface="Roboto Condensed"/>
                <a:sym typeface="Roboto Condensed"/>
              </a:rPr>
              <a:t> principles. Do your results correspond to your player suit self-evaluation?</a:t>
            </a:r>
            <a:endParaRPr/>
          </a:p>
        </p:txBody>
      </p:sp>
      <p:pic>
        <p:nvPicPr>
          <p:cNvPr descr="Textbook title (Game Development Essentials: An Introduction - Fourth Edition) and author name (Jeannie Novak)" id="422" name="Google Shape;422;p31"/>
          <p:cNvPicPr preferRelativeResize="0"/>
          <p:nvPr/>
        </p:nvPicPr>
        <p:blipFill rotWithShape="1">
          <a:blip r:embed="rId3">
            <a:alphaModFix/>
          </a:blip>
          <a:srcRect b="0" l="0" r="0" t="0"/>
          <a:stretch/>
        </p:blipFill>
        <p:spPr>
          <a:xfrm>
            <a:off x="0" y="0"/>
            <a:ext cx="9144003" cy="683121"/>
          </a:xfrm>
          <a:prstGeom prst="rect">
            <a:avLst/>
          </a:prstGeom>
          <a:noFill/>
          <a:ln>
            <a:noFill/>
          </a:ln>
        </p:spPr>
      </p:pic>
      <p:pic>
        <p:nvPicPr>
          <p:cNvPr descr="Novy Unlimited logo" id="423" name="Google Shape;423;p31"/>
          <p:cNvPicPr preferRelativeResize="0"/>
          <p:nvPr/>
        </p:nvPicPr>
        <p:blipFill rotWithShape="1">
          <a:blip r:embed="rId4">
            <a:alphaModFix/>
          </a:blip>
          <a:srcRect b="0" l="0" r="0" t="0"/>
          <a:stretch/>
        </p:blipFill>
        <p:spPr>
          <a:xfrm>
            <a:off x="76712" y="4625325"/>
            <a:ext cx="1564960" cy="423050"/>
          </a:xfrm>
          <a:prstGeom prst="rect">
            <a:avLst/>
          </a:prstGeom>
          <a:noFill/>
          <a:ln>
            <a:noFill/>
          </a:ln>
        </p:spPr>
      </p:pic>
      <p:sp>
        <p:nvSpPr>
          <p:cNvPr id="424" name="Google Shape;424;p31"/>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80" name="Shape 80"/>
        <p:cNvGrpSpPr/>
        <p:nvPr/>
      </p:nvGrpSpPr>
      <p:grpSpPr>
        <a:xfrm>
          <a:off x="0" y="0"/>
          <a:ext cx="0" cy="0"/>
          <a:chOff x="0" y="0"/>
          <a:chExt cx="0" cy="0"/>
        </a:xfrm>
      </p:grpSpPr>
      <p:sp>
        <p:nvSpPr>
          <p:cNvPr id="81" name="Google Shape;81;p4"/>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Motivation</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Social Interaction</a:t>
            </a:r>
            <a:endParaRPr sz="3000">
              <a:solidFill>
                <a:srgbClr val="4FC3CD"/>
              </a:solidFill>
              <a:latin typeface="Bebas Neue"/>
              <a:ea typeface="Bebas Neue"/>
              <a:cs typeface="Bebas Neue"/>
              <a:sym typeface="Bebas Neue"/>
            </a:endParaRPr>
          </a:p>
        </p:txBody>
      </p:sp>
      <p:pic>
        <p:nvPicPr>
          <p:cNvPr descr="Photo of family sitting on a couch wearing VR headsets and controllers, smiling and raising their arms in celebration." id="82" name="Google Shape;82;p4"/>
          <p:cNvPicPr preferRelativeResize="0"/>
          <p:nvPr/>
        </p:nvPicPr>
        <p:blipFill rotWithShape="1">
          <a:blip r:embed="rId3">
            <a:alphaModFix/>
          </a:blip>
          <a:srcRect b="0" l="0" r="0" t="0"/>
          <a:stretch/>
        </p:blipFill>
        <p:spPr>
          <a:xfrm>
            <a:off x="2919200" y="2011550"/>
            <a:ext cx="3305600" cy="2203199"/>
          </a:xfrm>
          <a:prstGeom prst="rect">
            <a:avLst/>
          </a:prstGeom>
          <a:noFill/>
          <a:ln>
            <a:noFill/>
          </a:ln>
        </p:spPr>
      </p:pic>
      <p:sp>
        <p:nvSpPr>
          <p:cNvPr id="83" name="Google Shape;83;p4"/>
          <p:cNvSpPr txBox="1"/>
          <p:nvPr/>
        </p:nvSpPr>
        <p:spPr>
          <a:xfrm>
            <a:off x="2799825" y="174102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Travelpixs (Shutterstock)</a:t>
            </a:r>
            <a:endParaRPr b="1" i="0" sz="800" u="none" cap="none" strike="noStrike">
              <a:solidFill>
                <a:srgbClr val="FFFFFF"/>
              </a:solidFill>
              <a:latin typeface="Roboto Condensed"/>
              <a:ea typeface="Roboto Condensed"/>
              <a:cs typeface="Roboto Condensed"/>
              <a:sym typeface="Roboto Condensed"/>
            </a:endParaRPr>
          </a:p>
        </p:txBody>
      </p:sp>
      <p:sp>
        <p:nvSpPr>
          <p:cNvPr id="84" name="Google Shape;84;p4"/>
          <p:cNvSpPr txBox="1"/>
          <p:nvPr/>
        </p:nvSpPr>
        <p:spPr>
          <a:xfrm>
            <a:off x="2799825" y="4164675"/>
            <a:ext cx="37422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Players who are motivated by social interaction are more likely to play social and multiplayer games—whether local or online.</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85" name="Google Shape;85;p4"/>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86" name="Google Shape;86;p4"/>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87" name="Google Shape;87;p4"/>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91" name="Shape 91"/>
        <p:cNvGrpSpPr/>
        <p:nvPr/>
      </p:nvGrpSpPr>
      <p:grpSpPr>
        <a:xfrm>
          <a:off x="0" y="0"/>
          <a:ext cx="0" cy="0"/>
          <a:chOff x="0" y="0"/>
          <a:chExt cx="0" cy="0"/>
        </a:xfrm>
      </p:grpSpPr>
      <p:sp>
        <p:nvSpPr>
          <p:cNvPr id="92" name="Google Shape;92;p5"/>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Motivation</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Solitude</a:t>
            </a:r>
            <a:endParaRPr sz="3000">
              <a:solidFill>
                <a:srgbClr val="4FC3CD"/>
              </a:solidFill>
              <a:latin typeface="Bebas Neue"/>
              <a:ea typeface="Bebas Neue"/>
              <a:cs typeface="Bebas Neue"/>
              <a:sym typeface="Bebas Neue"/>
            </a:endParaRPr>
          </a:p>
        </p:txBody>
      </p:sp>
      <p:pic>
        <p:nvPicPr>
          <p:cNvPr descr="Photo of woman sitting in a remote location outside with a laptop." id="93" name="Google Shape;93;p5"/>
          <p:cNvPicPr preferRelativeResize="0"/>
          <p:nvPr/>
        </p:nvPicPr>
        <p:blipFill rotWithShape="1">
          <a:blip r:embed="rId3">
            <a:alphaModFix/>
          </a:blip>
          <a:srcRect b="0" l="0" r="0" t="0"/>
          <a:stretch/>
        </p:blipFill>
        <p:spPr>
          <a:xfrm>
            <a:off x="2782338" y="1888850"/>
            <a:ext cx="3579325" cy="2385624"/>
          </a:xfrm>
          <a:prstGeom prst="rect">
            <a:avLst/>
          </a:prstGeom>
          <a:noFill/>
          <a:ln>
            <a:noFill/>
          </a:ln>
        </p:spPr>
      </p:pic>
      <p:sp>
        <p:nvSpPr>
          <p:cNvPr id="94" name="Google Shape;94;p5"/>
          <p:cNvSpPr txBox="1"/>
          <p:nvPr/>
        </p:nvSpPr>
        <p:spPr>
          <a:xfrm>
            <a:off x="2678275" y="163962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Koldunov (Shutterstock)</a:t>
            </a:r>
            <a:endParaRPr b="1" i="0" sz="800" u="none" cap="none" strike="noStrike">
              <a:solidFill>
                <a:srgbClr val="FFFFFF"/>
              </a:solidFill>
              <a:latin typeface="Roboto Condensed"/>
              <a:ea typeface="Roboto Condensed"/>
              <a:cs typeface="Roboto Condensed"/>
              <a:sym typeface="Roboto Condensed"/>
            </a:endParaRPr>
          </a:p>
        </p:txBody>
      </p:sp>
      <p:sp>
        <p:nvSpPr>
          <p:cNvPr id="95" name="Google Shape;95;p5"/>
          <p:cNvSpPr txBox="1"/>
          <p:nvPr/>
        </p:nvSpPr>
        <p:spPr>
          <a:xfrm>
            <a:off x="2699574" y="4237200"/>
            <a:ext cx="39012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Players who are motivated by solitude may opt for single-player games or just want to be alone in their immediate environment.</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96" name="Google Shape;96;p5"/>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97" name="Google Shape;97;p5"/>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98" name="Google Shape;98;p5"/>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02" name="Shape 102"/>
        <p:cNvGrpSpPr/>
        <p:nvPr/>
      </p:nvGrpSpPr>
      <p:grpSpPr>
        <a:xfrm>
          <a:off x="0" y="0"/>
          <a:ext cx="0" cy="0"/>
          <a:chOff x="0" y="0"/>
          <a:chExt cx="0" cy="0"/>
        </a:xfrm>
      </p:grpSpPr>
      <p:sp>
        <p:nvSpPr>
          <p:cNvPr id="103" name="Google Shape;103;p6"/>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Motivation</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Competition</a:t>
            </a:r>
            <a:endParaRPr sz="3000">
              <a:solidFill>
                <a:srgbClr val="4FC3CD"/>
              </a:solidFill>
              <a:latin typeface="Bebas Neue"/>
              <a:ea typeface="Bebas Neue"/>
              <a:cs typeface="Bebas Neue"/>
              <a:sym typeface="Bebas Neue"/>
            </a:endParaRPr>
          </a:p>
        </p:txBody>
      </p:sp>
      <p:pic>
        <p:nvPicPr>
          <p:cNvPr descr="Screenshot of Street Fighter V, featuring Zeku attacking Akuma." id="104" name="Google Shape;104;p6"/>
          <p:cNvPicPr preferRelativeResize="0"/>
          <p:nvPr/>
        </p:nvPicPr>
        <p:blipFill rotWithShape="1">
          <a:blip r:embed="rId3">
            <a:alphaModFix/>
          </a:blip>
          <a:srcRect b="0" l="0" r="0" t="0"/>
          <a:stretch/>
        </p:blipFill>
        <p:spPr>
          <a:xfrm>
            <a:off x="2617410" y="1941800"/>
            <a:ext cx="3909176" cy="2198926"/>
          </a:xfrm>
          <a:prstGeom prst="rect">
            <a:avLst/>
          </a:prstGeom>
          <a:noFill/>
          <a:ln>
            <a:noFill/>
          </a:ln>
        </p:spPr>
      </p:pic>
      <p:sp>
        <p:nvSpPr>
          <p:cNvPr id="105" name="Google Shape;105;p6"/>
          <p:cNvSpPr txBox="1"/>
          <p:nvPr/>
        </p:nvSpPr>
        <p:spPr>
          <a:xfrm>
            <a:off x="2541500" y="167660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Capcom</a:t>
            </a:r>
            <a:endParaRPr b="1" i="0" sz="800" u="none" cap="none" strike="noStrike">
              <a:solidFill>
                <a:srgbClr val="FFFFFF"/>
              </a:solidFill>
              <a:latin typeface="Roboto Condensed"/>
              <a:ea typeface="Roboto Condensed"/>
              <a:cs typeface="Roboto Condensed"/>
              <a:sym typeface="Roboto Condensed"/>
            </a:endParaRPr>
          </a:p>
        </p:txBody>
      </p:sp>
      <p:sp>
        <p:nvSpPr>
          <p:cNvPr id="106" name="Google Shape;106;p6"/>
          <p:cNvSpPr txBox="1"/>
          <p:nvPr/>
        </p:nvSpPr>
        <p:spPr>
          <a:xfrm>
            <a:off x="2493575" y="4162950"/>
            <a:ext cx="40329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Competition is the motivation behind playing many fighting games such as </a:t>
            </a:r>
            <a:r>
              <a:rPr b="1" i="1" lang="en" sz="1000" u="none" cap="none" strike="noStrike">
                <a:solidFill>
                  <a:srgbClr val="FFFFFF"/>
                </a:solidFill>
                <a:latin typeface="Roboto Condensed"/>
                <a:ea typeface="Roboto Condensed"/>
                <a:cs typeface="Roboto Condensed"/>
                <a:sym typeface="Roboto Condensed"/>
              </a:rPr>
              <a:t>Street Fighter V.</a:t>
            </a:r>
            <a:endParaRPr b="1" i="1"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07" name="Google Shape;107;p6"/>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108" name="Google Shape;108;p6"/>
          <p:cNvPicPr preferRelativeResize="0"/>
          <p:nvPr/>
        </p:nvPicPr>
        <p:blipFill rotWithShape="1">
          <a:blip r:embed="rId5">
            <a:alphaModFix/>
          </a:blip>
          <a:srcRect b="0" l="0" r="0" t="0"/>
          <a:stretch/>
        </p:blipFill>
        <p:spPr>
          <a:xfrm>
            <a:off x="70962" y="4625325"/>
            <a:ext cx="1564960" cy="423050"/>
          </a:xfrm>
          <a:prstGeom prst="rect">
            <a:avLst/>
          </a:prstGeom>
          <a:noFill/>
          <a:ln>
            <a:noFill/>
          </a:ln>
        </p:spPr>
      </p:pic>
      <p:sp>
        <p:nvSpPr>
          <p:cNvPr id="109" name="Google Shape;109;p6"/>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13" name="Shape 113"/>
        <p:cNvGrpSpPr/>
        <p:nvPr/>
      </p:nvGrpSpPr>
      <p:grpSpPr>
        <a:xfrm>
          <a:off x="0" y="0"/>
          <a:ext cx="0" cy="0"/>
          <a:chOff x="0" y="0"/>
          <a:chExt cx="0" cy="0"/>
        </a:xfrm>
      </p:grpSpPr>
      <p:sp>
        <p:nvSpPr>
          <p:cNvPr id="114" name="Google Shape;114;p7"/>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Motivation</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Knowledge</a:t>
            </a:r>
            <a:endParaRPr sz="3000">
              <a:solidFill>
                <a:srgbClr val="4FC3CD"/>
              </a:solidFill>
              <a:latin typeface="Bebas Neue"/>
              <a:ea typeface="Bebas Neue"/>
              <a:cs typeface="Bebas Neue"/>
              <a:sym typeface="Bebas Neue"/>
            </a:endParaRPr>
          </a:p>
        </p:txBody>
      </p:sp>
      <p:pic>
        <p:nvPicPr>
          <p:cNvPr descr="Screenshot of Valiant Hearts The Great War, featuring several injured soldiers in a hospital." id="115" name="Google Shape;115;p7"/>
          <p:cNvPicPr preferRelativeResize="0"/>
          <p:nvPr/>
        </p:nvPicPr>
        <p:blipFill rotWithShape="1">
          <a:blip r:embed="rId3">
            <a:alphaModFix/>
          </a:blip>
          <a:srcRect b="0" l="0" r="0" t="0"/>
          <a:stretch/>
        </p:blipFill>
        <p:spPr>
          <a:xfrm>
            <a:off x="2599063" y="1953125"/>
            <a:ext cx="3945875" cy="2219549"/>
          </a:xfrm>
          <a:prstGeom prst="rect">
            <a:avLst/>
          </a:prstGeom>
          <a:noFill/>
          <a:ln>
            <a:noFill/>
          </a:ln>
        </p:spPr>
      </p:pic>
      <p:sp>
        <p:nvSpPr>
          <p:cNvPr id="116" name="Google Shape;116;p7"/>
          <p:cNvSpPr txBox="1"/>
          <p:nvPr/>
        </p:nvSpPr>
        <p:spPr>
          <a:xfrm>
            <a:off x="2519375" y="168792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POMAH (MobyGames)</a:t>
            </a:r>
            <a:endParaRPr b="1" i="0" sz="800" u="none" cap="none" strike="noStrike">
              <a:solidFill>
                <a:srgbClr val="FFFFFF"/>
              </a:solidFill>
              <a:latin typeface="Roboto Condensed"/>
              <a:ea typeface="Roboto Condensed"/>
              <a:cs typeface="Roboto Condensed"/>
              <a:sym typeface="Roboto Condensed"/>
            </a:endParaRPr>
          </a:p>
        </p:txBody>
      </p:sp>
      <p:sp>
        <p:nvSpPr>
          <p:cNvPr id="117" name="Google Shape;117;p7"/>
          <p:cNvSpPr txBox="1"/>
          <p:nvPr/>
        </p:nvSpPr>
        <p:spPr>
          <a:xfrm>
            <a:off x="2498075" y="4132725"/>
            <a:ext cx="4102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1" lang="en" sz="1000" u="none" cap="none" strike="noStrike">
                <a:solidFill>
                  <a:srgbClr val="FFFFFF"/>
                </a:solidFill>
                <a:latin typeface="Roboto Condensed"/>
                <a:ea typeface="Roboto Condensed"/>
                <a:cs typeface="Roboto Condensed"/>
                <a:sym typeface="Roboto Condensed"/>
              </a:rPr>
              <a:t>Valiant Hearts: The Great War</a:t>
            </a:r>
            <a:r>
              <a:rPr b="1" i="0" lang="en" sz="1000" u="none" cap="none" strike="noStrike">
                <a:solidFill>
                  <a:srgbClr val="FFFFFF"/>
                </a:solidFill>
                <a:latin typeface="Roboto Condensed"/>
                <a:ea typeface="Roboto Condensed"/>
                <a:cs typeface="Roboto Condensed"/>
                <a:sym typeface="Roboto Condensed"/>
              </a:rPr>
              <a:t> provides players with facts about WWI and context behind the game’s story.</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18" name="Google Shape;118;p7"/>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119" name="Google Shape;119;p7"/>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120" name="Google Shape;120;p7"/>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24" name="Shape 124"/>
        <p:cNvGrpSpPr/>
        <p:nvPr/>
      </p:nvGrpSpPr>
      <p:grpSpPr>
        <a:xfrm>
          <a:off x="0" y="0"/>
          <a:ext cx="0" cy="0"/>
          <a:chOff x="0" y="0"/>
          <a:chExt cx="0" cy="0"/>
        </a:xfrm>
      </p:grpSpPr>
      <p:sp>
        <p:nvSpPr>
          <p:cNvPr id="125" name="Google Shape;125;p8"/>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Motivation</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M</a:t>
            </a:r>
            <a:r>
              <a:rPr lang="en" sz="3000">
                <a:solidFill>
                  <a:srgbClr val="4FC3CD"/>
                </a:solidFill>
                <a:latin typeface="Bebas Neue"/>
                <a:ea typeface="Bebas Neue"/>
                <a:cs typeface="Bebas Neue"/>
                <a:sym typeface="Bebas Neue"/>
              </a:rPr>
              <a:t>astery</a:t>
            </a:r>
            <a:endParaRPr sz="3000">
              <a:solidFill>
                <a:srgbClr val="4FC3CD"/>
              </a:solidFill>
              <a:latin typeface="Bebas Neue"/>
              <a:ea typeface="Bebas Neue"/>
              <a:cs typeface="Bebas Neue"/>
              <a:sym typeface="Bebas Neue"/>
            </a:endParaRPr>
          </a:p>
        </p:txBody>
      </p:sp>
      <p:pic>
        <p:nvPicPr>
          <p:cNvPr descr="Screenshot of leaderboards for Left 4 Dead for the Lighthouse chapter and Last Stand campaign." id="126" name="Google Shape;126;p8"/>
          <p:cNvPicPr preferRelativeResize="0"/>
          <p:nvPr/>
        </p:nvPicPr>
        <p:blipFill rotWithShape="1">
          <a:blip r:embed="rId3">
            <a:alphaModFix/>
          </a:blip>
          <a:srcRect b="0" l="0" r="0" t="0"/>
          <a:stretch/>
        </p:blipFill>
        <p:spPr>
          <a:xfrm>
            <a:off x="2828374" y="1943525"/>
            <a:ext cx="3487252" cy="2179551"/>
          </a:xfrm>
          <a:prstGeom prst="rect">
            <a:avLst/>
          </a:prstGeom>
          <a:noFill/>
          <a:ln>
            <a:noFill/>
          </a:ln>
        </p:spPr>
      </p:pic>
      <p:sp>
        <p:nvSpPr>
          <p:cNvPr id="127" name="Google Shape;127;p8"/>
          <p:cNvSpPr txBox="1"/>
          <p:nvPr/>
        </p:nvSpPr>
        <p:spPr>
          <a:xfrm>
            <a:off x="2729075" y="166235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mrwynd (flickr)</a:t>
            </a:r>
            <a:endParaRPr b="1" i="0" sz="800" u="none" cap="none" strike="noStrike">
              <a:solidFill>
                <a:srgbClr val="FFFFFF"/>
              </a:solidFill>
              <a:latin typeface="Roboto Condensed"/>
              <a:ea typeface="Roboto Condensed"/>
              <a:cs typeface="Roboto Condensed"/>
              <a:sym typeface="Roboto Condensed"/>
            </a:endParaRPr>
          </a:p>
        </p:txBody>
      </p:sp>
      <p:sp>
        <p:nvSpPr>
          <p:cNvPr id="128" name="Google Shape;128;p8"/>
          <p:cNvSpPr txBox="1"/>
          <p:nvPr/>
        </p:nvSpPr>
        <p:spPr>
          <a:xfrm>
            <a:off x="2729075" y="4182250"/>
            <a:ext cx="38502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Leaderboards showing friends rankings (</a:t>
            </a:r>
            <a:r>
              <a:rPr b="1" i="1" lang="en" sz="1000" u="none" cap="none" strike="noStrike">
                <a:solidFill>
                  <a:srgbClr val="FFFFFF"/>
                </a:solidFill>
                <a:latin typeface="Roboto Condensed"/>
                <a:ea typeface="Roboto Condensed"/>
                <a:cs typeface="Roboto Condensed"/>
                <a:sym typeface="Roboto Condensed"/>
              </a:rPr>
              <a:t>Left 4 Dead, </a:t>
            </a:r>
            <a:r>
              <a:rPr b="1" i="0" lang="en" sz="1000" u="none" cap="none" strike="noStrike">
                <a:solidFill>
                  <a:srgbClr val="FFFFFF"/>
                </a:solidFill>
                <a:latin typeface="Roboto Condensed"/>
                <a:ea typeface="Roboto Condensed"/>
                <a:cs typeface="Roboto Condensed"/>
                <a:sym typeface="Roboto Condensed"/>
              </a:rPr>
              <a:t>shown) can motivate players to master a game.</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29" name="Google Shape;129;p8"/>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130" name="Google Shape;130;p8"/>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131" name="Google Shape;131;p8"/>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35" name="Shape 135"/>
        <p:cNvGrpSpPr/>
        <p:nvPr/>
      </p:nvGrpSpPr>
      <p:grpSpPr>
        <a:xfrm>
          <a:off x="0" y="0"/>
          <a:ext cx="0" cy="0"/>
          <a:chOff x="0" y="0"/>
          <a:chExt cx="0" cy="0"/>
        </a:xfrm>
      </p:grpSpPr>
      <p:sp>
        <p:nvSpPr>
          <p:cNvPr id="136" name="Google Shape;136;p9"/>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Motivation</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Escapism</a:t>
            </a:r>
            <a:endParaRPr sz="3000">
              <a:solidFill>
                <a:srgbClr val="4FC3CD"/>
              </a:solidFill>
              <a:latin typeface="Bebas Neue"/>
              <a:ea typeface="Bebas Neue"/>
              <a:cs typeface="Bebas Neue"/>
              <a:sym typeface="Bebas Neue"/>
            </a:endParaRPr>
          </a:p>
        </p:txBody>
      </p:sp>
      <p:pic>
        <p:nvPicPr>
          <p:cNvPr descr="Screenshot of The Legend of Zelda Breath of the Wild sequel, Tears of the Kingdom, featuring Link running across the grass." id="137" name="Google Shape;137;p9"/>
          <p:cNvPicPr preferRelativeResize="0"/>
          <p:nvPr/>
        </p:nvPicPr>
        <p:blipFill rotWithShape="1">
          <a:blip r:embed="rId3">
            <a:alphaModFix/>
          </a:blip>
          <a:srcRect b="0" l="0" r="0" t="0"/>
          <a:stretch/>
        </p:blipFill>
        <p:spPr>
          <a:xfrm>
            <a:off x="2663000" y="1964475"/>
            <a:ext cx="3818002" cy="2147626"/>
          </a:xfrm>
          <a:prstGeom prst="rect">
            <a:avLst/>
          </a:prstGeom>
          <a:noFill/>
          <a:ln>
            <a:noFill/>
          </a:ln>
        </p:spPr>
      </p:pic>
      <p:sp>
        <p:nvSpPr>
          <p:cNvPr id="138" name="Google Shape;138;p9"/>
          <p:cNvSpPr txBox="1"/>
          <p:nvPr/>
        </p:nvSpPr>
        <p:spPr>
          <a:xfrm>
            <a:off x="2567325" y="168862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Nintendo</a:t>
            </a:r>
            <a:endParaRPr b="1" i="0" sz="800" u="none" cap="none" strike="noStrike">
              <a:solidFill>
                <a:srgbClr val="FFFFFF"/>
              </a:solidFill>
              <a:latin typeface="Roboto Condensed"/>
              <a:ea typeface="Roboto Condensed"/>
              <a:cs typeface="Roboto Condensed"/>
              <a:sym typeface="Roboto Condensed"/>
            </a:endParaRPr>
          </a:p>
        </p:txBody>
      </p:sp>
      <p:sp>
        <p:nvSpPr>
          <p:cNvPr id="139" name="Google Shape;139;p9"/>
          <p:cNvSpPr txBox="1"/>
          <p:nvPr/>
        </p:nvSpPr>
        <p:spPr>
          <a:xfrm>
            <a:off x="2567325" y="4112100"/>
            <a:ext cx="44682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Players might escape into vast, open worlds like </a:t>
            </a:r>
            <a:r>
              <a:rPr b="1" i="1" lang="en" sz="1000" u="none" cap="none" strike="noStrike">
                <a:solidFill>
                  <a:srgbClr val="FFFFFF"/>
                </a:solidFill>
                <a:latin typeface="Roboto Condensed"/>
                <a:ea typeface="Roboto Condensed"/>
                <a:cs typeface="Roboto Condensed"/>
                <a:sym typeface="Roboto Condensed"/>
              </a:rPr>
              <a:t>The Legend of Zelda: Breath of the Wild </a:t>
            </a:r>
            <a:r>
              <a:rPr b="1" i="0" lang="en" sz="1000" u="none" cap="none" strike="noStrike">
                <a:solidFill>
                  <a:srgbClr val="FFFFFF"/>
                </a:solidFill>
                <a:latin typeface="Roboto Condensed"/>
                <a:ea typeface="Roboto Condensed"/>
                <a:cs typeface="Roboto Condensed"/>
                <a:sym typeface="Roboto Condensed"/>
              </a:rPr>
              <a:t>(sequel, shown).</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40" name="Google Shape;140;p9"/>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141" name="Google Shape;141;p9"/>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142" name="Google Shape;142;p9"/>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