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Bebas Neue"/>
      <p:regular r:id="rId32"/>
    </p:embeddedFont>
    <p:embeddedFont>
      <p:font typeface="Roboto Condense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7" roundtripDataSignature="AMtx7mgrWTzuFiMOOaRkNRZW/iYxdJ+o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Condensed-regular.fntdata"/><Relationship Id="rId10" Type="http://schemas.openxmlformats.org/officeDocument/2006/relationships/slide" Target="slides/slide5.xml"/><Relationship Id="rId32" Type="http://schemas.openxmlformats.org/officeDocument/2006/relationships/font" Target="fonts/BebasNeue-regular.fntdata"/><Relationship Id="rId13" Type="http://schemas.openxmlformats.org/officeDocument/2006/relationships/slide" Target="slides/slide8.xml"/><Relationship Id="rId35" Type="http://schemas.openxmlformats.org/officeDocument/2006/relationships/font" Target="fonts/RobotoCondensed-italic.fntdata"/><Relationship Id="rId12" Type="http://schemas.openxmlformats.org/officeDocument/2006/relationships/slide" Target="slides/slide7.xml"/><Relationship Id="rId34" Type="http://schemas.openxmlformats.org/officeDocument/2006/relationships/font" Target="fonts/RobotoCondensed-bold.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RobotoCondense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f33e0e51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f33e0e51c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f33e0e51c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f33e0e51c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f33e0e51c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2f33e0e51c1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2"/>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2.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2.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2.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 Id="rId4" Type="http://schemas.openxmlformats.org/officeDocument/2006/relationships/image" Target="../media/image2.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2.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6" name="Shape 146"/>
        <p:cNvGrpSpPr/>
        <p:nvPr/>
      </p:nvGrpSpPr>
      <p:grpSpPr>
        <a:xfrm>
          <a:off x="0" y="0"/>
          <a:ext cx="0" cy="0"/>
          <a:chOff x="0" y="0"/>
          <a:chExt cx="0" cy="0"/>
        </a:xfrm>
      </p:grpSpPr>
      <p:sp>
        <p:nvSpPr>
          <p:cNvPr id="147" name="Google Shape;147;p1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Aesthetics &amp; Creativity</a:t>
            </a:r>
            <a:endParaRPr sz="3000">
              <a:solidFill>
                <a:srgbClr val="4FC3CD"/>
              </a:solidFill>
              <a:latin typeface="Bebas Neue"/>
              <a:ea typeface="Bebas Neue"/>
              <a:cs typeface="Bebas Neue"/>
              <a:sym typeface="Bebas Neue"/>
            </a:endParaRPr>
          </a:p>
        </p:txBody>
      </p:sp>
      <p:pic>
        <p:nvPicPr>
          <p:cNvPr descr="Screenshot of Sky Children of the Light, featuring three characters flying through the sky." id="148" name="Google Shape;148;p10"/>
          <p:cNvPicPr preferRelativeResize="0"/>
          <p:nvPr/>
        </p:nvPicPr>
        <p:blipFill rotWithShape="1">
          <a:blip r:embed="rId3">
            <a:alphaModFix/>
          </a:blip>
          <a:srcRect b="0" l="0" r="0" t="0"/>
          <a:stretch/>
        </p:blipFill>
        <p:spPr>
          <a:xfrm>
            <a:off x="2547624" y="1953775"/>
            <a:ext cx="4048749" cy="2277450"/>
          </a:xfrm>
          <a:prstGeom prst="rect">
            <a:avLst/>
          </a:prstGeom>
          <a:noFill/>
          <a:ln>
            <a:noFill/>
          </a:ln>
        </p:spPr>
      </p:pic>
      <p:sp>
        <p:nvSpPr>
          <p:cNvPr id="149" name="Google Shape;149;p10"/>
          <p:cNvSpPr txBox="1"/>
          <p:nvPr/>
        </p:nvSpPr>
        <p:spPr>
          <a:xfrm>
            <a:off x="2463450" y="16870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chemeClr val="dk1"/>
                </a:solidFill>
                <a:latin typeface="Roboto Condensed"/>
                <a:ea typeface="Roboto Condensed"/>
                <a:cs typeface="Roboto Condensed"/>
                <a:sym typeface="Roboto Condensed"/>
              </a:rPr>
              <a:t>Kam1Kaz3NL77 (MobyGames)</a:t>
            </a:r>
            <a:endParaRPr b="1" i="0" sz="800" u="none" cap="none" strike="noStrike">
              <a:solidFill>
                <a:srgbClr val="FFFFFF"/>
              </a:solidFill>
              <a:latin typeface="Roboto Condensed"/>
              <a:ea typeface="Roboto Condensed"/>
              <a:cs typeface="Roboto Condensed"/>
              <a:sym typeface="Roboto Condensed"/>
            </a:endParaRPr>
          </a:p>
        </p:txBody>
      </p:sp>
      <p:sp>
        <p:nvSpPr>
          <p:cNvPr id="150" name="Google Shape;150;p10"/>
          <p:cNvSpPr txBox="1"/>
          <p:nvPr/>
        </p:nvSpPr>
        <p:spPr>
          <a:xfrm>
            <a:off x="2463450" y="4231225"/>
            <a:ext cx="4179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thatgamecompany’s </a:t>
            </a:r>
            <a:r>
              <a:rPr b="1" i="1" lang="en" sz="1000" u="none" cap="none" strike="noStrike">
                <a:solidFill>
                  <a:srgbClr val="FFFFFF"/>
                </a:solidFill>
                <a:latin typeface="Roboto Condensed"/>
                <a:ea typeface="Roboto Condensed"/>
                <a:cs typeface="Roboto Condensed"/>
                <a:sym typeface="Roboto Condensed"/>
              </a:rPr>
              <a:t>Sky: Children of the Light</a:t>
            </a:r>
            <a:r>
              <a:rPr b="1" i="0" lang="en" sz="1000" u="none" cap="none" strike="noStrike">
                <a:solidFill>
                  <a:srgbClr val="FFFFFF"/>
                </a:solidFill>
                <a:latin typeface="Roboto Condensed"/>
                <a:ea typeface="Roboto Condensed"/>
                <a:cs typeface="Roboto Condensed"/>
                <a:sym typeface="Roboto Condensed"/>
              </a:rPr>
              <a:t> was developed with aesthetics and artistic expression in mind.</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1" name="Google Shape;151;p1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52" name="Google Shape;152;p1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53" name="Google Shape;153;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7" name="Shape 157"/>
        <p:cNvGrpSpPr/>
        <p:nvPr/>
      </p:nvGrpSpPr>
      <p:grpSpPr>
        <a:xfrm>
          <a:off x="0" y="0"/>
          <a:ext cx="0" cy="0"/>
          <a:chOff x="0" y="0"/>
          <a:chExt cx="0" cy="0"/>
        </a:xfrm>
      </p:grpSpPr>
      <p:sp>
        <p:nvSpPr>
          <p:cNvPr id="158" name="Google Shape;158;p1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Marketing &amp; Advertising</a:t>
            </a:r>
            <a:endParaRPr sz="3000">
              <a:solidFill>
                <a:srgbClr val="4FC3CD"/>
              </a:solidFill>
              <a:latin typeface="Bebas Neue"/>
              <a:ea typeface="Bebas Neue"/>
              <a:cs typeface="Bebas Neue"/>
              <a:sym typeface="Bebas Neue"/>
            </a:endParaRPr>
          </a:p>
        </p:txBody>
      </p:sp>
      <p:pic>
        <p:nvPicPr>
          <p:cNvPr descr="Screenshot of non-violent Doom adaption, Chex Quest, featuring the player facing multiple green enemies." id="159" name="Google Shape;159;p11"/>
          <p:cNvPicPr preferRelativeResize="0"/>
          <p:nvPr/>
        </p:nvPicPr>
        <p:blipFill rotWithShape="1">
          <a:blip r:embed="rId3">
            <a:alphaModFix/>
          </a:blip>
          <a:srcRect b="0" l="0" r="0" t="0"/>
          <a:stretch/>
        </p:blipFill>
        <p:spPr>
          <a:xfrm>
            <a:off x="3243938" y="1988161"/>
            <a:ext cx="2656128" cy="2109222"/>
          </a:xfrm>
          <a:prstGeom prst="rect">
            <a:avLst/>
          </a:prstGeom>
          <a:noFill/>
          <a:ln>
            <a:noFill/>
          </a:ln>
        </p:spPr>
      </p:pic>
      <p:sp>
        <p:nvSpPr>
          <p:cNvPr id="160" name="Google Shape;160;p11"/>
          <p:cNvSpPr txBox="1"/>
          <p:nvPr/>
        </p:nvSpPr>
        <p:spPr>
          <a:xfrm>
            <a:off x="3162534" y="1744250"/>
            <a:ext cx="226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erc (MobyGames)</a:t>
            </a:r>
            <a:endParaRPr b="1" i="0" sz="800" u="none" cap="none" strike="noStrike">
              <a:solidFill>
                <a:srgbClr val="FFFFFF"/>
              </a:solidFill>
              <a:latin typeface="Roboto Condensed"/>
              <a:ea typeface="Roboto Condensed"/>
              <a:cs typeface="Roboto Condensed"/>
              <a:sym typeface="Roboto Condensed"/>
            </a:endParaRPr>
          </a:p>
        </p:txBody>
      </p:sp>
      <p:sp>
        <p:nvSpPr>
          <p:cNvPr id="161" name="Google Shape;161;p11"/>
          <p:cNvSpPr txBox="1"/>
          <p:nvPr/>
        </p:nvSpPr>
        <p:spPr>
          <a:xfrm>
            <a:off x="3128837" y="4047525"/>
            <a:ext cx="2828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Non-violent </a:t>
            </a:r>
            <a:r>
              <a:rPr b="1" i="1" lang="en" sz="1000" u="none" cap="none" strike="noStrike">
                <a:solidFill>
                  <a:srgbClr val="FFFFFF"/>
                </a:solidFill>
                <a:latin typeface="Roboto Condensed"/>
                <a:ea typeface="Roboto Condensed"/>
                <a:cs typeface="Roboto Condensed"/>
                <a:sym typeface="Roboto Condensed"/>
              </a:rPr>
              <a:t>Doom</a:t>
            </a:r>
            <a:r>
              <a:rPr b="1" i="0" lang="en" sz="1000" u="none" cap="none" strike="noStrike">
                <a:solidFill>
                  <a:srgbClr val="FFFFFF"/>
                </a:solidFill>
                <a:latin typeface="Roboto Condensed"/>
                <a:ea typeface="Roboto Condensed"/>
                <a:cs typeface="Roboto Condensed"/>
                <a:sym typeface="Roboto Condensed"/>
              </a:rPr>
              <a:t> adaption </a:t>
            </a:r>
            <a:r>
              <a:rPr b="1" i="1" lang="en" sz="1000" u="none" cap="none" strike="noStrike">
                <a:solidFill>
                  <a:srgbClr val="FFFFFF"/>
                </a:solidFill>
                <a:latin typeface="Roboto Condensed"/>
                <a:ea typeface="Roboto Condensed"/>
                <a:cs typeface="Roboto Condensed"/>
                <a:sym typeface="Roboto Condensed"/>
              </a:rPr>
              <a:t>Chex Quest</a:t>
            </a:r>
            <a:r>
              <a:rPr b="1" i="0" lang="en" sz="1000" u="none" cap="none" strike="noStrike">
                <a:solidFill>
                  <a:srgbClr val="FFFFFF"/>
                </a:solidFill>
                <a:latin typeface="Roboto Condensed"/>
                <a:ea typeface="Roboto Condensed"/>
                <a:cs typeface="Roboto Condensed"/>
                <a:sym typeface="Roboto Condensed"/>
              </a:rPr>
              <a:t> was included as a prize in Chex cereal boxes.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62" name="Google Shape;162;p1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3" name="Google Shape;163;p1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64" name="Google Shape;164;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68" name="Shape 168"/>
        <p:cNvGrpSpPr/>
        <p:nvPr/>
      </p:nvGrpSpPr>
      <p:grpSpPr>
        <a:xfrm>
          <a:off x="0" y="0"/>
          <a:ext cx="0" cy="0"/>
          <a:chOff x="0" y="0"/>
          <a:chExt cx="0" cy="0"/>
        </a:xfrm>
      </p:grpSpPr>
      <p:sp>
        <p:nvSpPr>
          <p:cNvPr id="169" name="Google Shape;169;g2f33e0e51c1_0_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Marketing &amp; Advertising</a:t>
            </a:r>
            <a:endParaRPr sz="3000">
              <a:solidFill>
                <a:srgbClr val="4FC3CD"/>
              </a:solidFill>
              <a:latin typeface="Bebas Neue"/>
              <a:ea typeface="Bebas Neue"/>
              <a:cs typeface="Bebas Neue"/>
              <a:sym typeface="Bebas Neue"/>
            </a:endParaRPr>
          </a:p>
        </p:txBody>
      </p:sp>
      <p:pic>
        <p:nvPicPr>
          <p:cNvPr descr="Screenshot of Alien Isolation, featuring a Xenomorph facing left, mid-walk." id="170" name="Google Shape;170;g2f33e0e51c1_0_0"/>
          <p:cNvPicPr preferRelativeResize="0"/>
          <p:nvPr/>
        </p:nvPicPr>
        <p:blipFill rotWithShape="1">
          <a:blip r:embed="rId3">
            <a:alphaModFix/>
          </a:blip>
          <a:srcRect b="0" l="0" r="0" t="0"/>
          <a:stretch/>
        </p:blipFill>
        <p:spPr>
          <a:xfrm>
            <a:off x="2705237" y="2023500"/>
            <a:ext cx="3733530" cy="2109225"/>
          </a:xfrm>
          <a:prstGeom prst="rect">
            <a:avLst/>
          </a:prstGeom>
          <a:noFill/>
          <a:ln>
            <a:noFill/>
          </a:ln>
        </p:spPr>
      </p:pic>
      <p:sp>
        <p:nvSpPr>
          <p:cNvPr id="171" name="Google Shape;171;g2f33e0e51c1_0_0"/>
          <p:cNvSpPr txBox="1"/>
          <p:nvPr/>
        </p:nvSpPr>
        <p:spPr>
          <a:xfrm>
            <a:off x="2629862" y="1769625"/>
            <a:ext cx="226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172" name="Google Shape;172;g2f33e0e51c1_0_0"/>
          <p:cNvSpPr txBox="1"/>
          <p:nvPr/>
        </p:nvSpPr>
        <p:spPr>
          <a:xfrm>
            <a:off x="2668946" y="4106100"/>
            <a:ext cx="380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Games such as </a:t>
            </a:r>
            <a:r>
              <a:rPr b="1" i="1" lang="en" sz="1000" u="none" cap="none" strike="noStrike">
                <a:solidFill>
                  <a:srgbClr val="FFFFFF"/>
                </a:solidFill>
                <a:latin typeface="Roboto Condensed"/>
                <a:ea typeface="Roboto Condensed"/>
                <a:cs typeface="Roboto Condensed"/>
                <a:sym typeface="Roboto Condensed"/>
              </a:rPr>
              <a:t>Alien: Isolation</a:t>
            </a:r>
            <a:r>
              <a:rPr b="1" i="0" lang="en" sz="1000" u="none" cap="none" strike="noStrike">
                <a:solidFill>
                  <a:srgbClr val="FFFFFF"/>
                </a:solidFill>
                <a:latin typeface="Roboto Condensed"/>
                <a:ea typeface="Roboto Condensed"/>
                <a:cs typeface="Roboto Condensed"/>
                <a:sym typeface="Roboto Condensed"/>
              </a:rPr>
              <a:t> that are based on movie franchises could be considered advergames.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3" name="Google Shape;173;g2f33e0e51c1_0_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74" name="Google Shape;174;g2f33e0e51c1_0_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75" name="Google Shape;175;g2f33e0e51c1_0_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9" name="Shape 179"/>
        <p:cNvGrpSpPr/>
        <p:nvPr/>
      </p:nvGrpSpPr>
      <p:grpSpPr>
        <a:xfrm>
          <a:off x="0" y="0"/>
          <a:ext cx="0" cy="0"/>
          <a:chOff x="0" y="0"/>
          <a:chExt cx="0" cy="0"/>
        </a:xfrm>
      </p:grpSpPr>
      <p:sp>
        <p:nvSpPr>
          <p:cNvPr id="180" name="Google Shape;180;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a:t>
            </a:r>
            <a:r>
              <a:rPr lang="en" sz="3000">
                <a:solidFill>
                  <a:srgbClr val="4FC3CD"/>
                </a:solidFill>
                <a:latin typeface="Bebas Neue"/>
                <a:ea typeface="Bebas Neue"/>
                <a:cs typeface="Bebas Neue"/>
                <a:sym typeface="Bebas Neue"/>
              </a:rPr>
              <a:t>ction</a:t>
            </a:r>
            <a:endParaRPr sz="3000">
              <a:solidFill>
                <a:srgbClr val="4FC3CD"/>
              </a:solidFill>
              <a:latin typeface="Bebas Neue"/>
              <a:ea typeface="Bebas Neue"/>
              <a:cs typeface="Bebas Neue"/>
              <a:sym typeface="Bebas Neue"/>
            </a:endParaRPr>
          </a:p>
        </p:txBody>
      </p:sp>
      <p:pic>
        <p:nvPicPr>
          <p:cNvPr descr="Photo of young woman holding a microphone and singing, with SingStar on a TV to the right." id="181" name="Google Shape;181;p12"/>
          <p:cNvPicPr preferRelativeResize="0"/>
          <p:nvPr/>
        </p:nvPicPr>
        <p:blipFill rotWithShape="1">
          <a:blip r:embed="rId3">
            <a:alphaModFix/>
          </a:blip>
          <a:srcRect b="0" l="0" r="0" t="0"/>
          <a:stretch/>
        </p:blipFill>
        <p:spPr>
          <a:xfrm>
            <a:off x="630325" y="1992226"/>
            <a:ext cx="2978080" cy="2232463"/>
          </a:xfrm>
          <a:prstGeom prst="rect">
            <a:avLst/>
          </a:prstGeom>
          <a:noFill/>
          <a:ln>
            <a:noFill/>
          </a:ln>
        </p:spPr>
      </p:pic>
      <p:sp>
        <p:nvSpPr>
          <p:cNvPr id="182" name="Google Shape;182;p12"/>
          <p:cNvSpPr txBox="1"/>
          <p:nvPr/>
        </p:nvSpPr>
        <p:spPr>
          <a:xfrm>
            <a:off x="534100" y="1713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HillsDan (Photobucket)</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two men and two women gathered together in a living room playing different Rock Band 3 instruments together." id="183" name="Google Shape;183;p12"/>
          <p:cNvPicPr preferRelativeResize="0"/>
          <p:nvPr/>
        </p:nvPicPr>
        <p:blipFill rotWithShape="1">
          <a:blip r:embed="rId4">
            <a:alphaModFix/>
          </a:blip>
          <a:srcRect b="0" l="0" r="0" t="0"/>
          <a:stretch/>
        </p:blipFill>
        <p:spPr>
          <a:xfrm>
            <a:off x="3860442" y="1992226"/>
            <a:ext cx="2978079" cy="2233566"/>
          </a:xfrm>
          <a:prstGeom prst="rect">
            <a:avLst/>
          </a:prstGeom>
          <a:noFill/>
          <a:ln>
            <a:noFill/>
          </a:ln>
        </p:spPr>
      </p:pic>
      <p:sp>
        <p:nvSpPr>
          <p:cNvPr id="184" name="Google Shape;184;p12"/>
          <p:cNvSpPr txBox="1"/>
          <p:nvPr/>
        </p:nvSpPr>
        <p:spPr>
          <a:xfrm>
            <a:off x="3757825" y="1713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brattle (Photobucket)</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young man on a dance pad, facing a TV and playing Dance Dance Revolution Hottest Party 2." id="185" name="Google Shape;185;p12"/>
          <p:cNvPicPr preferRelativeResize="0"/>
          <p:nvPr/>
        </p:nvPicPr>
        <p:blipFill rotWithShape="1">
          <a:blip r:embed="rId5">
            <a:alphaModFix/>
          </a:blip>
          <a:srcRect b="0" l="0" r="0" t="0"/>
          <a:stretch/>
        </p:blipFill>
        <p:spPr>
          <a:xfrm>
            <a:off x="7090586" y="1991675"/>
            <a:ext cx="1423090" cy="2233575"/>
          </a:xfrm>
          <a:prstGeom prst="rect">
            <a:avLst/>
          </a:prstGeom>
          <a:noFill/>
          <a:ln>
            <a:noFill/>
          </a:ln>
        </p:spPr>
      </p:pic>
      <p:sp>
        <p:nvSpPr>
          <p:cNvPr id="186" name="Google Shape;186;p12"/>
          <p:cNvSpPr txBox="1"/>
          <p:nvPr/>
        </p:nvSpPr>
        <p:spPr>
          <a:xfrm>
            <a:off x="7018525" y="1713475"/>
            <a:ext cx="16995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DL</a:t>
            </a:r>
            <a:endParaRPr b="1" i="0" sz="800" u="none" cap="none" strike="noStrike">
              <a:solidFill>
                <a:srgbClr val="FFFFFF"/>
              </a:solidFill>
              <a:latin typeface="Roboto Condensed"/>
              <a:ea typeface="Roboto Condensed"/>
              <a:cs typeface="Roboto Condensed"/>
              <a:sym typeface="Roboto Condensed"/>
            </a:endParaRPr>
          </a:p>
        </p:txBody>
      </p:sp>
      <p:sp>
        <p:nvSpPr>
          <p:cNvPr id="187" name="Google Shape;187;p12"/>
          <p:cNvSpPr txBox="1"/>
          <p:nvPr/>
        </p:nvSpPr>
        <p:spPr>
          <a:xfrm>
            <a:off x="534100" y="4187700"/>
            <a:ext cx="7921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SingStar</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1" lang="en" sz="1000" u="none" cap="none" strike="noStrike">
                <a:solidFill>
                  <a:srgbClr val="FFFFFF"/>
                </a:solidFill>
                <a:latin typeface="Roboto Condensed"/>
                <a:ea typeface="Roboto Condensed"/>
                <a:cs typeface="Roboto Condensed"/>
                <a:sym typeface="Roboto Condensed"/>
              </a:rPr>
              <a:t>Rock Band 3</a:t>
            </a:r>
            <a:r>
              <a:rPr b="1" lang="en" sz="1000">
                <a:solidFill>
                  <a:schemeClr val="dk1"/>
                </a:solidFill>
                <a:latin typeface="Roboto Condensed"/>
                <a:ea typeface="Roboto Condensed"/>
                <a:cs typeface="Roboto Condensed"/>
                <a:sym typeface="Roboto Condensed"/>
              </a:rPr>
              <a:t> - </a:t>
            </a:r>
            <a:r>
              <a:rPr b="1" lang="en" sz="1000">
                <a:solidFill>
                  <a:srgbClr val="FFFFFF"/>
                </a:solidFill>
                <a:latin typeface="Roboto Condensed"/>
                <a:ea typeface="Roboto Condensed"/>
                <a:cs typeface="Roboto Condensed"/>
                <a:sym typeface="Roboto Condensed"/>
              </a:rPr>
              <a:t>middle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a:t>
            </a:r>
            <a:r>
              <a:rPr b="1" i="1" lang="en" sz="1000" u="none" cap="none" strike="noStrike">
                <a:solidFill>
                  <a:srgbClr val="FFFFFF"/>
                </a:solidFill>
                <a:latin typeface="Roboto Condensed"/>
                <a:ea typeface="Roboto Condensed"/>
                <a:cs typeface="Roboto Condensed"/>
                <a:sym typeface="Roboto Condensed"/>
              </a:rPr>
              <a:t>Dance Dance Revolution Hottest Party 2</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in action.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8" name="Google Shape;188;p12"/>
          <p:cNvPicPr preferRelativeResize="0"/>
          <p:nvPr/>
        </p:nvPicPr>
        <p:blipFill rotWithShape="1">
          <a:blip r:embed="rId6">
            <a:alphaModFix/>
          </a:blip>
          <a:srcRect b="0" l="0" r="0" t="0"/>
          <a:stretch/>
        </p:blipFill>
        <p:spPr>
          <a:xfrm>
            <a:off x="0" y="0"/>
            <a:ext cx="9144003" cy="683121"/>
          </a:xfrm>
          <a:prstGeom prst="rect">
            <a:avLst/>
          </a:prstGeom>
          <a:noFill/>
          <a:ln>
            <a:noFill/>
          </a:ln>
        </p:spPr>
      </p:pic>
      <p:pic>
        <p:nvPicPr>
          <p:cNvPr descr="Novy Unlimited logo" id="189" name="Google Shape;189;p12"/>
          <p:cNvPicPr preferRelativeResize="0"/>
          <p:nvPr/>
        </p:nvPicPr>
        <p:blipFill rotWithShape="1">
          <a:blip r:embed="rId7">
            <a:alphaModFix/>
          </a:blip>
          <a:srcRect b="0" l="0" r="0" t="0"/>
          <a:stretch/>
        </p:blipFill>
        <p:spPr>
          <a:xfrm>
            <a:off x="76712" y="4625325"/>
            <a:ext cx="1564960" cy="423050"/>
          </a:xfrm>
          <a:prstGeom prst="rect">
            <a:avLst/>
          </a:prstGeom>
          <a:noFill/>
          <a:ln>
            <a:noFill/>
          </a:ln>
        </p:spPr>
      </p:pic>
      <p:sp>
        <p:nvSpPr>
          <p:cNvPr id="190" name="Google Shape;190;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4" name="Shape 194"/>
        <p:cNvGrpSpPr/>
        <p:nvPr/>
      </p:nvGrpSpPr>
      <p:grpSpPr>
        <a:xfrm>
          <a:off x="0" y="0"/>
          <a:ext cx="0" cy="0"/>
          <a:chOff x="0" y="0"/>
          <a:chExt cx="0" cy="0"/>
        </a:xfrm>
      </p:grpSpPr>
      <p:sp>
        <p:nvSpPr>
          <p:cNvPr id="195" name="Google Shape;195;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a:t>
            </a:r>
            <a:r>
              <a:rPr lang="en" sz="3000">
                <a:solidFill>
                  <a:srgbClr val="4FC3CD"/>
                </a:solidFill>
                <a:latin typeface="Bebas Neue"/>
                <a:ea typeface="Bebas Neue"/>
                <a:cs typeface="Bebas Neue"/>
                <a:sym typeface="Bebas Neue"/>
              </a:rPr>
              <a:t>dventure</a:t>
            </a:r>
            <a:endParaRPr sz="3000">
              <a:solidFill>
                <a:srgbClr val="4FC3CD"/>
              </a:solidFill>
              <a:latin typeface="Bebas Neue"/>
              <a:ea typeface="Bebas Neue"/>
              <a:cs typeface="Bebas Neue"/>
              <a:sym typeface="Bebas Neue"/>
            </a:endParaRPr>
          </a:p>
        </p:txBody>
      </p:sp>
      <p:pic>
        <p:nvPicPr>
          <p:cNvPr descr="Screenshot of Day of the Tentacle, featuring Bernard Bernoulli holding a letter facing Laverne and Hoagie, with &quot;He says that purple tentacle's mutated into an insane genius...&quot; caption text." id="196" name="Google Shape;196;p13"/>
          <p:cNvPicPr preferRelativeResize="0"/>
          <p:nvPr/>
        </p:nvPicPr>
        <p:blipFill rotWithShape="1">
          <a:blip r:embed="rId3">
            <a:alphaModFix/>
          </a:blip>
          <a:srcRect b="0" l="0" r="0" t="0"/>
          <a:stretch/>
        </p:blipFill>
        <p:spPr>
          <a:xfrm>
            <a:off x="2522899" y="2014900"/>
            <a:ext cx="4098226" cy="2305249"/>
          </a:xfrm>
          <a:prstGeom prst="rect">
            <a:avLst/>
          </a:prstGeom>
          <a:noFill/>
          <a:ln>
            <a:noFill/>
          </a:ln>
        </p:spPr>
      </p:pic>
      <p:sp>
        <p:nvSpPr>
          <p:cNvPr id="197" name="Google Shape;197;p13"/>
          <p:cNvSpPr txBox="1"/>
          <p:nvPr/>
        </p:nvSpPr>
        <p:spPr>
          <a:xfrm>
            <a:off x="2436000" y="17611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Barbarian_bros (MobyGames)</a:t>
            </a:r>
            <a:endParaRPr b="1" i="0" sz="800" u="none" cap="none" strike="noStrike">
              <a:solidFill>
                <a:srgbClr val="FFFFFF"/>
              </a:solidFill>
              <a:latin typeface="Roboto Condensed"/>
              <a:ea typeface="Roboto Condensed"/>
              <a:cs typeface="Roboto Condensed"/>
              <a:sym typeface="Roboto Condensed"/>
            </a:endParaRPr>
          </a:p>
        </p:txBody>
      </p:sp>
      <p:sp>
        <p:nvSpPr>
          <p:cNvPr id="198" name="Google Shape;198;p13"/>
          <p:cNvSpPr txBox="1"/>
          <p:nvPr/>
        </p:nvSpPr>
        <p:spPr>
          <a:xfrm>
            <a:off x="2435988" y="4240300"/>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Day of the Tentacle</a:t>
            </a:r>
            <a:r>
              <a:rPr b="1" i="0" lang="en" sz="1000" u="none" cap="none" strike="noStrike">
                <a:solidFill>
                  <a:srgbClr val="FFFFFF"/>
                </a:solidFill>
                <a:latin typeface="Roboto Condensed"/>
                <a:ea typeface="Roboto Condensed"/>
                <a:cs typeface="Roboto Condensed"/>
                <a:sym typeface="Roboto Condensed"/>
              </a:rPr>
              <a:t> helped popularize the adventure genre.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99" name="Google Shape;199;p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00" name="Google Shape;200;p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01" name="Google Shape;201;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5" name="Shape 205"/>
        <p:cNvGrpSpPr/>
        <p:nvPr/>
      </p:nvGrpSpPr>
      <p:grpSpPr>
        <a:xfrm>
          <a:off x="0" y="0"/>
          <a:ext cx="0" cy="0"/>
          <a:chOff x="0" y="0"/>
          <a:chExt cx="0" cy="0"/>
        </a:xfrm>
      </p:grpSpPr>
      <p:sp>
        <p:nvSpPr>
          <p:cNvPr id="206" name="Google Shape;206;p1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Action-Adventure</a:t>
            </a:r>
            <a:endParaRPr sz="3000">
              <a:solidFill>
                <a:srgbClr val="4FC3CD"/>
              </a:solidFill>
              <a:latin typeface="Bebas Neue"/>
              <a:ea typeface="Bebas Neue"/>
              <a:cs typeface="Bebas Neue"/>
              <a:sym typeface="Bebas Neue"/>
            </a:endParaRPr>
          </a:p>
        </p:txBody>
      </p:sp>
      <p:pic>
        <p:nvPicPr>
          <p:cNvPr descr="Screenshot of God of War, featuring Kratos and his son Atreus approaching Mimir." id="207" name="Google Shape;207;p14"/>
          <p:cNvPicPr preferRelativeResize="0"/>
          <p:nvPr/>
        </p:nvPicPr>
        <p:blipFill rotWithShape="1">
          <a:blip r:embed="rId3">
            <a:alphaModFix/>
          </a:blip>
          <a:srcRect b="0" l="0" r="0" t="0"/>
          <a:stretch/>
        </p:blipFill>
        <p:spPr>
          <a:xfrm>
            <a:off x="2698525" y="1962200"/>
            <a:ext cx="3746949" cy="2107650"/>
          </a:xfrm>
          <a:prstGeom prst="rect">
            <a:avLst/>
          </a:prstGeom>
          <a:noFill/>
          <a:ln>
            <a:noFill/>
          </a:ln>
        </p:spPr>
      </p:pic>
      <p:sp>
        <p:nvSpPr>
          <p:cNvPr id="208" name="Google Shape;208;p14"/>
          <p:cNvSpPr txBox="1"/>
          <p:nvPr/>
        </p:nvSpPr>
        <p:spPr>
          <a:xfrm>
            <a:off x="2606375" y="1691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a:t>
            </a:r>
            <a:r>
              <a:rPr b="1" i="0" lang="en" sz="800" u="none" cap="none" strike="noStrike">
                <a:solidFill>
                  <a:srgbClr val="FFFFFF"/>
                </a:solidFill>
                <a:latin typeface="Roboto Condensed"/>
                <a:ea typeface="Roboto Condensed"/>
                <a:cs typeface="Roboto Condensed"/>
                <a:sym typeface="Roboto Condensed"/>
              </a:rPr>
              <a:t>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09" name="Google Shape;209;p14"/>
          <p:cNvSpPr txBox="1"/>
          <p:nvPr/>
        </p:nvSpPr>
        <p:spPr>
          <a:xfrm>
            <a:off x="2606363" y="4047750"/>
            <a:ext cx="4272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God of War </a:t>
            </a:r>
            <a:r>
              <a:rPr b="1" lang="en" sz="1000" u="none" cap="none" strike="noStrike">
                <a:solidFill>
                  <a:srgbClr val="FFFFFF"/>
                </a:solidFill>
                <a:latin typeface="Roboto Condensed"/>
                <a:ea typeface="Roboto Condensed"/>
                <a:cs typeface="Roboto Condensed"/>
                <a:sym typeface="Roboto Condensed"/>
              </a:rPr>
              <a:t>(2018) </a:t>
            </a:r>
            <a:r>
              <a:rPr b="1" lang="en" sz="1000">
                <a:solidFill>
                  <a:srgbClr val="FFFFFF"/>
                </a:solidFill>
                <a:latin typeface="Roboto Condensed"/>
                <a:ea typeface="Roboto Condensed"/>
                <a:cs typeface="Roboto Condensed"/>
                <a:sym typeface="Roboto Condensed"/>
              </a:rPr>
              <a:t>-</a:t>
            </a:r>
            <a:r>
              <a:rPr b="1" i="1" lang="en" sz="1000" u="none" cap="none" strike="noStrike">
                <a:solidFill>
                  <a:srgbClr val="FFFFFF"/>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the eighth installment in the popular franchise</a:t>
            </a:r>
            <a:r>
              <a:rPr b="1" lang="en" sz="1000">
                <a:solidFill>
                  <a:srgbClr val="FFFFFF"/>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has helped push the envelope of the action-adventure genre by incorporating rich story elements.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10" name="Google Shape;210;p1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11" name="Google Shape;211;p1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12" name="Google Shape;212;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6" name="Shape 216"/>
        <p:cNvGrpSpPr/>
        <p:nvPr/>
      </p:nvGrpSpPr>
      <p:grpSpPr>
        <a:xfrm>
          <a:off x="0" y="0"/>
          <a:ext cx="0" cy="0"/>
          <a:chOff x="0" y="0"/>
          <a:chExt cx="0" cy="0"/>
        </a:xfrm>
      </p:grpSpPr>
      <p:sp>
        <p:nvSpPr>
          <p:cNvPr id="217" name="Google Shape;217;p1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Puzzle</a:t>
            </a:r>
            <a:endParaRPr sz="3000">
              <a:solidFill>
                <a:srgbClr val="4FC3CD"/>
              </a:solidFill>
              <a:latin typeface="Bebas Neue"/>
              <a:ea typeface="Bebas Neue"/>
              <a:cs typeface="Bebas Neue"/>
              <a:sym typeface="Bebas Neue"/>
            </a:endParaRPr>
          </a:p>
        </p:txBody>
      </p:sp>
      <p:pic>
        <p:nvPicPr>
          <p:cNvPr descr="Screenshot of Angry Birds, featuring the red bird knocking down a platform during the tutorial." id="218" name="Google Shape;218;p15"/>
          <p:cNvPicPr preferRelativeResize="0"/>
          <p:nvPr/>
        </p:nvPicPr>
        <p:blipFill rotWithShape="1">
          <a:blip r:embed="rId3">
            <a:alphaModFix/>
          </a:blip>
          <a:srcRect b="0" l="0" r="0" t="0"/>
          <a:stretch/>
        </p:blipFill>
        <p:spPr>
          <a:xfrm>
            <a:off x="2921024" y="1906600"/>
            <a:ext cx="3301949" cy="2063724"/>
          </a:xfrm>
          <a:prstGeom prst="rect">
            <a:avLst/>
          </a:prstGeom>
          <a:noFill/>
          <a:ln>
            <a:noFill/>
          </a:ln>
        </p:spPr>
      </p:pic>
      <p:sp>
        <p:nvSpPr>
          <p:cNvPr id="219" name="Google Shape;219;p15"/>
          <p:cNvSpPr txBox="1"/>
          <p:nvPr/>
        </p:nvSpPr>
        <p:spPr>
          <a:xfrm>
            <a:off x="2851050" y="16585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Sciere (MobyGames)</a:t>
            </a:r>
            <a:endParaRPr b="1" i="0" sz="800" u="none" cap="none" strike="noStrike">
              <a:solidFill>
                <a:srgbClr val="FFFFFF"/>
              </a:solidFill>
              <a:latin typeface="Roboto Condensed"/>
              <a:ea typeface="Roboto Condensed"/>
              <a:cs typeface="Roboto Condensed"/>
              <a:sym typeface="Roboto Condensed"/>
            </a:endParaRPr>
          </a:p>
        </p:txBody>
      </p:sp>
      <p:sp>
        <p:nvSpPr>
          <p:cNvPr id="220" name="Google Shape;220;p15"/>
          <p:cNvSpPr txBox="1"/>
          <p:nvPr/>
        </p:nvSpPr>
        <p:spPr>
          <a:xfrm>
            <a:off x="2811000" y="3938375"/>
            <a:ext cx="3720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Angry Birds </a:t>
            </a:r>
            <a:r>
              <a:rPr b="1" i="0" lang="en" sz="1000" u="none" cap="none" strike="noStrike">
                <a:solidFill>
                  <a:srgbClr val="FFFFFF"/>
                </a:solidFill>
                <a:latin typeface="Roboto Condensed"/>
                <a:ea typeface="Roboto Condensed"/>
                <a:cs typeface="Roboto Condensed"/>
                <a:sym typeface="Roboto Condensed"/>
              </a:rPr>
              <a:t>became so popular that it led to PC and console versions, an animated television series, two feature films, and tons of merchandise (</a:t>
            </a:r>
            <a:r>
              <a:rPr b="1" i="1" lang="en" sz="1000" u="none" cap="none" strike="noStrike">
                <a:solidFill>
                  <a:srgbClr val="FFFFFF"/>
                </a:solidFill>
                <a:latin typeface="Roboto Condensed"/>
                <a:ea typeface="Roboto Condensed"/>
                <a:cs typeface="Roboto Condensed"/>
                <a:sym typeface="Roboto Condensed"/>
              </a:rPr>
              <a:t>Angry Birds 2</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21" name="Google Shape;221;p1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22" name="Google Shape;222;p1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23" name="Google Shape;223;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27" name="Shape 227"/>
        <p:cNvGrpSpPr/>
        <p:nvPr/>
      </p:nvGrpSpPr>
      <p:grpSpPr>
        <a:xfrm>
          <a:off x="0" y="0"/>
          <a:ext cx="0" cy="0"/>
          <a:chOff x="0" y="0"/>
          <a:chExt cx="0" cy="0"/>
        </a:xfrm>
      </p:grpSpPr>
      <p:sp>
        <p:nvSpPr>
          <p:cNvPr id="228" name="Google Shape;228;p1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Role-Playing</a:t>
            </a:r>
            <a:endParaRPr sz="3000">
              <a:solidFill>
                <a:srgbClr val="4FC3CD"/>
              </a:solidFill>
              <a:latin typeface="Bebas Neue"/>
              <a:ea typeface="Bebas Neue"/>
              <a:cs typeface="Bebas Neue"/>
              <a:sym typeface="Bebas Neue"/>
            </a:endParaRPr>
          </a:p>
        </p:txBody>
      </p:sp>
      <p:pic>
        <p:nvPicPr>
          <p:cNvPr descr="Screenshot of Pillars of Eternity, featuring the player's party gathered around a fire." id="229" name="Google Shape;229;p16"/>
          <p:cNvPicPr preferRelativeResize="0"/>
          <p:nvPr/>
        </p:nvPicPr>
        <p:blipFill rotWithShape="1">
          <a:blip r:embed="rId3">
            <a:alphaModFix/>
          </a:blip>
          <a:srcRect b="0" l="0" r="0" t="0"/>
          <a:stretch/>
        </p:blipFill>
        <p:spPr>
          <a:xfrm>
            <a:off x="2540748" y="1969474"/>
            <a:ext cx="4062523" cy="2285175"/>
          </a:xfrm>
          <a:prstGeom prst="rect">
            <a:avLst/>
          </a:prstGeom>
          <a:noFill/>
          <a:ln>
            <a:noFill/>
          </a:ln>
        </p:spPr>
      </p:pic>
      <p:sp>
        <p:nvSpPr>
          <p:cNvPr id="230" name="Google Shape;230;p16"/>
          <p:cNvSpPr txBox="1"/>
          <p:nvPr/>
        </p:nvSpPr>
        <p:spPr>
          <a:xfrm>
            <a:off x="2463100" y="1736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Barbarian_bros (MobyGames)</a:t>
            </a:r>
            <a:endParaRPr b="1" i="0" sz="800" u="none" cap="none" strike="noStrike">
              <a:solidFill>
                <a:srgbClr val="FFFFFF"/>
              </a:solidFill>
              <a:latin typeface="Roboto Condensed"/>
              <a:ea typeface="Roboto Condensed"/>
              <a:cs typeface="Roboto Condensed"/>
              <a:sym typeface="Roboto Condensed"/>
            </a:endParaRPr>
          </a:p>
        </p:txBody>
      </p:sp>
      <p:sp>
        <p:nvSpPr>
          <p:cNvPr id="231" name="Google Shape;231;p16"/>
          <p:cNvSpPr txBox="1"/>
          <p:nvPr/>
        </p:nvSpPr>
        <p:spPr>
          <a:xfrm>
            <a:off x="2441800" y="4254650"/>
            <a:ext cx="4483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Pillars of Eternity </a:t>
            </a:r>
            <a:r>
              <a:rPr b="1" i="0" lang="en" sz="1000" u="none" cap="none" strike="noStrike">
                <a:solidFill>
                  <a:srgbClr val="FFFFFF"/>
                </a:solidFill>
                <a:latin typeface="Roboto Condensed"/>
                <a:ea typeface="Roboto Condensed"/>
                <a:cs typeface="Roboto Condensed"/>
                <a:sym typeface="Roboto Condensed"/>
              </a:rPr>
              <a:t>is a role-playing game with a rich environment and in-depth characters.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2" name="Google Shape;232;p1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33" name="Google Shape;233;p1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34" name="Google Shape;234;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8" name="Shape 238"/>
        <p:cNvGrpSpPr/>
        <p:nvPr/>
      </p:nvGrpSpPr>
      <p:grpSpPr>
        <a:xfrm>
          <a:off x="0" y="0"/>
          <a:ext cx="0" cy="0"/>
          <a:chOff x="0" y="0"/>
          <a:chExt cx="0" cy="0"/>
        </a:xfrm>
      </p:grpSpPr>
      <p:sp>
        <p:nvSpPr>
          <p:cNvPr id="239" name="Google Shape;239;p1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Simulation</a:t>
            </a:r>
            <a:endParaRPr sz="3000">
              <a:solidFill>
                <a:srgbClr val="4FC3CD"/>
              </a:solidFill>
              <a:latin typeface="Bebas Neue"/>
              <a:ea typeface="Bebas Neue"/>
              <a:cs typeface="Bebas Neue"/>
              <a:sym typeface="Bebas Neue"/>
            </a:endParaRPr>
          </a:p>
        </p:txBody>
      </p:sp>
      <p:pic>
        <p:nvPicPr>
          <p:cNvPr descr="Screenshot of Microsoft Flight Simulator, featuring a white plane soaring above mountainous terrain." id="240" name="Google Shape;240;p17"/>
          <p:cNvPicPr preferRelativeResize="0"/>
          <p:nvPr/>
        </p:nvPicPr>
        <p:blipFill rotWithShape="1">
          <a:blip r:embed="rId3">
            <a:alphaModFix/>
          </a:blip>
          <a:srcRect b="0" l="0" r="0" t="0"/>
          <a:stretch/>
        </p:blipFill>
        <p:spPr>
          <a:xfrm>
            <a:off x="2551538" y="1867000"/>
            <a:ext cx="4040924" cy="2273026"/>
          </a:xfrm>
          <a:prstGeom prst="rect">
            <a:avLst/>
          </a:prstGeom>
          <a:noFill/>
          <a:ln>
            <a:noFill/>
          </a:ln>
        </p:spPr>
      </p:pic>
      <p:sp>
        <p:nvSpPr>
          <p:cNvPr id="241" name="Google Shape;241;p17"/>
          <p:cNvSpPr txBox="1"/>
          <p:nvPr/>
        </p:nvSpPr>
        <p:spPr>
          <a:xfrm>
            <a:off x="2446575" y="16266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242" name="Google Shape;242;p17"/>
          <p:cNvSpPr txBox="1"/>
          <p:nvPr/>
        </p:nvSpPr>
        <p:spPr>
          <a:xfrm>
            <a:off x="2446575" y="4089000"/>
            <a:ext cx="4351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Microsoft Flight Simulator</a:t>
            </a:r>
            <a:r>
              <a:rPr b="1" i="0" lang="en" sz="1000" u="none" cap="none" strike="noStrike">
                <a:solidFill>
                  <a:srgbClr val="FFFFFF"/>
                </a:solidFill>
                <a:latin typeface="Roboto Condensed"/>
                <a:ea typeface="Roboto Condensed"/>
                <a:cs typeface="Roboto Condensed"/>
                <a:sym typeface="Roboto Condensed"/>
              </a:rPr>
              <a:t> (2020</a:t>
            </a:r>
            <a:r>
              <a:rPr b="1" lang="en" sz="1000">
                <a:solidFill>
                  <a:srgbClr val="FFFFFF"/>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is a descendant of the first widely popular vehicle sim.</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3" name="Google Shape;243;p1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44" name="Google Shape;244;p1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45" name="Google Shape;245;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9" name="Shape 249"/>
        <p:cNvGrpSpPr/>
        <p:nvPr/>
      </p:nvGrpSpPr>
      <p:grpSpPr>
        <a:xfrm>
          <a:off x="0" y="0"/>
          <a:ext cx="0" cy="0"/>
          <a:chOff x="0" y="0"/>
          <a:chExt cx="0" cy="0"/>
        </a:xfrm>
      </p:grpSpPr>
      <p:sp>
        <p:nvSpPr>
          <p:cNvPr id="250" name="Google Shape;250;g2f33e0e51c1_0_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Simulation</a:t>
            </a:r>
            <a:endParaRPr sz="3000">
              <a:solidFill>
                <a:srgbClr val="4FC3CD"/>
              </a:solidFill>
              <a:latin typeface="Bebas Neue"/>
              <a:ea typeface="Bebas Neue"/>
              <a:cs typeface="Bebas Neue"/>
              <a:sym typeface="Bebas Neue"/>
            </a:endParaRPr>
          </a:p>
        </p:txBody>
      </p:sp>
      <p:pic>
        <p:nvPicPr>
          <p:cNvPr descr="Screenshot of FIFA 21, featuring a player standing behind a soccer ball - preparing to kick." id="251" name="Google Shape;251;g2f33e0e51c1_0_13"/>
          <p:cNvPicPr preferRelativeResize="0"/>
          <p:nvPr/>
        </p:nvPicPr>
        <p:blipFill rotWithShape="1">
          <a:blip r:embed="rId3">
            <a:alphaModFix/>
          </a:blip>
          <a:srcRect b="0" l="0" r="0" t="0"/>
          <a:stretch/>
        </p:blipFill>
        <p:spPr>
          <a:xfrm>
            <a:off x="2689613" y="2028375"/>
            <a:ext cx="3764774" cy="2117699"/>
          </a:xfrm>
          <a:prstGeom prst="rect">
            <a:avLst/>
          </a:prstGeom>
          <a:noFill/>
          <a:ln>
            <a:noFill/>
          </a:ln>
        </p:spPr>
      </p:pic>
      <p:sp>
        <p:nvSpPr>
          <p:cNvPr id="252" name="Google Shape;252;g2f33e0e51c1_0_13"/>
          <p:cNvSpPr txBox="1"/>
          <p:nvPr/>
        </p:nvSpPr>
        <p:spPr>
          <a:xfrm>
            <a:off x="2612575" y="17674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Kabushi (MobyGames)</a:t>
            </a:r>
            <a:endParaRPr b="1" i="0" sz="800" u="none" cap="none" strike="noStrike">
              <a:solidFill>
                <a:srgbClr val="FFFFFF"/>
              </a:solidFill>
              <a:latin typeface="Roboto Condensed"/>
              <a:ea typeface="Roboto Condensed"/>
              <a:cs typeface="Roboto Condensed"/>
              <a:sym typeface="Roboto Condensed"/>
            </a:endParaRPr>
          </a:p>
        </p:txBody>
      </p:sp>
      <p:sp>
        <p:nvSpPr>
          <p:cNvPr id="253" name="Google Shape;253;g2f33e0e51c1_0_13"/>
          <p:cNvSpPr txBox="1"/>
          <p:nvPr/>
        </p:nvSpPr>
        <p:spPr>
          <a:xfrm>
            <a:off x="2612575" y="4146075"/>
            <a:ext cx="3480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Sports games like </a:t>
            </a:r>
            <a:r>
              <a:rPr b="1" i="1" lang="en" sz="1000" u="none" cap="none" strike="noStrike">
                <a:solidFill>
                  <a:srgbClr val="FFFFFF"/>
                </a:solidFill>
                <a:latin typeface="Roboto Condensed"/>
                <a:ea typeface="Roboto Condensed"/>
                <a:cs typeface="Roboto Condensed"/>
                <a:sym typeface="Roboto Condensed"/>
              </a:rPr>
              <a:t>FIFA 21</a:t>
            </a:r>
            <a:r>
              <a:rPr b="1" i="0" lang="en" sz="1000" u="none" cap="none" strike="noStrike">
                <a:solidFill>
                  <a:srgbClr val="FFFFFF"/>
                </a:solidFill>
                <a:latin typeface="Roboto Condensed"/>
                <a:ea typeface="Roboto Condensed"/>
                <a:cs typeface="Roboto Condensed"/>
                <a:sym typeface="Roboto Condensed"/>
              </a:rPr>
              <a:t> rely on knowledge of real-world rules to master the game.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54" name="Google Shape;254;g2f33e0e51c1_0_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55" name="Google Shape;255;g2f33e0e51c1_0_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56" name="Google Shape;256;g2f33e0e51c1_0_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357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3</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Goals &amp; genres </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what are the possibilities?</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0" name="Shape 260"/>
        <p:cNvGrpSpPr/>
        <p:nvPr/>
      </p:nvGrpSpPr>
      <p:grpSpPr>
        <a:xfrm>
          <a:off x="0" y="0"/>
          <a:ext cx="0" cy="0"/>
          <a:chOff x="0" y="0"/>
          <a:chExt cx="0" cy="0"/>
        </a:xfrm>
      </p:grpSpPr>
      <p:sp>
        <p:nvSpPr>
          <p:cNvPr id="261" name="Google Shape;261;p1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Sandbox</a:t>
            </a:r>
            <a:endParaRPr sz="3000">
              <a:solidFill>
                <a:srgbClr val="4FC3CD"/>
              </a:solidFill>
              <a:latin typeface="Bebas Neue"/>
              <a:ea typeface="Bebas Neue"/>
              <a:cs typeface="Bebas Neue"/>
              <a:sym typeface="Bebas Neue"/>
            </a:endParaRPr>
          </a:p>
        </p:txBody>
      </p:sp>
      <p:pic>
        <p:nvPicPr>
          <p:cNvPr descr="Screenshot of Minecraft, featuring the player hitting a wood block with a wooden axe." id="262" name="Google Shape;262;p18"/>
          <p:cNvPicPr preferRelativeResize="0"/>
          <p:nvPr/>
        </p:nvPicPr>
        <p:blipFill rotWithShape="1">
          <a:blip r:embed="rId3">
            <a:alphaModFix/>
          </a:blip>
          <a:srcRect b="0" l="0" r="0" t="0"/>
          <a:stretch/>
        </p:blipFill>
        <p:spPr>
          <a:xfrm>
            <a:off x="2515900" y="1930275"/>
            <a:ext cx="4112198" cy="2313125"/>
          </a:xfrm>
          <a:prstGeom prst="rect">
            <a:avLst/>
          </a:prstGeom>
          <a:noFill/>
          <a:ln>
            <a:noFill/>
          </a:ln>
        </p:spPr>
      </p:pic>
      <p:sp>
        <p:nvSpPr>
          <p:cNvPr id="263" name="Google Shape;263;p18"/>
          <p:cNvSpPr txBox="1"/>
          <p:nvPr/>
        </p:nvSpPr>
        <p:spPr>
          <a:xfrm>
            <a:off x="2419575" y="16597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[DELETED] (MobyGames)</a:t>
            </a:r>
            <a:endParaRPr b="1" i="0" sz="800" u="none" cap="none" strike="noStrike">
              <a:solidFill>
                <a:srgbClr val="FFFFFF"/>
              </a:solidFill>
              <a:latin typeface="Roboto Condensed"/>
              <a:ea typeface="Roboto Condensed"/>
              <a:cs typeface="Roboto Condensed"/>
              <a:sym typeface="Roboto Condensed"/>
            </a:endParaRPr>
          </a:p>
        </p:txBody>
      </p:sp>
      <p:sp>
        <p:nvSpPr>
          <p:cNvPr id="264" name="Google Shape;264;p18"/>
          <p:cNvSpPr txBox="1"/>
          <p:nvPr/>
        </p:nvSpPr>
        <p:spPr>
          <a:xfrm>
            <a:off x="2419575" y="4243400"/>
            <a:ext cx="463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success of </a:t>
            </a:r>
            <a:r>
              <a:rPr b="1" i="1" lang="en" sz="1000" u="none" cap="none" strike="noStrike">
                <a:solidFill>
                  <a:srgbClr val="FFFFFF"/>
                </a:solidFill>
                <a:latin typeface="Roboto Condensed"/>
                <a:ea typeface="Roboto Condensed"/>
                <a:cs typeface="Roboto Condensed"/>
                <a:sym typeface="Roboto Condensed"/>
              </a:rPr>
              <a:t>Minecraft</a:t>
            </a:r>
            <a:r>
              <a:rPr b="1" i="0" lang="en" sz="1000" u="none" cap="none" strike="noStrike">
                <a:solidFill>
                  <a:srgbClr val="FFFFFF"/>
                </a:solidFill>
                <a:latin typeface="Roboto Condensed"/>
                <a:ea typeface="Roboto Condensed"/>
                <a:cs typeface="Roboto Condensed"/>
                <a:sym typeface="Roboto Condensed"/>
              </a:rPr>
              <a:t>—which has provided countless players with creative freedom—has inspired other popular game franchises to incorporate sandbox features.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65" name="Google Shape;265;p1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66" name="Google Shape;266;p1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67" name="Google Shape;267;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71" name="Shape 271"/>
        <p:cNvGrpSpPr/>
        <p:nvPr/>
      </p:nvGrpSpPr>
      <p:grpSpPr>
        <a:xfrm>
          <a:off x="0" y="0"/>
          <a:ext cx="0" cy="0"/>
          <a:chOff x="0" y="0"/>
          <a:chExt cx="0" cy="0"/>
        </a:xfrm>
      </p:grpSpPr>
      <p:sp>
        <p:nvSpPr>
          <p:cNvPr id="272" name="Google Shape;272;p1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Strategy</a:t>
            </a:r>
            <a:endParaRPr sz="3000">
              <a:solidFill>
                <a:srgbClr val="4FC3CD"/>
              </a:solidFill>
              <a:latin typeface="Bebas Neue"/>
              <a:ea typeface="Bebas Neue"/>
              <a:cs typeface="Bebas Neue"/>
              <a:sym typeface="Bebas Neue"/>
            </a:endParaRPr>
          </a:p>
        </p:txBody>
      </p:sp>
      <p:pic>
        <p:nvPicPr>
          <p:cNvPr descr="Screenshot of XCOM 2's operation selection screen, featuring location and objective details." id="273" name="Google Shape;273;p19"/>
          <p:cNvPicPr preferRelativeResize="0"/>
          <p:nvPr/>
        </p:nvPicPr>
        <p:blipFill rotWithShape="1">
          <a:blip r:embed="rId3">
            <a:alphaModFix/>
          </a:blip>
          <a:srcRect b="0" l="0" r="0" t="0"/>
          <a:stretch/>
        </p:blipFill>
        <p:spPr>
          <a:xfrm>
            <a:off x="2544350" y="1975625"/>
            <a:ext cx="4055299" cy="2281109"/>
          </a:xfrm>
          <a:prstGeom prst="rect">
            <a:avLst/>
          </a:prstGeom>
          <a:noFill/>
          <a:ln>
            <a:noFill/>
          </a:ln>
        </p:spPr>
      </p:pic>
      <p:sp>
        <p:nvSpPr>
          <p:cNvPr id="274" name="Google Shape;274;p19"/>
          <p:cNvSpPr txBox="1"/>
          <p:nvPr/>
        </p:nvSpPr>
        <p:spPr>
          <a:xfrm>
            <a:off x="2455725" y="17157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2K Games</a:t>
            </a:r>
            <a:endParaRPr b="1" i="0" sz="800" u="none" cap="none" strike="noStrike">
              <a:solidFill>
                <a:srgbClr val="FFFFFF"/>
              </a:solidFill>
              <a:latin typeface="Roboto Condensed"/>
              <a:ea typeface="Roboto Condensed"/>
              <a:cs typeface="Roboto Condensed"/>
              <a:sym typeface="Roboto Condensed"/>
            </a:endParaRPr>
          </a:p>
        </p:txBody>
      </p:sp>
      <p:sp>
        <p:nvSpPr>
          <p:cNvPr id="275" name="Google Shape;275;p19"/>
          <p:cNvSpPr txBox="1"/>
          <p:nvPr/>
        </p:nvSpPr>
        <p:spPr>
          <a:xfrm>
            <a:off x="2418450" y="4256725"/>
            <a:ext cx="4158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XCOM </a:t>
            </a:r>
            <a:r>
              <a:rPr b="1" i="0" lang="en" sz="1000" u="none" cap="none" strike="noStrike">
                <a:solidFill>
                  <a:srgbClr val="FFFFFF"/>
                </a:solidFill>
                <a:latin typeface="Roboto Condensed"/>
                <a:ea typeface="Roboto Condensed"/>
                <a:cs typeface="Roboto Condensed"/>
                <a:sym typeface="Roboto Condensed"/>
              </a:rPr>
              <a:t>is an influential turn-based strategy series (</a:t>
            </a:r>
            <a:r>
              <a:rPr b="1" i="1" lang="en" sz="1000" u="none" cap="none" strike="noStrike">
                <a:solidFill>
                  <a:srgbClr val="FFFFFF"/>
                </a:solidFill>
                <a:latin typeface="Roboto Condensed"/>
                <a:ea typeface="Roboto Condensed"/>
                <a:cs typeface="Roboto Condensed"/>
                <a:sym typeface="Roboto Condensed"/>
              </a:rPr>
              <a:t>XCOM 2</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76" name="Google Shape;276;p1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77" name="Google Shape;277;p1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78" name="Google Shape;278;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82" name="Shape 282"/>
        <p:cNvGrpSpPr/>
        <p:nvPr/>
      </p:nvGrpSpPr>
      <p:grpSpPr>
        <a:xfrm>
          <a:off x="0" y="0"/>
          <a:ext cx="0" cy="0"/>
          <a:chOff x="0" y="0"/>
          <a:chExt cx="0" cy="0"/>
        </a:xfrm>
      </p:grpSpPr>
      <p:sp>
        <p:nvSpPr>
          <p:cNvPr id="283" name="Google Shape;283;g2f33e0e51c1_0_26"/>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Strategy</a:t>
            </a:r>
            <a:endParaRPr sz="3000">
              <a:solidFill>
                <a:srgbClr val="4FC3CD"/>
              </a:solidFill>
              <a:latin typeface="Bebas Neue"/>
              <a:ea typeface="Bebas Neue"/>
              <a:cs typeface="Bebas Neue"/>
              <a:sym typeface="Bebas Neue"/>
            </a:endParaRPr>
          </a:p>
        </p:txBody>
      </p:sp>
      <p:pic>
        <p:nvPicPr>
          <p:cNvPr descr="Screenshot of Command &amp; Conquer Red Alert 3, featuring a battle between multiple ships." id="284" name="Google Shape;284;g2f33e0e51c1_0_26"/>
          <p:cNvPicPr preferRelativeResize="0"/>
          <p:nvPr/>
        </p:nvPicPr>
        <p:blipFill rotWithShape="1">
          <a:blip r:embed="rId3">
            <a:alphaModFix/>
          </a:blip>
          <a:srcRect b="0" l="0" r="0" t="0"/>
          <a:stretch/>
        </p:blipFill>
        <p:spPr>
          <a:xfrm>
            <a:off x="3216125" y="1845775"/>
            <a:ext cx="2788004" cy="2026551"/>
          </a:xfrm>
          <a:prstGeom prst="rect">
            <a:avLst/>
          </a:prstGeom>
          <a:noFill/>
          <a:ln>
            <a:noFill/>
          </a:ln>
        </p:spPr>
      </p:pic>
      <p:sp>
        <p:nvSpPr>
          <p:cNvPr id="285" name="Google Shape;285;g2f33e0e51c1_0_26"/>
          <p:cNvSpPr txBox="1"/>
          <p:nvPr/>
        </p:nvSpPr>
        <p:spPr>
          <a:xfrm>
            <a:off x="3130700" y="15846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286" name="Google Shape;286;g2f33e0e51c1_0_26"/>
          <p:cNvSpPr txBox="1"/>
          <p:nvPr/>
        </p:nvSpPr>
        <p:spPr>
          <a:xfrm>
            <a:off x="3109400" y="3873600"/>
            <a:ext cx="3645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Early real-time strategy franchise </a:t>
            </a:r>
            <a:r>
              <a:rPr b="1" i="1" lang="en" sz="1000" u="none" cap="none" strike="noStrike">
                <a:solidFill>
                  <a:srgbClr val="FFFFFF"/>
                </a:solidFill>
                <a:latin typeface="Roboto Condensed"/>
                <a:ea typeface="Roboto Condensed"/>
                <a:cs typeface="Roboto Condensed"/>
                <a:sym typeface="Roboto Condensed"/>
              </a:rPr>
              <a:t>Command &amp; Conquer</a:t>
            </a:r>
            <a:r>
              <a:rPr b="1" i="0" lang="en" sz="1000" u="none" cap="none" strike="noStrike">
                <a:solidFill>
                  <a:srgbClr val="FFFFFF"/>
                </a:solidFill>
                <a:latin typeface="Roboto Condensed"/>
                <a:ea typeface="Roboto Condensed"/>
                <a:cs typeface="Roboto Condensed"/>
                <a:sym typeface="Roboto Condensed"/>
              </a:rPr>
              <a:t> has spawned several spin-offs—including </a:t>
            </a:r>
            <a:r>
              <a:rPr b="1" i="1" lang="en" sz="1000" u="none" cap="none" strike="noStrike">
                <a:solidFill>
                  <a:srgbClr val="FFFFFF"/>
                </a:solidFill>
                <a:latin typeface="Roboto Condensed"/>
                <a:ea typeface="Roboto Condensed"/>
                <a:cs typeface="Roboto Condensed"/>
                <a:sym typeface="Roboto Condensed"/>
              </a:rPr>
              <a:t>Command &amp; Conquer: Red Alert 3</a:t>
            </a:r>
            <a:r>
              <a:rPr b="1" i="0" lang="en" sz="1000" u="none" cap="none" strike="noStrike">
                <a:solidFill>
                  <a:srgbClr val="FFFFFF"/>
                </a:solidFill>
                <a:latin typeface="Roboto Condensed"/>
                <a:ea typeface="Roboto Condensed"/>
                <a:cs typeface="Roboto Condensed"/>
                <a:sym typeface="Roboto Condensed"/>
              </a:rPr>
              <a:t> (shown), which utilizes alternate WWII history as a backdrop.</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87" name="Google Shape;287;g2f33e0e51c1_0_2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88" name="Google Shape;288;g2f33e0e51c1_0_2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89" name="Google Shape;289;g2f33e0e51c1_0_2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93" name="Shape 293"/>
        <p:cNvGrpSpPr/>
        <p:nvPr/>
      </p:nvGrpSpPr>
      <p:grpSpPr>
        <a:xfrm>
          <a:off x="0" y="0"/>
          <a:ext cx="0" cy="0"/>
          <a:chOff x="0" y="0"/>
          <a:chExt cx="0" cy="0"/>
        </a:xfrm>
      </p:grpSpPr>
      <p:sp>
        <p:nvSpPr>
          <p:cNvPr id="294" name="Google Shape;294;p20"/>
          <p:cNvSpPr txBox="1"/>
          <p:nvPr>
            <p:ph type="title"/>
          </p:nvPr>
        </p:nvSpPr>
        <p:spPr>
          <a:xfrm>
            <a:off x="311700" y="608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a:t>
            </a:r>
            <a:r>
              <a:rPr b="1" lang="en" sz="4800">
                <a:latin typeface="Roboto Condensed"/>
                <a:ea typeface="Roboto Condensed"/>
                <a:cs typeface="Roboto Condensed"/>
                <a:sym typeface="Roboto Condensed"/>
              </a:rPr>
              <a:t>3</a:t>
            </a:r>
            <a:endParaRPr b="1" sz="2400">
              <a:solidFill>
                <a:srgbClr val="4FC3CD"/>
              </a:solidFill>
              <a:latin typeface="Roboto Condensed"/>
              <a:ea typeface="Roboto Condensed"/>
              <a:cs typeface="Roboto Condensed"/>
              <a:sym typeface="Roboto Condensed"/>
            </a:endParaRPr>
          </a:p>
        </p:txBody>
      </p:sp>
      <p:sp>
        <p:nvSpPr>
          <p:cNvPr id="295" name="Google Shape;295;p20"/>
          <p:cNvSpPr txBox="1"/>
          <p:nvPr/>
        </p:nvSpPr>
        <p:spPr>
          <a:xfrm>
            <a:off x="3072000" y="13237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96" name="Google Shape;296;p20"/>
          <p:cNvSpPr txBox="1"/>
          <p:nvPr/>
        </p:nvSpPr>
        <p:spPr>
          <a:xfrm>
            <a:off x="313175" y="19236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297" name="Google Shape;297;p20"/>
          <p:cNvSpPr txBox="1"/>
          <p:nvPr/>
        </p:nvSpPr>
        <p:spPr>
          <a:xfrm>
            <a:off x="603375" y="1801475"/>
            <a:ext cx="83256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In this chapter, you learned about several non-entertainment game </a:t>
            </a:r>
            <a:r>
              <a:rPr b="0" i="1" lang="en" sz="1500" u="none" cap="none" strike="noStrike">
                <a:solidFill>
                  <a:schemeClr val="dk1"/>
                </a:solidFill>
                <a:latin typeface="Roboto Condensed"/>
                <a:ea typeface="Roboto Condensed"/>
                <a:cs typeface="Roboto Condensed"/>
                <a:sym typeface="Roboto Condensed"/>
              </a:rPr>
              <a:t>goals</a:t>
            </a:r>
            <a:r>
              <a:rPr b="0" i="0" lang="en" sz="1500" u="none" cap="none" strike="noStrike">
                <a:solidFill>
                  <a:schemeClr val="dk1"/>
                </a:solidFill>
                <a:latin typeface="Roboto Condensed"/>
                <a:ea typeface="Roboto Condensed"/>
                <a:cs typeface="Roboto Condensed"/>
                <a:sym typeface="Roboto Condensed"/>
              </a:rPr>
              <a:t>. Choose five genres introduced in this chapter and discuss which particular goal might be a good match for each. Can you think of a goal not mentioned in this chapter that might inspire you to create a game?</a:t>
            </a:r>
            <a:endParaRPr b="0" i="0" sz="1500" u="none" cap="none" strike="noStrike">
              <a:solidFill>
                <a:schemeClr val="dk1"/>
              </a:solidFill>
              <a:latin typeface="Roboto Condensed"/>
              <a:ea typeface="Roboto Condensed"/>
              <a:cs typeface="Roboto Condensed"/>
              <a:sym typeface="Roboto Condensed"/>
            </a:endParaRPr>
          </a:p>
        </p:txBody>
      </p:sp>
      <p:sp>
        <p:nvSpPr>
          <p:cNvPr id="298" name="Google Shape;298;p20"/>
          <p:cNvSpPr txBox="1"/>
          <p:nvPr/>
        </p:nvSpPr>
        <p:spPr>
          <a:xfrm>
            <a:off x="313163" y="33045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299" name="Google Shape;299;p20"/>
          <p:cNvSpPr txBox="1"/>
          <p:nvPr/>
        </p:nvSpPr>
        <p:spPr>
          <a:xfrm>
            <a:off x="603375" y="2812875"/>
            <a:ext cx="8325600" cy="174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How do game </a:t>
            </a:r>
            <a:r>
              <a:rPr i="1" lang="en" sz="1500">
                <a:solidFill>
                  <a:schemeClr val="dk1"/>
                </a:solidFill>
                <a:latin typeface="Roboto Condensed"/>
                <a:ea typeface="Roboto Condensed"/>
                <a:cs typeface="Roboto Condensed"/>
                <a:sym typeface="Roboto Condensed"/>
              </a:rPr>
              <a:t>platforms</a:t>
            </a:r>
            <a:r>
              <a:rPr lang="en" sz="1500">
                <a:solidFill>
                  <a:schemeClr val="dk1"/>
                </a:solidFill>
                <a:latin typeface="Roboto Condensed"/>
                <a:ea typeface="Roboto Condensed"/>
                <a:cs typeface="Roboto Condensed"/>
                <a:sym typeface="Roboto Condensed"/>
              </a:rPr>
              <a:t> influence game goals and genres? Web-based Facebook games—accessed initially through the computer platform, but now also through mobile devices—are often considered to be “social games.” Although online multiplayer console games have always had a social component, the console platform did not give rise to the “social game” moniker. Why do you think this is the case? Choose two distinct platforms and discuss which game genres would be particularly relevant for them—as opposed to other platforms. </a:t>
            </a:r>
            <a:endParaRPr sz="1500"/>
          </a:p>
        </p:txBody>
      </p:sp>
      <p:pic>
        <p:nvPicPr>
          <p:cNvPr descr="Textbook title (Game Development Essentials: An Introduction - Fourth Edition) and author name (Jeannie Novak)" id="300" name="Google Shape;300;p20"/>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01" name="Google Shape;301;p20"/>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02" name="Google Shape;302;p2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06" name="Shape 306"/>
        <p:cNvGrpSpPr/>
        <p:nvPr/>
      </p:nvGrpSpPr>
      <p:grpSpPr>
        <a:xfrm>
          <a:off x="0" y="0"/>
          <a:ext cx="0" cy="0"/>
          <a:chOff x="0" y="0"/>
          <a:chExt cx="0" cy="0"/>
        </a:xfrm>
      </p:grpSpPr>
      <p:sp>
        <p:nvSpPr>
          <p:cNvPr id="307" name="Google Shape;307;p21"/>
          <p:cNvSpPr txBox="1"/>
          <p:nvPr>
            <p:ph type="title"/>
          </p:nvPr>
        </p:nvSpPr>
        <p:spPr>
          <a:xfrm>
            <a:off x="311700" y="608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3</a:t>
            </a:r>
            <a:endParaRPr b="1" sz="2400">
              <a:solidFill>
                <a:srgbClr val="4FC3CD"/>
              </a:solidFill>
              <a:latin typeface="Roboto Condensed"/>
              <a:ea typeface="Roboto Condensed"/>
              <a:cs typeface="Roboto Condensed"/>
              <a:sym typeface="Roboto Condensed"/>
            </a:endParaRPr>
          </a:p>
        </p:txBody>
      </p:sp>
      <p:sp>
        <p:nvSpPr>
          <p:cNvPr id="308" name="Google Shape;308;p21"/>
          <p:cNvSpPr txBox="1"/>
          <p:nvPr/>
        </p:nvSpPr>
        <p:spPr>
          <a:xfrm>
            <a:off x="3072000" y="13237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09" name="Google Shape;309;p21"/>
          <p:cNvSpPr txBox="1"/>
          <p:nvPr/>
        </p:nvSpPr>
        <p:spPr>
          <a:xfrm>
            <a:off x="389375" y="21522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310" name="Google Shape;310;p21"/>
          <p:cNvSpPr txBox="1"/>
          <p:nvPr/>
        </p:nvSpPr>
        <p:spPr>
          <a:xfrm>
            <a:off x="679575" y="1877675"/>
            <a:ext cx="8041500" cy="1212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The ESRB has used a “T” rating on some online multiplayer games. This rating is not necessarily accurate. Why is this? What do you feel motivates people to play MMOs and other online multiplayer games? How does the structure of an online multiplayer game differ from </a:t>
            </a:r>
            <a:r>
              <a:rPr b="0" i="1" lang="en" sz="1500" u="none" cap="none" strike="noStrike">
                <a:solidFill>
                  <a:schemeClr val="dk1"/>
                </a:solidFill>
                <a:latin typeface="Roboto Condensed"/>
                <a:ea typeface="Roboto Condensed"/>
                <a:cs typeface="Roboto Condensed"/>
                <a:sym typeface="Roboto Condensed"/>
              </a:rPr>
              <a:t>local multiplayer</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and single-player</a:t>
            </a:r>
            <a:r>
              <a:rPr b="0" i="0" lang="en" sz="1500" u="none" cap="none" strike="noStrike">
                <a:solidFill>
                  <a:schemeClr val="dk1"/>
                </a:solidFill>
                <a:latin typeface="Roboto Condensed"/>
                <a:ea typeface="Roboto Condensed"/>
                <a:cs typeface="Roboto Condensed"/>
                <a:sym typeface="Roboto Condensed"/>
              </a:rPr>
              <a:t> games?</a:t>
            </a:r>
            <a:endParaRPr b="0" i="0" sz="1500" u="none" cap="none" strike="noStrike">
              <a:solidFill>
                <a:schemeClr val="dk1"/>
              </a:solidFill>
              <a:latin typeface="Roboto Condensed"/>
              <a:ea typeface="Roboto Condensed"/>
              <a:cs typeface="Roboto Condensed"/>
              <a:sym typeface="Roboto Condensed"/>
            </a:endParaRPr>
          </a:p>
        </p:txBody>
      </p:sp>
      <p:sp>
        <p:nvSpPr>
          <p:cNvPr id="311" name="Google Shape;311;p21"/>
          <p:cNvSpPr txBox="1"/>
          <p:nvPr/>
        </p:nvSpPr>
        <p:spPr>
          <a:xfrm>
            <a:off x="389363" y="35467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312" name="Google Shape;312;p21"/>
          <p:cNvSpPr txBox="1"/>
          <p:nvPr/>
        </p:nvSpPr>
        <p:spPr>
          <a:xfrm>
            <a:off x="679575" y="3251500"/>
            <a:ext cx="8205300" cy="121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Choose one of your favorite games and change its </a:t>
            </a:r>
            <a:r>
              <a:rPr i="1" lang="en" sz="1500">
                <a:solidFill>
                  <a:schemeClr val="dk1"/>
                </a:solidFill>
                <a:latin typeface="Roboto Condensed"/>
                <a:ea typeface="Roboto Condensed"/>
                <a:cs typeface="Roboto Condensed"/>
                <a:sym typeface="Roboto Condensed"/>
              </a:rPr>
              <a:t>genre</a:t>
            </a:r>
            <a:r>
              <a:rPr lang="en" sz="1500">
                <a:solidFill>
                  <a:schemeClr val="dk1"/>
                </a:solidFill>
                <a:latin typeface="Roboto Condensed"/>
                <a:ea typeface="Roboto Condensed"/>
                <a:cs typeface="Roboto Condensed"/>
                <a:sym typeface="Roboto Condensed"/>
              </a:rPr>
              <a:t>. For example, what would </a:t>
            </a:r>
            <a:r>
              <a:rPr i="1" lang="en" sz="1500">
                <a:solidFill>
                  <a:schemeClr val="dk1"/>
                </a:solidFill>
                <a:latin typeface="Roboto Condensed"/>
                <a:ea typeface="Roboto Condensed"/>
                <a:cs typeface="Roboto Condensed"/>
                <a:sym typeface="Roboto Condensed"/>
              </a:rPr>
              <a:t>Halo</a:t>
            </a:r>
            <a:r>
              <a:rPr lang="en" sz="1500">
                <a:solidFill>
                  <a:schemeClr val="dk1"/>
                </a:solidFill>
                <a:latin typeface="Roboto Condensed"/>
                <a:ea typeface="Roboto Condensed"/>
                <a:cs typeface="Roboto Condensed"/>
                <a:sym typeface="Roboto Condensed"/>
              </a:rPr>
              <a:t> be like if it was a puzzle, simulation or RTS game instead of an FPS? Now, create a brand new game genre that is distinct from those discussed in this chapter. Tie this genre to what you learned about platforms in Chapter 2. What type of platform would be most appropriate for this genre, and why?</a:t>
            </a:r>
            <a:endParaRPr sz="1500"/>
          </a:p>
        </p:txBody>
      </p:sp>
      <p:pic>
        <p:nvPicPr>
          <p:cNvPr descr="Textbook title (Game Development Essentials: An Introduction - Fourth Edition) and author name (Jeannie Novak)" id="313" name="Google Shape;313;p21"/>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14" name="Google Shape;314;p21"/>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15" name="Google Shape;315;p2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19" name="Shape 319"/>
        <p:cNvGrpSpPr/>
        <p:nvPr/>
      </p:nvGrpSpPr>
      <p:grpSpPr>
        <a:xfrm>
          <a:off x="0" y="0"/>
          <a:ext cx="0" cy="0"/>
          <a:chOff x="0" y="0"/>
          <a:chExt cx="0" cy="0"/>
        </a:xfrm>
      </p:grpSpPr>
      <p:sp>
        <p:nvSpPr>
          <p:cNvPr id="320" name="Google Shape;320;p22"/>
          <p:cNvSpPr txBox="1"/>
          <p:nvPr>
            <p:ph type="title"/>
          </p:nvPr>
        </p:nvSpPr>
        <p:spPr>
          <a:xfrm>
            <a:off x="311700" y="608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3</a:t>
            </a:r>
            <a:endParaRPr b="1" sz="2400">
              <a:solidFill>
                <a:srgbClr val="4FC3CD"/>
              </a:solidFill>
              <a:latin typeface="Roboto Condensed"/>
              <a:ea typeface="Roboto Condensed"/>
              <a:cs typeface="Roboto Condensed"/>
              <a:sym typeface="Roboto Condensed"/>
            </a:endParaRPr>
          </a:p>
        </p:txBody>
      </p:sp>
      <p:sp>
        <p:nvSpPr>
          <p:cNvPr id="321" name="Google Shape;321;p22"/>
          <p:cNvSpPr txBox="1"/>
          <p:nvPr/>
        </p:nvSpPr>
        <p:spPr>
          <a:xfrm>
            <a:off x="3072000" y="13237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22" name="Google Shape;322;p22"/>
          <p:cNvSpPr txBox="1"/>
          <p:nvPr/>
        </p:nvSpPr>
        <p:spPr>
          <a:xfrm>
            <a:off x="389375" y="18776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323" name="Google Shape;323;p22"/>
          <p:cNvSpPr txBox="1"/>
          <p:nvPr/>
        </p:nvSpPr>
        <p:spPr>
          <a:xfrm>
            <a:off x="679575" y="1877675"/>
            <a:ext cx="80415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Combine two genres discussed in this chapter to create a new </a:t>
            </a:r>
            <a:r>
              <a:rPr b="0" i="1" lang="en" sz="1500" u="none" cap="none" strike="noStrike">
                <a:solidFill>
                  <a:schemeClr val="dk1"/>
                </a:solidFill>
                <a:latin typeface="Roboto Condensed"/>
                <a:ea typeface="Roboto Condensed"/>
                <a:cs typeface="Roboto Condensed"/>
                <a:sym typeface="Roboto Condensed"/>
              </a:rPr>
              <a:t>hybrid</a:t>
            </a:r>
            <a:r>
              <a:rPr b="0" i="0" lang="en" sz="1500" u="none" cap="none" strike="noStrike">
                <a:solidFill>
                  <a:schemeClr val="dk1"/>
                </a:solidFill>
                <a:latin typeface="Roboto Condensed"/>
                <a:ea typeface="Roboto Condensed"/>
                <a:cs typeface="Roboto Condensed"/>
                <a:sym typeface="Roboto Condensed"/>
              </a:rPr>
              <a:t> genre. What type of game would you create for this new genre? List five unique features of the game. </a:t>
            </a:r>
            <a:endParaRPr b="0" i="0" sz="1500" u="none" cap="none" strike="noStrike">
              <a:solidFill>
                <a:schemeClr val="dk1"/>
              </a:solidFill>
              <a:latin typeface="Roboto Condensed"/>
              <a:ea typeface="Roboto Condensed"/>
              <a:cs typeface="Roboto Condensed"/>
              <a:sym typeface="Roboto Condensed"/>
            </a:endParaRPr>
          </a:p>
        </p:txBody>
      </p:sp>
      <p:sp>
        <p:nvSpPr>
          <p:cNvPr id="324" name="Google Shape;324;p22"/>
          <p:cNvSpPr txBox="1"/>
          <p:nvPr/>
        </p:nvSpPr>
        <p:spPr>
          <a:xfrm>
            <a:off x="389363" y="28459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325" name="Google Shape;325;p22"/>
          <p:cNvSpPr txBox="1"/>
          <p:nvPr/>
        </p:nvSpPr>
        <p:spPr>
          <a:xfrm>
            <a:off x="679575" y="2719575"/>
            <a:ext cx="78486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500">
                <a:solidFill>
                  <a:schemeClr val="dk1"/>
                </a:solidFill>
                <a:latin typeface="Roboto Condensed"/>
                <a:ea typeface="Roboto Condensed"/>
                <a:cs typeface="Roboto Condensed"/>
                <a:sym typeface="Roboto Condensed"/>
              </a:rPr>
              <a:t>Adventure</a:t>
            </a:r>
            <a:r>
              <a:rPr lang="en" sz="1500">
                <a:solidFill>
                  <a:schemeClr val="dk1"/>
                </a:solidFill>
                <a:latin typeface="Roboto Condensed"/>
                <a:ea typeface="Roboto Condensed"/>
                <a:cs typeface="Roboto Condensed"/>
                <a:sym typeface="Roboto Condensed"/>
              </a:rPr>
              <a:t> games have experienced a general decline in popularity. Why do you think this is the case? What would you change about the content or structure in adventure games to incite new interest in this genre?</a:t>
            </a:r>
            <a:endParaRPr sz="1500"/>
          </a:p>
        </p:txBody>
      </p:sp>
      <p:sp>
        <p:nvSpPr>
          <p:cNvPr id="326" name="Google Shape;326;p22"/>
          <p:cNvSpPr txBox="1"/>
          <p:nvPr/>
        </p:nvSpPr>
        <p:spPr>
          <a:xfrm>
            <a:off x="389363" y="38375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327" name="Google Shape;327;p22"/>
          <p:cNvSpPr txBox="1"/>
          <p:nvPr/>
        </p:nvSpPr>
        <p:spPr>
          <a:xfrm>
            <a:off x="679575" y="3869475"/>
            <a:ext cx="77475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500">
                <a:solidFill>
                  <a:schemeClr val="dk1"/>
                </a:solidFill>
                <a:latin typeface="Roboto Condensed"/>
                <a:ea typeface="Roboto Condensed"/>
                <a:cs typeface="Roboto Condensed"/>
                <a:sym typeface="Roboto Condensed"/>
              </a:rPr>
              <a:t>Strategy</a:t>
            </a:r>
            <a:r>
              <a:rPr lang="en" sz="1500">
                <a:solidFill>
                  <a:schemeClr val="dk1"/>
                </a:solidFill>
                <a:latin typeface="Roboto Condensed"/>
                <a:ea typeface="Roboto Condensed"/>
                <a:cs typeface="Roboto Condensed"/>
                <a:sym typeface="Roboto Condensed"/>
              </a:rPr>
              <a:t> games often use a military setting. Discuss three settings or scenarios unrelated to combat or warfare that could be incorporated successfully into a strategy game. </a:t>
            </a:r>
            <a:endParaRPr sz="1500"/>
          </a:p>
        </p:txBody>
      </p:sp>
      <p:pic>
        <p:nvPicPr>
          <p:cNvPr descr="Textbook title (Game Development Essentials: An Introduction - Fourth Edition) and author name (Jeannie Novak)" id="328" name="Google Shape;328;p2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29" name="Google Shape;329;p2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30" name="Google Shape;330;p2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34" name="Shape 334"/>
        <p:cNvGrpSpPr/>
        <p:nvPr/>
      </p:nvGrpSpPr>
      <p:grpSpPr>
        <a:xfrm>
          <a:off x="0" y="0"/>
          <a:ext cx="0" cy="0"/>
          <a:chOff x="0" y="0"/>
          <a:chExt cx="0" cy="0"/>
        </a:xfrm>
      </p:grpSpPr>
      <p:sp>
        <p:nvSpPr>
          <p:cNvPr id="335" name="Google Shape;335;p23"/>
          <p:cNvSpPr txBox="1"/>
          <p:nvPr>
            <p:ph type="title"/>
          </p:nvPr>
        </p:nvSpPr>
        <p:spPr>
          <a:xfrm>
            <a:off x="311700" y="1065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3</a:t>
            </a:r>
            <a:endParaRPr b="1" sz="2400">
              <a:solidFill>
                <a:srgbClr val="4FC3CD"/>
              </a:solidFill>
              <a:latin typeface="Roboto Condensed"/>
              <a:ea typeface="Roboto Condensed"/>
              <a:cs typeface="Roboto Condensed"/>
              <a:sym typeface="Roboto Condensed"/>
            </a:endParaRPr>
          </a:p>
        </p:txBody>
      </p:sp>
      <p:sp>
        <p:nvSpPr>
          <p:cNvPr id="336" name="Google Shape;336;p23"/>
          <p:cNvSpPr txBox="1"/>
          <p:nvPr/>
        </p:nvSpPr>
        <p:spPr>
          <a:xfrm>
            <a:off x="3072000" y="17809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37" name="Google Shape;337;p23"/>
          <p:cNvSpPr txBox="1"/>
          <p:nvPr/>
        </p:nvSpPr>
        <p:spPr>
          <a:xfrm>
            <a:off x="395375" y="30277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338" name="Google Shape;338;p23"/>
          <p:cNvSpPr txBox="1"/>
          <p:nvPr/>
        </p:nvSpPr>
        <p:spPr>
          <a:xfrm>
            <a:off x="679575" y="2563475"/>
            <a:ext cx="8041500" cy="1743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Do you feel that all games are </a:t>
            </a:r>
            <a:r>
              <a:rPr b="0" i="1" lang="en" sz="1500" u="none" cap="none" strike="noStrike">
                <a:solidFill>
                  <a:schemeClr val="dk1"/>
                </a:solidFill>
                <a:latin typeface="Roboto Condensed"/>
                <a:ea typeface="Roboto Condensed"/>
                <a:cs typeface="Roboto Condensed"/>
                <a:sym typeface="Roboto Condensed"/>
              </a:rPr>
              <a:t>educational</a:t>
            </a:r>
            <a:r>
              <a:rPr b="0" i="0" lang="en" sz="1500" u="none" cap="none" strike="noStrike">
                <a:solidFill>
                  <a:schemeClr val="dk1"/>
                </a:solidFill>
                <a:latin typeface="Roboto Condensed"/>
                <a:ea typeface="Roboto Condensed"/>
                <a:cs typeface="Roboto Condensed"/>
                <a:sym typeface="Roboto Condensed"/>
              </a:rPr>
              <a:t> by accident? Why or why not? The “edutainment” movement of the 1980s and early 1990s focused on the early childhood market and players in the K-12 grades. What about games created specifically to educate beyond K-12 (post-secondary)? Create an idea for an educational game geared toward adults who are taking a college course. Now choose another type of “serious” (non-entertainment) game goal—such as corporate training, military recruitment, or health. How would you ensure that your game was still fun and engaging while retaining its purpose?</a:t>
            </a:r>
            <a:endParaRPr b="0" i="0" sz="1500" u="none" cap="none" strike="noStrike">
              <a:solidFill>
                <a:schemeClr val="dk1"/>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39" name="Google Shape;339;p2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40" name="Google Shape;340;p2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41" name="Google Shape;341;p2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8366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OBJECTIVES</a:t>
            </a:r>
            <a:endParaRPr b="1" sz="2400">
              <a:solidFill>
                <a:srgbClr val="4FC3CD"/>
              </a:solidFill>
              <a:latin typeface="Roboto Condensed"/>
              <a:ea typeface="Roboto Condensed"/>
              <a:cs typeface="Roboto Condensed"/>
              <a:sym typeface="Roboto Condensed"/>
            </a:endParaRPr>
          </a:p>
        </p:txBody>
      </p:sp>
      <p:sp>
        <p:nvSpPr>
          <p:cNvPr id="68" name="Google Shape;68;p3"/>
          <p:cNvSpPr txBox="1"/>
          <p:nvPr/>
        </p:nvSpPr>
        <p:spPr>
          <a:xfrm>
            <a:off x="84300" y="1635500"/>
            <a:ext cx="8975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735100" y="2106275"/>
            <a:ext cx="81189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Point out some non-entertainment </a:t>
            </a:r>
            <a:r>
              <a:rPr b="0" i="1" lang="en" sz="1600" u="none" cap="none" strike="noStrike">
                <a:solidFill>
                  <a:srgbClr val="FFFFFF"/>
                </a:solidFill>
                <a:latin typeface="Roboto Condensed"/>
                <a:ea typeface="Roboto Condensed"/>
                <a:cs typeface="Roboto Condensed"/>
                <a:sym typeface="Roboto Condensed"/>
              </a:rPr>
              <a:t>goals</a:t>
            </a:r>
            <a:r>
              <a:rPr b="0" i="0" lang="en" sz="1600" u="none" cap="none" strike="noStrike">
                <a:solidFill>
                  <a:srgbClr val="FFFFFF"/>
                </a:solidFill>
                <a:latin typeface="Roboto Condensed"/>
                <a:ea typeface="Roboto Condensed"/>
                <a:cs typeface="Roboto Condensed"/>
                <a:sym typeface="Roboto Condensed"/>
              </a:rPr>
              <a:t> associated with game development.</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735100" y="2537375"/>
            <a:ext cx="85674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Recognize the characteristics associated with popular </a:t>
            </a:r>
            <a:r>
              <a:rPr i="1" lang="en" sz="1600">
                <a:solidFill>
                  <a:schemeClr val="dk1"/>
                </a:solidFill>
                <a:latin typeface="Roboto Condensed"/>
                <a:ea typeface="Roboto Condensed"/>
                <a:cs typeface="Roboto Condensed"/>
                <a:sym typeface="Roboto Condensed"/>
              </a:rPr>
              <a:t>game genres</a:t>
            </a:r>
            <a:r>
              <a:rPr lang="en" sz="1600">
                <a:solidFill>
                  <a:schemeClr val="dk1"/>
                </a:solidFill>
                <a:latin typeface="Roboto Condensed"/>
                <a:ea typeface="Roboto Condensed"/>
                <a:cs typeface="Roboto Condensed"/>
                <a:sym typeface="Roboto Condensed"/>
              </a:rPr>
              <a:t>.</a:t>
            </a:r>
            <a:endParaRPr/>
          </a:p>
        </p:txBody>
      </p:sp>
      <p:sp>
        <p:nvSpPr>
          <p:cNvPr id="71" name="Google Shape;71;p3"/>
          <p:cNvSpPr txBox="1"/>
          <p:nvPr/>
        </p:nvSpPr>
        <p:spPr>
          <a:xfrm>
            <a:off x="735100" y="3027250"/>
            <a:ext cx="77931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Understand which </a:t>
            </a:r>
            <a:r>
              <a:rPr i="1" lang="en" sz="1600">
                <a:solidFill>
                  <a:schemeClr val="dk1"/>
                </a:solidFill>
                <a:latin typeface="Roboto Condensed"/>
                <a:ea typeface="Roboto Condensed"/>
                <a:cs typeface="Roboto Condensed"/>
                <a:sym typeface="Roboto Condensed"/>
              </a:rPr>
              <a:t>goals and genres</a:t>
            </a:r>
            <a:r>
              <a:rPr lang="en" sz="1600">
                <a:solidFill>
                  <a:schemeClr val="dk1"/>
                </a:solidFill>
                <a:latin typeface="Roboto Condensed"/>
                <a:ea typeface="Roboto Condensed"/>
                <a:cs typeface="Roboto Condensed"/>
                <a:sym typeface="Roboto Condensed"/>
              </a:rPr>
              <a:t> work particularly well together.</a:t>
            </a:r>
            <a:endParaRPr/>
          </a:p>
        </p:txBody>
      </p:sp>
      <p:sp>
        <p:nvSpPr>
          <p:cNvPr id="72" name="Google Shape;72;p3"/>
          <p:cNvSpPr txBox="1"/>
          <p:nvPr/>
        </p:nvSpPr>
        <p:spPr>
          <a:xfrm>
            <a:off x="735100" y="3517125"/>
            <a:ext cx="73167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Identify what type of </a:t>
            </a:r>
            <a:r>
              <a:rPr i="1" lang="en" sz="1600">
                <a:solidFill>
                  <a:schemeClr val="dk1"/>
                </a:solidFill>
                <a:latin typeface="Roboto Condensed"/>
                <a:ea typeface="Roboto Condensed"/>
                <a:cs typeface="Roboto Condensed"/>
                <a:sym typeface="Roboto Condensed"/>
              </a:rPr>
              <a:t>game content</a:t>
            </a:r>
            <a:r>
              <a:rPr lang="en" sz="1600">
                <a:solidFill>
                  <a:schemeClr val="dk1"/>
                </a:solidFill>
                <a:latin typeface="Roboto Condensed"/>
                <a:ea typeface="Roboto Condensed"/>
                <a:cs typeface="Roboto Condensed"/>
                <a:sym typeface="Roboto Condensed"/>
              </a:rPr>
              <a:t> is traditionally associated with certain genres.</a:t>
            </a:r>
            <a:endParaRPr/>
          </a:p>
        </p:txBody>
      </p:sp>
      <p:sp>
        <p:nvSpPr>
          <p:cNvPr id="73" name="Google Shape;73;p3"/>
          <p:cNvSpPr txBox="1"/>
          <p:nvPr/>
        </p:nvSpPr>
        <p:spPr>
          <a:xfrm>
            <a:off x="735100" y="4007000"/>
            <a:ext cx="78516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Discuss how genre hybrids and new types of genres change the way games are </a:t>
            </a:r>
            <a:r>
              <a:rPr i="1" lang="en" sz="1600">
                <a:solidFill>
                  <a:schemeClr val="dk1"/>
                </a:solidFill>
                <a:latin typeface="Roboto Condensed"/>
                <a:ea typeface="Roboto Condensed"/>
                <a:cs typeface="Roboto Condensed"/>
                <a:sym typeface="Roboto Condensed"/>
              </a:rPr>
              <a:t>categorized</a:t>
            </a:r>
            <a:r>
              <a:rPr lang="en" sz="1600">
                <a:solidFill>
                  <a:schemeClr val="dk1"/>
                </a:solidFill>
                <a:latin typeface="Roboto Condensed"/>
                <a:ea typeface="Roboto Condensed"/>
                <a:cs typeface="Roboto Condensed"/>
                <a:sym typeface="Roboto Condensed"/>
              </a:rPr>
              <a:t>.</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Entertainment</a:t>
            </a:r>
            <a:endParaRPr sz="3000">
              <a:solidFill>
                <a:srgbClr val="4FC3CD"/>
              </a:solidFill>
              <a:latin typeface="Bebas Neue"/>
              <a:ea typeface="Bebas Neue"/>
              <a:cs typeface="Bebas Neue"/>
              <a:sym typeface="Bebas Neue"/>
            </a:endParaRPr>
          </a:p>
        </p:txBody>
      </p:sp>
      <p:pic>
        <p:nvPicPr>
          <p:cNvPr descr="Screenshot of Team Sonic Racing, featuring Tails taking the lead from Sonic." id="82" name="Google Shape;82;p4"/>
          <p:cNvPicPr preferRelativeResize="0"/>
          <p:nvPr/>
        </p:nvPicPr>
        <p:blipFill rotWithShape="1">
          <a:blip r:embed="rId3">
            <a:alphaModFix/>
          </a:blip>
          <a:srcRect b="0" l="0" r="0" t="0"/>
          <a:stretch/>
        </p:blipFill>
        <p:spPr>
          <a:xfrm>
            <a:off x="2653923" y="2023650"/>
            <a:ext cx="3836175" cy="2157875"/>
          </a:xfrm>
          <a:prstGeom prst="rect">
            <a:avLst/>
          </a:prstGeom>
          <a:noFill/>
          <a:ln>
            <a:noFill/>
          </a:ln>
        </p:spPr>
      </p:pic>
      <p:sp>
        <p:nvSpPr>
          <p:cNvPr id="83" name="Google Shape;83;p4"/>
          <p:cNvSpPr txBox="1"/>
          <p:nvPr/>
        </p:nvSpPr>
        <p:spPr>
          <a:xfrm>
            <a:off x="2549250" y="17584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84" name="Google Shape;84;p4"/>
          <p:cNvSpPr txBox="1"/>
          <p:nvPr/>
        </p:nvSpPr>
        <p:spPr>
          <a:xfrm>
            <a:off x="2549238" y="4132725"/>
            <a:ext cx="404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Most games, such as </a:t>
            </a:r>
            <a:r>
              <a:rPr b="1" i="1" lang="en" sz="1000" u="none" cap="none" strike="noStrike">
                <a:solidFill>
                  <a:srgbClr val="FFFFFF"/>
                </a:solidFill>
                <a:latin typeface="Roboto Condensed"/>
                <a:ea typeface="Roboto Condensed"/>
                <a:cs typeface="Roboto Condensed"/>
                <a:sym typeface="Roboto Condensed"/>
              </a:rPr>
              <a:t>Team Sonic Racing</a:t>
            </a:r>
            <a:r>
              <a:rPr b="1" i="0" lang="en" sz="1000" u="none" cap="none" strike="noStrike">
                <a:solidFill>
                  <a:srgbClr val="FFFFFF"/>
                </a:solidFill>
                <a:latin typeface="Roboto Condensed"/>
                <a:ea typeface="Roboto Condensed"/>
                <a:cs typeface="Roboto Condensed"/>
                <a:sym typeface="Roboto Condensed"/>
              </a:rPr>
              <a:t>, are created for entertainment purposes.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5" name="Google Shape;85;p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86" name="Google Shape;86;p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87" name="Google Shape;87;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1" name="Shape 91"/>
        <p:cNvGrpSpPr/>
        <p:nvPr/>
      </p:nvGrpSpPr>
      <p:grpSpPr>
        <a:xfrm>
          <a:off x="0" y="0"/>
          <a:ext cx="0" cy="0"/>
          <a:chOff x="0" y="0"/>
          <a:chExt cx="0" cy="0"/>
        </a:xfrm>
      </p:grpSpPr>
      <p:sp>
        <p:nvSpPr>
          <p:cNvPr id="92" name="Google Shape;92;p5"/>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Social Interaction</a:t>
            </a:r>
            <a:endParaRPr sz="3000">
              <a:solidFill>
                <a:srgbClr val="4FC3CD"/>
              </a:solidFill>
              <a:latin typeface="Bebas Neue"/>
              <a:ea typeface="Bebas Neue"/>
              <a:cs typeface="Bebas Neue"/>
              <a:sym typeface="Bebas Neue"/>
            </a:endParaRPr>
          </a:p>
        </p:txBody>
      </p:sp>
      <p:pic>
        <p:nvPicPr>
          <p:cNvPr descr="Screenshot of Clash of Clans, featuring the player in the midst of a battle with 2 minutes and 23 seconds remaining." id="93" name="Google Shape;93;p5"/>
          <p:cNvPicPr preferRelativeResize="0"/>
          <p:nvPr/>
        </p:nvPicPr>
        <p:blipFill rotWithShape="1">
          <a:blip r:embed="rId3">
            <a:alphaModFix/>
          </a:blip>
          <a:srcRect b="0" l="0" r="0" t="0"/>
          <a:stretch/>
        </p:blipFill>
        <p:spPr>
          <a:xfrm>
            <a:off x="3129625" y="1923925"/>
            <a:ext cx="2884749" cy="2163550"/>
          </a:xfrm>
          <a:prstGeom prst="rect">
            <a:avLst/>
          </a:prstGeom>
          <a:noFill/>
          <a:ln>
            <a:noFill/>
          </a:ln>
        </p:spPr>
      </p:pic>
      <p:sp>
        <p:nvSpPr>
          <p:cNvPr id="94" name="Google Shape;94;p5"/>
          <p:cNvSpPr txBox="1"/>
          <p:nvPr/>
        </p:nvSpPr>
        <p:spPr>
          <a:xfrm>
            <a:off x="3039750" y="16693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Pseudo_Intellectual (MobyGames)</a:t>
            </a:r>
            <a:endParaRPr b="1" i="0" sz="800" u="none" cap="none" strike="noStrike">
              <a:solidFill>
                <a:srgbClr val="FFFFFF"/>
              </a:solidFill>
              <a:latin typeface="Roboto Condensed"/>
              <a:ea typeface="Roboto Condensed"/>
              <a:cs typeface="Roboto Condensed"/>
              <a:sym typeface="Roboto Condensed"/>
            </a:endParaRPr>
          </a:p>
        </p:txBody>
      </p:sp>
      <p:sp>
        <p:nvSpPr>
          <p:cNvPr id="95" name="Google Shape;95;p5"/>
          <p:cNvSpPr txBox="1"/>
          <p:nvPr/>
        </p:nvSpPr>
        <p:spPr>
          <a:xfrm>
            <a:off x="3015400" y="4047750"/>
            <a:ext cx="3489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Games such as Supercell’s </a:t>
            </a:r>
            <a:r>
              <a:rPr b="1" i="1" lang="en" sz="1000" u="none" cap="none" strike="noStrike">
                <a:solidFill>
                  <a:srgbClr val="FFFFFF"/>
                </a:solidFill>
                <a:latin typeface="Roboto Condensed"/>
                <a:ea typeface="Roboto Condensed"/>
                <a:cs typeface="Roboto Condensed"/>
                <a:sym typeface="Roboto Condensed"/>
              </a:rPr>
              <a:t>Clash of Clans</a:t>
            </a:r>
            <a:r>
              <a:rPr b="1" i="0" lang="en" sz="1000" u="none" cap="none" strike="noStrike">
                <a:solidFill>
                  <a:srgbClr val="FFFFFF"/>
                </a:solidFill>
                <a:latin typeface="Roboto Condensed"/>
                <a:ea typeface="Roboto Condensed"/>
                <a:cs typeface="Roboto Condensed"/>
                <a:sym typeface="Roboto Condensed"/>
              </a:rPr>
              <a:t> have social features that allow players to create clans, join existing clans, and request reinforcements.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6" name="Google Shape;96;p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97" name="Google Shape;97;p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98" name="Google Shape;98;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2" name="Shape 102"/>
        <p:cNvGrpSpPr/>
        <p:nvPr/>
      </p:nvGrpSpPr>
      <p:grpSpPr>
        <a:xfrm>
          <a:off x="0" y="0"/>
          <a:ext cx="0" cy="0"/>
          <a:chOff x="0" y="0"/>
          <a:chExt cx="0" cy="0"/>
        </a:xfrm>
      </p:grpSpPr>
      <p:sp>
        <p:nvSpPr>
          <p:cNvPr id="103" name="Google Shape;103;p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Education</a:t>
            </a:r>
            <a:endParaRPr sz="3000">
              <a:solidFill>
                <a:srgbClr val="4FC3CD"/>
              </a:solidFill>
              <a:latin typeface="Bebas Neue"/>
              <a:ea typeface="Bebas Neue"/>
              <a:cs typeface="Bebas Neue"/>
              <a:sym typeface="Bebas Neue"/>
            </a:endParaRPr>
          </a:p>
        </p:txBody>
      </p:sp>
      <p:pic>
        <p:nvPicPr>
          <p:cNvPr descr="Screenshot of The Oregon Trail, featuring a character stating, &quot;Ever heard of the 'great experiment in liberty?' Meet me at Fort Kearny, and I'll tell you about it.&quot;" id="104" name="Google Shape;104;p6"/>
          <p:cNvPicPr preferRelativeResize="0"/>
          <p:nvPr/>
        </p:nvPicPr>
        <p:blipFill rotWithShape="1">
          <a:blip r:embed="rId3">
            <a:alphaModFix/>
          </a:blip>
          <a:srcRect b="0" l="0" r="0" t="0"/>
          <a:stretch/>
        </p:blipFill>
        <p:spPr>
          <a:xfrm>
            <a:off x="2782274" y="1890325"/>
            <a:ext cx="3579450" cy="2386300"/>
          </a:xfrm>
          <a:prstGeom prst="rect">
            <a:avLst/>
          </a:prstGeom>
          <a:noFill/>
          <a:ln>
            <a:noFill/>
          </a:ln>
        </p:spPr>
      </p:pic>
      <p:sp>
        <p:nvSpPr>
          <p:cNvPr id="105" name="Google Shape;105;p6"/>
          <p:cNvSpPr txBox="1"/>
          <p:nvPr/>
        </p:nvSpPr>
        <p:spPr>
          <a:xfrm>
            <a:off x="2667900" y="16171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Gameloft SE</a:t>
            </a:r>
            <a:endParaRPr b="1" i="0" sz="800" u="none" cap="none" strike="noStrike">
              <a:solidFill>
                <a:srgbClr val="FFFFFF"/>
              </a:solidFill>
              <a:latin typeface="Roboto Condensed"/>
              <a:ea typeface="Roboto Condensed"/>
              <a:cs typeface="Roboto Condensed"/>
              <a:sym typeface="Roboto Condensed"/>
            </a:endParaRPr>
          </a:p>
        </p:txBody>
      </p:sp>
      <p:sp>
        <p:nvSpPr>
          <p:cNvPr id="106" name="Google Shape;106;p6"/>
          <p:cNvSpPr txBox="1"/>
          <p:nvPr/>
        </p:nvSpPr>
        <p:spPr>
          <a:xfrm>
            <a:off x="2667899" y="4244675"/>
            <a:ext cx="3808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The Oregon Trail</a:t>
            </a:r>
            <a:r>
              <a:rPr b="1" i="0" lang="en" sz="1000" u="none" cap="none" strike="noStrike">
                <a:solidFill>
                  <a:srgbClr val="FFFFFF"/>
                </a:solidFill>
                <a:latin typeface="Roboto Condensed"/>
                <a:ea typeface="Roboto Condensed"/>
                <a:cs typeface="Roboto Condensed"/>
                <a:sym typeface="Roboto Condensed"/>
              </a:rPr>
              <a:t> teaches American history as players journey into the West.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7" name="Google Shape;107;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08" name="Google Shape;108;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09" name="Google Shape;109;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3" name="Shape 113"/>
        <p:cNvGrpSpPr/>
        <p:nvPr/>
      </p:nvGrpSpPr>
      <p:grpSpPr>
        <a:xfrm>
          <a:off x="0" y="0"/>
          <a:ext cx="0" cy="0"/>
          <a:chOff x="0" y="0"/>
          <a:chExt cx="0" cy="0"/>
        </a:xfrm>
      </p:grpSpPr>
      <p:sp>
        <p:nvSpPr>
          <p:cNvPr id="114" name="Google Shape;114;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Recruitment &amp; Training</a:t>
            </a:r>
            <a:endParaRPr sz="3000">
              <a:solidFill>
                <a:srgbClr val="4FC3CD"/>
              </a:solidFill>
              <a:latin typeface="Bebas Neue"/>
              <a:ea typeface="Bebas Neue"/>
              <a:cs typeface="Bebas Neue"/>
              <a:sym typeface="Bebas Neue"/>
            </a:endParaRPr>
          </a:p>
        </p:txBody>
      </p:sp>
      <p:pic>
        <p:nvPicPr>
          <p:cNvPr descr="Screenshot of HumanSim, showing four medical professionals gathered around a patient." id="115" name="Google Shape;115;p7"/>
          <p:cNvPicPr preferRelativeResize="0"/>
          <p:nvPr/>
        </p:nvPicPr>
        <p:blipFill rotWithShape="1">
          <a:blip r:embed="rId3">
            <a:alphaModFix/>
          </a:blip>
          <a:srcRect b="0" l="0" r="0" t="0"/>
          <a:stretch/>
        </p:blipFill>
        <p:spPr>
          <a:xfrm>
            <a:off x="2879300" y="1943575"/>
            <a:ext cx="3385399" cy="2255699"/>
          </a:xfrm>
          <a:prstGeom prst="rect">
            <a:avLst/>
          </a:prstGeom>
          <a:noFill/>
          <a:ln>
            <a:noFill/>
          </a:ln>
        </p:spPr>
      </p:pic>
      <p:sp>
        <p:nvSpPr>
          <p:cNvPr id="116" name="Google Shape;116;p7"/>
          <p:cNvSpPr txBox="1"/>
          <p:nvPr/>
        </p:nvSpPr>
        <p:spPr>
          <a:xfrm>
            <a:off x="2792675" y="16679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Applied Research Associates</a:t>
            </a:r>
            <a:endParaRPr b="1" i="0" sz="800" u="none" cap="none" strike="noStrike">
              <a:solidFill>
                <a:srgbClr val="FFFFFF"/>
              </a:solidFill>
              <a:latin typeface="Roboto Condensed"/>
              <a:ea typeface="Roboto Condensed"/>
              <a:cs typeface="Roboto Condensed"/>
              <a:sym typeface="Roboto Condensed"/>
            </a:endParaRPr>
          </a:p>
        </p:txBody>
      </p:sp>
      <p:sp>
        <p:nvSpPr>
          <p:cNvPr id="117" name="Google Shape;117;p7"/>
          <p:cNvSpPr txBox="1"/>
          <p:nvPr/>
        </p:nvSpPr>
        <p:spPr>
          <a:xfrm>
            <a:off x="2792675" y="4172650"/>
            <a:ext cx="3957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HumanSim,</a:t>
            </a:r>
            <a:r>
              <a:rPr b="1" i="0" lang="en" sz="1000" u="none" cap="none" strike="noStrike">
                <a:solidFill>
                  <a:srgbClr val="FFFFFF"/>
                </a:solidFill>
                <a:latin typeface="Roboto Condensed"/>
                <a:ea typeface="Roboto Condensed"/>
                <a:cs typeface="Roboto Condensed"/>
                <a:sym typeface="Roboto Condensed"/>
              </a:rPr>
              <a:t> classroom lectures are replaced with interactivity and serious fun.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18" name="Google Shape;118;p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19" name="Google Shape;119;p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20" name="Google Shape;120;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4" name="Shape 124"/>
        <p:cNvGrpSpPr/>
        <p:nvPr/>
      </p:nvGrpSpPr>
      <p:grpSpPr>
        <a:xfrm>
          <a:off x="0" y="0"/>
          <a:ext cx="0" cy="0"/>
          <a:chOff x="0" y="0"/>
          <a:chExt cx="0" cy="0"/>
        </a:xfrm>
      </p:grpSpPr>
      <p:sp>
        <p:nvSpPr>
          <p:cNvPr id="125" name="Google Shape;125;p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Health &amp; Fitness</a:t>
            </a:r>
            <a:endParaRPr sz="3000">
              <a:solidFill>
                <a:srgbClr val="4FC3CD"/>
              </a:solidFill>
              <a:latin typeface="Bebas Neue"/>
              <a:ea typeface="Bebas Neue"/>
              <a:cs typeface="Bebas Neue"/>
              <a:sym typeface="Bebas Neue"/>
            </a:endParaRPr>
          </a:p>
        </p:txBody>
      </p:sp>
      <p:pic>
        <p:nvPicPr>
          <p:cNvPr descr="Screenshot of Ring Fit Adventure, featuring the player character jogging." id="126" name="Google Shape;126;p8"/>
          <p:cNvPicPr preferRelativeResize="0"/>
          <p:nvPr/>
        </p:nvPicPr>
        <p:blipFill rotWithShape="1">
          <a:blip r:embed="rId3">
            <a:alphaModFix/>
          </a:blip>
          <a:srcRect b="0" l="0" r="0" t="0"/>
          <a:stretch/>
        </p:blipFill>
        <p:spPr>
          <a:xfrm>
            <a:off x="2549050" y="2003350"/>
            <a:ext cx="4045875" cy="2275799"/>
          </a:xfrm>
          <a:prstGeom prst="rect">
            <a:avLst/>
          </a:prstGeom>
          <a:noFill/>
          <a:ln>
            <a:noFill/>
          </a:ln>
        </p:spPr>
      </p:pic>
      <p:sp>
        <p:nvSpPr>
          <p:cNvPr id="127" name="Google Shape;127;p8"/>
          <p:cNvSpPr txBox="1"/>
          <p:nvPr/>
        </p:nvSpPr>
        <p:spPr>
          <a:xfrm>
            <a:off x="2443100" y="17312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Kam1Kaz3NL77 (MobyGames)</a:t>
            </a:r>
            <a:endParaRPr b="1" i="0" sz="800" u="none" cap="none" strike="noStrike">
              <a:solidFill>
                <a:srgbClr val="FFFFFF"/>
              </a:solidFill>
              <a:latin typeface="Roboto Condensed"/>
              <a:ea typeface="Roboto Condensed"/>
              <a:cs typeface="Roboto Condensed"/>
              <a:sym typeface="Roboto Condensed"/>
            </a:endParaRPr>
          </a:p>
        </p:txBody>
      </p:sp>
      <p:sp>
        <p:nvSpPr>
          <p:cNvPr id="128" name="Google Shape;128;p8"/>
          <p:cNvSpPr txBox="1"/>
          <p:nvPr/>
        </p:nvSpPr>
        <p:spPr>
          <a:xfrm>
            <a:off x="2443102" y="4252875"/>
            <a:ext cx="4966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Nintendo’s </a:t>
            </a:r>
            <a:r>
              <a:rPr b="1" i="1" lang="en" sz="1000" u="none" cap="none" strike="noStrike">
                <a:solidFill>
                  <a:srgbClr val="FFFFFF"/>
                </a:solidFill>
                <a:latin typeface="Roboto Condensed"/>
                <a:ea typeface="Roboto Condensed"/>
                <a:cs typeface="Roboto Condensed"/>
                <a:sym typeface="Roboto Condensed"/>
              </a:rPr>
              <a:t>Ring Fit Adventure</a:t>
            </a:r>
            <a:r>
              <a:rPr b="1" i="0" lang="en" sz="1000" u="none" cap="none" strike="noStrike">
                <a:solidFill>
                  <a:srgbClr val="FFFFFF"/>
                </a:solidFill>
                <a:latin typeface="Roboto Condensed"/>
                <a:ea typeface="Roboto Condensed"/>
                <a:cs typeface="Roboto Condensed"/>
                <a:sym typeface="Roboto Condensed"/>
              </a:rPr>
              <a:t> combines exercise with action and role-playing.</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9" name="Google Shape;129;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30" name="Google Shape;130;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31" name="Google Shape;131;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5" name="Shape 135"/>
        <p:cNvGrpSpPr/>
        <p:nvPr/>
      </p:nvGrpSpPr>
      <p:grpSpPr>
        <a:xfrm>
          <a:off x="0" y="0"/>
          <a:ext cx="0" cy="0"/>
          <a:chOff x="0" y="0"/>
          <a:chExt cx="0" cy="0"/>
        </a:xfrm>
      </p:grpSpPr>
      <p:sp>
        <p:nvSpPr>
          <p:cNvPr id="136" name="Google Shape;136;p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Goals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Consciousness &amp; Change</a:t>
            </a:r>
            <a:endParaRPr sz="3000">
              <a:solidFill>
                <a:srgbClr val="4FC3CD"/>
              </a:solidFill>
              <a:latin typeface="Bebas Neue"/>
              <a:ea typeface="Bebas Neue"/>
              <a:cs typeface="Bebas Neue"/>
              <a:sym typeface="Bebas Neue"/>
            </a:endParaRPr>
          </a:p>
        </p:txBody>
      </p:sp>
      <p:pic>
        <p:nvPicPr>
          <p:cNvPr descr="Screenshot of Ayo A Rain Tale, featuring the main character running away from a scorpion monster." id="137" name="Google Shape;137;p9"/>
          <p:cNvPicPr preferRelativeResize="0"/>
          <p:nvPr/>
        </p:nvPicPr>
        <p:blipFill rotWithShape="1">
          <a:blip r:embed="rId3">
            <a:alphaModFix/>
          </a:blip>
          <a:srcRect b="0" l="0" r="0" t="0"/>
          <a:stretch/>
        </p:blipFill>
        <p:spPr>
          <a:xfrm>
            <a:off x="2503238" y="1942875"/>
            <a:ext cx="4137523" cy="2327349"/>
          </a:xfrm>
          <a:prstGeom prst="rect">
            <a:avLst/>
          </a:prstGeom>
          <a:noFill/>
          <a:ln>
            <a:noFill/>
          </a:ln>
        </p:spPr>
      </p:pic>
      <p:sp>
        <p:nvSpPr>
          <p:cNvPr id="138" name="Google Shape;138;p9"/>
          <p:cNvSpPr txBox="1"/>
          <p:nvPr/>
        </p:nvSpPr>
        <p:spPr>
          <a:xfrm>
            <a:off x="2407375" y="16883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Inkline</a:t>
            </a:r>
            <a:endParaRPr b="1" i="0" sz="800" u="none" cap="none" strike="noStrike">
              <a:solidFill>
                <a:srgbClr val="FFFFFF"/>
              </a:solidFill>
              <a:latin typeface="Roboto Condensed"/>
              <a:ea typeface="Roboto Condensed"/>
              <a:cs typeface="Roboto Condensed"/>
              <a:sym typeface="Roboto Condensed"/>
            </a:endParaRPr>
          </a:p>
        </p:txBody>
      </p:sp>
      <p:sp>
        <p:nvSpPr>
          <p:cNvPr id="139" name="Google Shape;139;p9"/>
          <p:cNvSpPr txBox="1"/>
          <p:nvPr/>
        </p:nvSpPr>
        <p:spPr>
          <a:xfrm>
            <a:off x="2407375" y="4238300"/>
            <a:ext cx="4516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Ayo: A Rain Tale</a:t>
            </a:r>
            <a:r>
              <a:rPr b="1" i="0" lang="en" sz="1000" u="none" cap="none" strike="noStrike">
                <a:solidFill>
                  <a:srgbClr val="FFFFFF"/>
                </a:solidFill>
                <a:latin typeface="Roboto Condensed"/>
                <a:ea typeface="Roboto Condensed"/>
                <a:cs typeface="Roboto Condensed"/>
                <a:sym typeface="Roboto Condensed"/>
              </a:rPr>
              <a:t> raises awareness of the challenges women and girls face in Sub-Saharan Africa.</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0" name="Google Shape;140;p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1" name="Google Shape;141;p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42" name="Google Shape;142;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