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embeddedFontLst>
    <p:embeddedFont>
      <p:font typeface="Bebas Neue"/>
      <p:regular r:id="rId27"/>
    </p:embeddedFont>
    <p:embeddedFont>
      <p:font typeface="Roboto Condensed"/>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32" roundtripDataSignature="AMtx7mhH4Bt0B5H419GzYn3CDF2XFVhf8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RobotoCondensed-regular.fntdata"/><Relationship Id="rId27" Type="http://schemas.openxmlformats.org/officeDocument/2006/relationships/font" Target="fonts/BebasNeue-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Condensed-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Condensed-boldItalic.fntdata"/><Relationship Id="rId30" Type="http://schemas.openxmlformats.org/officeDocument/2006/relationships/font" Target="fonts/RobotoCondensed-italic.fntdata"/><Relationship Id="rId11" Type="http://schemas.openxmlformats.org/officeDocument/2006/relationships/slide" Target="slides/slide6.xml"/><Relationship Id="rId10" Type="http://schemas.openxmlformats.org/officeDocument/2006/relationships/slide" Target="slides/slide5.xml"/><Relationship Id="rId32"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 name="Google Shape;15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 name="Google Shape;19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f33d154253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g2f33d154253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 name="Google Shape;5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6" name="Google Shape;28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 name="Google Shape;6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 name="Google Shape;7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f33d15425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g2f33d15425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 name="Google Shape;10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 name="Google Shape;11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3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2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2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2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2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2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26"/>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2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28"/>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2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2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28"/>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17500" lvl="1" marL="914400" algn="l">
              <a:lnSpc>
                <a:spcPct val="115000"/>
              </a:lnSpc>
              <a:spcBef>
                <a:spcPts val="0"/>
              </a:spcBef>
              <a:spcAft>
                <a:spcPts val="0"/>
              </a:spcAft>
              <a:buClr>
                <a:schemeClr val="dk1"/>
              </a:buClr>
              <a:buSzPts val="1400"/>
              <a:buChar char="○"/>
              <a:defRPr>
                <a:solidFill>
                  <a:schemeClr val="dk1"/>
                </a:solidFill>
              </a:defRPr>
            </a:lvl2pPr>
            <a:lvl3pPr indent="-317500" lvl="2" marL="1371600" algn="l">
              <a:lnSpc>
                <a:spcPct val="115000"/>
              </a:lnSpc>
              <a:spcBef>
                <a:spcPts val="0"/>
              </a:spcBef>
              <a:spcAft>
                <a:spcPts val="0"/>
              </a:spcAft>
              <a:buClr>
                <a:schemeClr val="dk1"/>
              </a:buClr>
              <a:buSzPts val="1400"/>
              <a:buChar char="■"/>
              <a:defRPr>
                <a:solidFill>
                  <a:schemeClr val="dk1"/>
                </a:solidFill>
              </a:defRPr>
            </a:lvl3pPr>
            <a:lvl4pPr indent="-317500" lvl="3" marL="1828800" algn="l">
              <a:lnSpc>
                <a:spcPct val="115000"/>
              </a:lnSpc>
              <a:spcBef>
                <a:spcPts val="0"/>
              </a:spcBef>
              <a:spcAft>
                <a:spcPts val="0"/>
              </a:spcAft>
              <a:buClr>
                <a:schemeClr val="dk1"/>
              </a:buClr>
              <a:buSzPts val="1400"/>
              <a:buChar char="●"/>
              <a:defRPr>
                <a:solidFill>
                  <a:schemeClr val="dk1"/>
                </a:solidFill>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Clr>
                <a:schemeClr val="dk1"/>
              </a:buClr>
              <a:buSzPts val="1400"/>
              <a:buChar char="■"/>
              <a:defRPr>
                <a:solidFill>
                  <a:schemeClr val="dk1"/>
                </a:solidFill>
              </a:defRPr>
            </a:lvl6pPr>
            <a:lvl7pPr indent="-317500" lvl="6" marL="3200400" algn="l">
              <a:lnSpc>
                <a:spcPct val="115000"/>
              </a:lnSpc>
              <a:spcBef>
                <a:spcPts val="0"/>
              </a:spcBef>
              <a:spcAft>
                <a:spcPts val="0"/>
              </a:spcAft>
              <a:buClr>
                <a:schemeClr val="dk1"/>
              </a:buClr>
              <a:buSzPts val="1400"/>
              <a:buChar char="●"/>
              <a:defRPr>
                <a:solidFill>
                  <a:schemeClr val="dk1"/>
                </a:solidFill>
              </a:defRPr>
            </a:lvl7pPr>
            <a:lvl8pPr indent="-317500" lvl="7" marL="3657600" algn="l">
              <a:lnSpc>
                <a:spcPct val="115000"/>
              </a:lnSpc>
              <a:spcBef>
                <a:spcPts val="0"/>
              </a:spcBef>
              <a:spcAft>
                <a:spcPts val="0"/>
              </a:spcAft>
              <a:buClr>
                <a:schemeClr val="dk1"/>
              </a:buClr>
              <a:buSzPts val="1400"/>
              <a:buChar char="○"/>
              <a:defRPr>
                <a:solidFill>
                  <a:schemeClr val="dk1"/>
                </a:solidFill>
              </a:defRPr>
            </a:lvl8pPr>
            <a:lvl9pPr indent="-317500" lvl="8" marL="4114800" algn="l">
              <a:lnSpc>
                <a:spcPct val="115000"/>
              </a:lnSpc>
              <a:spcBef>
                <a:spcPts val="0"/>
              </a:spcBef>
              <a:spcAft>
                <a:spcPts val="0"/>
              </a:spcAft>
              <a:buClr>
                <a:schemeClr val="dk1"/>
              </a:buClr>
              <a:buSzPts val="1400"/>
              <a:buChar char="■"/>
              <a:defRPr>
                <a:solidFill>
                  <a:schemeClr val="dk1"/>
                </a:solidFill>
              </a:defRPr>
            </a:lvl9pPr>
          </a:lstStyle>
          <a:p/>
        </p:txBody>
      </p:sp>
      <p:sp>
        <p:nvSpPr>
          <p:cNvPr id="40" name="Google Shape;40;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2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lt2"/>
              </a:buClr>
              <a:buSzPts val="1800"/>
              <a:buFont typeface="Arial"/>
              <a:buChar char="●"/>
              <a:defRPr b="0" i="0" sz="1800" u="none" cap="none" strike="noStrike">
                <a:solidFill>
                  <a:schemeClr val="lt2"/>
                </a:solidFill>
                <a:latin typeface="Arial"/>
                <a:ea typeface="Arial"/>
                <a:cs typeface="Arial"/>
                <a:sym typeface="Arial"/>
              </a:defRPr>
            </a:lvl1pPr>
            <a:lvl2pPr indent="-317500" lvl="1" marL="914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2pPr>
            <a:lvl3pPr indent="-317500" lvl="2" marL="1371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3pPr>
            <a:lvl4pPr indent="-317500" lvl="3" marL="1828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4pPr>
            <a:lvl5pPr indent="-317500" lvl="4" marL="22860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5pPr>
            <a:lvl6pPr indent="-317500" lvl="5" marL="27432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6pPr>
            <a:lvl7pPr indent="-317500" lvl="6" marL="3200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7pPr>
            <a:lvl8pPr indent="-317500" lvl="7" marL="3657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8pPr>
            <a:lvl9pPr indent="-317500" lvl="8" marL="4114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9pPr>
          </a:lstStyle>
          <a:p/>
        </p:txBody>
      </p:sp>
      <p:sp>
        <p:nvSpPr>
          <p:cNvPr id="8" name="Google Shape;8;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jpg"/><Relationship Id="rId4" Type="http://schemas.openxmlformats.org/officeDocument/2006/relationships/image" Target="../media/image5.png"/><Relationship Id="rId5"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jpg"/><Relationship Id="rId4" Type="http://schemas.openxmlformats.org/officeDocument/2006/relationships/image" Target="../media/image19.jpg"/><Relationship Id="rId5" Type="http://schemas.openxmlformats.org/officeDocument/2006/relationships/image" Target="../media/image5.png"/><Relationship Id="rId6"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jpg"/><Relationship Id="rId4" Type="http://schemas.openxmlformats.org/officeDocument/2006/relationships/image" Target="../media/image18.jpg"/><Relationship Id="rId5" Type="http://schemas.openxmlformats.org/officeDocument/2006/relationships/image" Target="../media/image5.png"/><Relationship Id="rId6"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jpg"/><Relationship Id="rId4" Type="http://schemas.openxmlformats.org/officeDocument/2006/relationships/image" Target="../media/image5.png"/><Relationship Id="rId5"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5.png"/><Relationship Id="rId5"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12.jpg"/><Relationship Id="rId5" Type="http://schemas.openxmlformats.org/officeDocument/2006/relationships/image" Target="../media/image5.png"/><Relationship Id="rId6"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5.png"/><Relationship Id="rId5"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jpg"/><Relationship Id="rId4" Type="http://schemas.openxmlformats.org/officeDocument/2006/relationships/image" Target="../media/image5.png"/><Relationship Id="rId5"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 Id="rId4" Type="http://schemas.openxmlformats.org/officeDocument/2006/relationships/image" Target="../media/image5.png"/><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7.jpg"/><Relationship Id="rId5" Type="http://schemas.openxmlformats.org/officeDocument/2006/relationships/image" Target="../media/image20.jpg"/><Relationship Id="rId6" Type="http://schemas.openxmlformats.org/officeDocument/2006/relationships/image" Target="../media/image13.png"/><Relationship Id="rId7" Type="http://schemas.openxmlformats.org/officeDocument/2006/relationships/image" Target="../media/image5.png"/><Relationship Id="rId8"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jpg"/><Relationship Id="rId4" Type="http://schemas.openxmlformats.org/officeDocument/2006/relationships/image" Target="../media/image5.png"/><Relationship Id="rId5"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24.png"/><Relationship Id="rId5" Type="http://schemas.openxmlformats.org/officeDocument/2006/relationships/image" Target="../media/image5.png"/><Relationship Id="rId6"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jpg"/><Relationship Id="rId4" Type="http://schemas.openxmlformats.org/officeDocument/2006/relationships/image" Target="../media/image5.png"/><Relationship Id="rId5"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3" name="Shape 53"/>
        <p:cNvGrpSpPr/>
        <p:nvPr/>
      </p:nvGrpSpPr>
      <p:grpSpPr>
        <a:xfrm>
          <a:off x="0" y="0"/>
          <a:ext cx="0" cy="0"/>
          <a:chOff x="0" y="0"/>
          <a:chExt cx="0" cy="0"/>
        </a:xfrm>
      </p:grpSpPr>
      <p:pic>
        <p:nvPicPr>
          <p:cNvPr descr="Cover image depicting Horizon Forbidden West with main character swimming among coral and fish with textbook title (Game Development Essentials: An introduction - Fourth Edition) and author name (Jeannie Novak)" id="54" name="Google Shape;54;p1"/>
          <p:cNvPicPr preferRelativeResize="0"/>
          <p:nvPr/>
        </p:nvPicPr>
        <p:blipFill rotWithShape="1">
          <a:blip r:embed="rId3">
            <a:alphaModFix/>
          </a:blip>
          <a:srcRect b="0" l="0" r="0" t="0"/>
          <a:stretch/>
        </p:blipFill>
        <p:spPr>
          <a:xfrm>
            <a:off x="0" y="0"/>
            <a:ext cx="9144003" cy="514349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54" name="Shape 154"/>
        <p:cNvGrpSpPr/>
        <p:nvPr/>
      </p:nvGrpSpPr>
      <p:grpSpPr>
        <a:xfrm>
          <a:off x="0" y="0"/>
          <a:ext cx="0" cy="0"/>
          <a:chOff x="0" y="0"/>
          <a:chExt cx="0" cy="0"/>
        </a:xfrm>
      </p:grpSpPr>
      <p:sp>
        <p:nvSpPr>
          <p:cNvPr id="155" name="Google Shape;155;p9"/>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Platform</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Immersive</a:t>
            </a:r>
            <a:endParaRPr sz="3000">
              <a:solidFill>
                <a:srgbClr val="4FC3CD"/>
              </a:solidFill>
              <a:latin typeface="Bebas Neue"/>
              <a:ea typeface="Bebas Neue"/>
              <a:cs typeface="Bebas Neue"/>
              <a:sym typeface="Bebas Neue"/>
            </a:endParaRPr>
          </a:p>
        </p:txBody>
      </p:sp>
      <p:pic>
        <p:nvPicPr>
          <p:cNvPr descr="Photo of Pokémon GO, featuring Pikachu and a Poké Ball on grass, on an iPhone in a person's hand." id="156" name="Google Shape;156;p9"/>
          <p:cNvPicPr preferRelativeResize="0"/>
          <p:nvPr/>
        </p:nvPicPr>
        <p:blipFill rotWithShape="1">
          <a:blip r:embed="rId3">
            <a:alphaModFix/>
          </a:blip>
          <a:srcRect b="0" l="0" r="0" t="0"/>
          <a:stretch/>
        </p:blipFill>
        <p:spPr>
          <a:xfrm>
            <a:off x="2904399" y="1976350"/>
            <a:ext cx="3335199" cy="2222926"/>
          </a:xfrm>
          <a:prstGeom prst="rect">
            <a:avLst/>
          </a:prstGeom>
          <a:noFill/>
          <a:ln>
            <a:noFill/>
          </a:ln>
        </p:spPr>
      </p:pic>
      <p:sp>
        <p:nvSpPr>
          <p:cNvPr id="157" name="Google Shape;157;p9"/>
          <p:cNvSpPr txBox="1"/>
          <p:nvPr/>
        </p:nvSpPr>
        <p:spPr>
          <a:xfrm>
            <a:off x="2786200" y="17342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Wachiwit (Shutterstock)</a:t>
            </a:r>
            <a:endParaRPr b="1" i="0" sz="800" u="none" cap="none" strike="noStrike">
              <a:solidFill>
                <a:srgbClr val="FFFFFF"/>
              </a:solidFill>
              <a:latin typeface="Roboto Condensed"/>
              <a:ea typeface="Roboto Condensed"/>
              <a:cs typeface="Roboto Condensed"/>
              <a:sym typeface="Roboto Condensed"/>
            </a:endParaRPr>
          </a:p>
        </p:txBody>
      </p:sp>
      <p:sp>
        <p:nvSpPr>
          <p:cNvPr id="158" name="Google Shape;158;p9"/>
          <p:cNvSpPr txBox="1"/>
          <p:nvPr/>
        </p:nvSpPr>
        <p:spPr>
          <a:xfrm>
            <a:off x="2573213" y="4199275"/>
            <a:ext cx="4272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1" lang="en" sz="1000" u="none" cap="none" strike="noStrike">
                <a:solidFill>
                  <a:srgbClr val="FFFFFF"/>
                </a:solidFill>
                <a:latin typeface="Roboto Condensed"/>
                <a:ea typeface="Roboto Condensed"/>
                <a:cs typeface="Roboto Condensed"/>
                <a:sym typeface="Roboto Condensed"/>
              </a:rPr>
              <a:t>Pokémon GO</a:t>
            </a:r>
            <a:r>
              <a:rPr b="1" i="0" lang="en" sz="1000" u="none" cap="none" strike="noStrike">
                <a:solidFill>
                  <a:srgbClr val="FFFFFF"/>
                </a:solidFill>
                <a:latin typeface="Roboto Condensed"/>
                <a:ea typeface="Roboto Condensed"/>
                <a:cs typeface="Roboto Condensed"/>
                <a:sym typeface="Roboto Condensed"/>
              </a:rPr>
              <a:t> took full advantage of augmented reality—and introduced the concept to the masses (iPhone 5s, shown).</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59" name="Google Shape;159;p9"/>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60" name="Google Shape;160;p9"/>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61" name="Google Shape;161;p9"/>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65" name="Shape 165"/>
        <p:cNvGrpSpPr/>
        <p:nvPr/>
      </p:nvGrpSpPr>
      <p:grpSpPr>
        <a:xfrm>
          <a:off x="0" y="0"/>
          <a:ext cx="0" cy="0"/>
          <a:chOff x="0" y="0"/>
          <a:chExt cx="0" cy="0"/>
        </a:xfrm>
      </p:grpSpPr>
      <p:sp>
        <p:nvSpPr>
          <p:cNvPr id="166" name="Google Shape;166;p10"/>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Time Interval</a:t>
            </a:r>
            <a:br>
              <a:rPr lang="en" sz="3000">
                <a:latin typeface="Bebas Neue"/>
                <a:ea typeface="Bebas Neue"/>
                <a:cs typeface="Bebas Neue"/>
                <a:sym typeface="Bebas Neue"/>
              </a:rPr>
            </a:br>
            <a:r>
              <a:rPr lang="en" sz="3000">
                <a:solidFill>
                  <a:srgbClr val="4FC3CD"/>
                </a:solidFill>
                <a:latin typeface="Bebas Neue"/>
                <a:ea typeface="Bebas Neue"/>
                <a:cs typeface="Bebas Neue"/>
                <a:sym typeface="Bebas Neue"/>
              </a:rPr>
              <a:t>Turn-Based </a:t>
            </a:r>
            <a:r>
              <a:rPr lang="en" sz="3000">
                <a:solidFill>
                  <a:srgbClr val="FFFFFF"/>
                </a:solidFill>
                <a:latin typeface="Bebas Neue"/>
                <a:ea typeface="Bebas Neue"/>
                <a:cs typeface="Bebas Neue"/>
                <a:sym typeface="Bebas Neue"/>
              </a:rPr>
              <a:t>&amp;</a:t>
            </a:r>
            <a:r>
              <a:rPr lang="en" sz="3000">
                <a:solidFill>
                  <a:srgbClr val="4FC3CD"/>
                </a:solidFill>
                <a:latin typeface="Bebas Neue"/>
                <a:ea typeface="Bebas Neue"/>
                <a:cs typeface="Bebas Neue"/>
                <a:sym typeface="Bebas Neue"/>
              </a:rPr>
              <a:t> Real Time</a:t>
            </a:r>
            <a:endParaRPr sz="3000">
              <a:solidFill>
                <a:srgbClr val="4FC3CD"/>
              </a:solidFill>
              <a:latin typeface="Bebas Neue"/>
              <a:ea typeface="Bebas Neue"/>
              <a:cs typeface="Bebas Neue"/>
              <a:sym typeface="Bebas Neue"/>
            </a:endParaRPr>
          </a:p>
        </p:txBody>
      </p:sp>
      <p:pic>
        <p:nvPicPr>
          <p:cNvPr descr="Photo of group of men and women gathered together playing pool. A man is leaning over to take a shot." id="167" name="Google Shape;167;p10"/>
          <p:cNvPicPr preferRelativeResize="0"/>
          <p:nvPr/>
        </p:nvPicPr>
        <p:blipFill rotWithShape="1">
          <a:blip r:embed="rId3">
            <a:alphaModFix/>
          </a:blip>
          <a:srcRect b="0" l="0" r="0" t="0"/>
          <a:stretch/>
        </p:blipFill>
        <p:spPr>
          <a:xfrm>
            <a:off x="971176" y="1975153"/>
            <a:ext cx="3411896" cy="2260389"/>
          </a:xfrm>
          <a:prstGeom prst="rect">
            <a:avLst/>
          </a:prstGeom>
          <a:noFill/>
          <a:ln>
            <a:noFill/>
          </a:ln>
        </p:spPr>
      </p:pic>
      <p:sp>
        <p:nvSpPr>
          <p:cNvPr id="168" name="Google Shape;168;p10"/>
          <p:cNvSpPr txBox="1"/>
          <p:nvPr/>
        </p:nvSpPr>
        <p:spPr>
          <a:xfrm>
            <a:off x="911974" y="1713075"/>
            <a:ext cx="24999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Roman Ziets (Shutterstock)</a:t>
            </a:r>
            <a:endParaRPr b="1" i="0" sz="800" u="none" cap="none" strike="noStrike">
              <a:solidFill>
                <a:srgbClr val="FFFFFF"/>
              </a:solidFill>
              <a:latin typeface="Roboto Condensed"/>
              <a:ea typeface="Roboto Condensed"/>
              <a:cs typeface="Roboto Condensed"/>
              <a:sym typeface="Roboto Condensed"/>
            </a:endParaRPr>
          </a:p>
        </p:txBody>
      </p:sp>
      <p:pic>
        <p:nvPicPr>
          <p:cNvPr descr="Photo of group of four men playing soccer – with three men facing the ball, ready to kick." id="169" name="Google Shape;169;p10"/>
          <p:cNvPicPr preferRelativeResize="0"/>
          <p:nvPr/>
        </p:nvPicPr>
        <p:blipFill rotWithShape="1">
          <a:blip r:embed="rId4">
            <a:alphaModFix/>
          </a:blip>
          <a:srcRect b="0" l="0" r="0" t="0"/>
          <a:stretch/>
        </p:blipFill>
        <p:spPr>
          <a:xfrm>
            <a:off x="4487900" y="1999975"/>
            <a:ext cx="3866148" cy="2255876"/>
          </a:xfrm>
          <a:prstGeom prst="rect">
            <a:avLst/>
          </a:prstGeom>
          <a:noFill/>
          <a:ln>
            <a:noFill/>
          </a:ln>
        </p:spPr>
      </p:pic>
      <p:sp>
        <p:nvSpPr>
          <p:cNvPr id="170" name="Google Shape;170;p10"/>
          <p:cNvSpPr txBox="1"/>
          <p:nvPr/>
        </p:nvSpPr>
        <p:spPr>
          <a:xfrm>
            <a:off x="4383075" y="17130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Sergey Nivens (Shutterstock)</a:t>
            </a:r>
            <a:endParaRPr b="1" i="0" sz="800" u="none" cap="none" strike="noStrike">
              <a:solidFill>
                <a:srgbClr val="FFFFFF"/>
              </a:solidFill>
              <a:latin typeface="Roboto Condensed"/>
              <a:ea typeface="Roboto Condensed"/>
              <a:cs typeface="Roboto Condensed"/>
              <a:sym typeface="Roboto Condensed"/>
            </a:endParaRPr>
          </a:p>
        </p:txBody>
      </p:sp>
      <p:sp>
        <p:nvSpPr>
          <p:cNvPr id="171" name="Google Shape;171;p10"/>
          <p:cNvSpPr txBox="1"/>
          <p:nvPr/>
        </p:nvSpPr>
        <p:spPr>
          <a:xfrm>
            <a:off x="911962" y="4235550"/>
            <a:ext cx="7486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Pool and billiards are classic turn-based games - while soccer is a real-time, team-based sport.</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72" name="Google Shape;172;p10"/>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173" name="Google Shape;173;p10"/>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174" name="Google Shape;174;p10"/>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78" name="Shape 178"/>
        <p:cNvGrpSpPr/>
        <p:nvPr/>
      </p:nvGrpSpPr>
      <p:grpSpPr>
        <a:xfrm>
          <a:off x="0" y="0"/>
          <a:ext cx="0" cy="0"/>
          <a:chOff x="0" y="0"/>
          <a:chExt cx="0" cy="0"/>
        </a:xfrm>
      </p:grpSpPr>
      <p:sp>
        <p:nvSpPr>
          <p:cNvPr id="179" name="Google Shape;179;p11"/>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Time Interval</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Time-Limited</a:t>
            </a:r>
            <a:endParaRPr sz="3000">
              <a:solidFill>
                <a:srgbClr val="4FC3CD"/>
              </a:solidFill>
              <a:latin typeface="Bebas Neue"/>
              <a:ea typeface="Bebas Neue"/>
              <a:cs typeface="Bebas Neue"/>
              <a:sym typeface="Bebas Neue"/>
            </a:endParaRPr>
          </a:p>
        </p:txBody>
      </p:sp>
      <p:pic>
        <p:nvPicPr>
          <p:cNvPr descr="Photo of two men in a boxing match, featuring one man punching the other man in the jaw." id="180" name="Google Shape;180;p11"/>
          <p:cNvPicPr preferRelativeResize="0"/>
          <p:nvPr/>
        </p:nvPicPr>
        <p:blipFill rotWithShape="1">
          <a:blip r:embed="rId3">
            <a:alphaModFix/>
          </a:blip>
          <a:srcRect b="0" l="0" r="0" t="0"/>
          <a:stretch/>
        </p:blipFill>
        <p:spPr>
          <a:xfrm>
            <a:off x="1253063" y="2050775"/>
            <a:ext cx="2865720" cy="2307852"/>
          </a:xfrm>
          <a:prstGeom prst="rect">
            <a:avLst/>
          </a:prstGeom>
          <a:noFill/>
          <a:ln>
            <a:noFill/>
          </a:ln>
        </p:spPr>
      </p:pic>
      <p:sp>
        <p:nvSpPr>
          <p:cNvPr id="181" name="Google Shape;181;p11"/>
          <p:cNvSpPr txBox="1"/>
          <p:nvPr/>
        </p:nvSpPr>
        <p:spPr>
          <a:xfrm>
            <a:off x="1176900" y="17452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Andrey Burmakin (Shutterstock)</a:t>
            </a:r>
            <a:endParaRPr b="1" i="0" sz="800" u="none" cap="none" strike="noStrike">
              <a:solidFill>
                <a:srgbClr val="FFFFFF"/>
              </a:solidFill>
              <a:latin typeface="Roboto Condensed"/>
              <a:ea typeface="Roboto Condensed"/>
              <a:cs typeface="Roboto Condensed"/>
              <a:sym typeface="Roboto Condensed"/>
            </a:endParaRPr>
          </a:p>
        </p:txBody>
      </p:sp>
      <p:pic>
        <p:nvPicPr>
          <p:cNvPr descr="Photo of two people playing chess. One person is moving a white chess piece, while another is resting their hand on the timer." id="182" name="Google Shape;182;p11"/>
          <p:cNvPicPr preferRelativeResize="0"/>
          <p:nvPr/>
        </p:nvPicPr>
        <p:blipFill rotWithShape="1">
          <a:blip r:embed="rId4">
            <a:alphaModFix/>
          </a:blip>
          <a:srcRect b="0" l="0" r="0" t="0"/>
          <a:stretch/>
        </p:blipFill>
        <p:spPr>
          <a:xfrm>
            <a:off x="4300108" y="2050775"/>
            <a:ext cx="3487181" cy="2307850"/>
          </a:xfrm>
          <a:prstGeom prst="rect">
            <a:avLst/>
          </a:prstGeom>
          <a:noFill/>
          <a:ln>
            <a:noFill/>
          </a:ln>
        </p:spPr>
      </p:pic>
      <p:sp>
        <p:nvSpPr>
          <p:cNvPr id="183" name="Google Shape;183;p11"/>
          <p:cNvSpPr txBox="1"/>
          <p:nvPr/>
        </p:nvSpPr>
        <p:spPr>
          <a:xfrm>
            <a:off x="4195925" y="17452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Wirestock (dreamstime)</a:t>
            </a:r>
            <a:endParaRPr b="1" i="0" sz="800" u="none" cap="none" strike="noStrike">
              <a:solidFill>
                <a:srgbClr val="FFFFFF"/>
              </a:solidFill>
              <a:latin typeface="Roboto Condensed"/>
              <a:ea typeface="Roboto Condensed"/>
              <a:cs typeface="Roboto Condensed"/>
              <a:sym typeface="Roboto Condensed"/>
            </a:endParaRPr>
          </a:p>
        </p:txBody>
      </p:sp>
      <p:sp>
        <p:nvSpPr>
          <p:cNvPr id="184" name="Google Shape;184;p11"/>
          <p:cNvSpPr txBox="1"/>
          <p:nvPr/>
        </p:nvSpPr>
        <p:spPr>
          <a:xfrm>
            <a:off x="1176905" y="4327000"/>
            <a:ext cx="6143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Boxing is a time-limited, real-time sport—while timed chess is a time-limited, turn-based game.</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85" name="Google Shape;185;p11"/>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186" name="Google Shape;186;p11"/>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187" name="Google Shape;187;p11"/>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91" name="Shape 191"/>
        <p:cNvGrpSpPr/>
        <p:nvPr/>
      </p:nvGrpSpPr>
      <p:grpSpPr>
        <a:xfrm>
          <a:off x="0" y="0"/>
          <a:ext cx="0" cy="0"/>
          <a:chOff x="0" y="0"/>
          <a:chExt cx="0" cy="0"/>
        </a:xfrm>
      </p:grpSpPr>
      <p:sp>
        <p:nvSpPr>
          <p:cNvPr id="192" name="Google Shape;192;p12"/>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Player Mode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Single-Player</a:t>
            </a:r>
            <a:endParaRPr sz="3000">
              <a:solidFill>
                <a:srgbClr val="4FC3CD"/>
              </a:solidFill>
              <a:latin typeface="Bebas Neue"/>
              <a:ea typeface="Bebas Neue"/>
              <a:cs typeface="Bebas Neue"/>
              <a:sym typeface="Bebas Neue"/>
            </a:endParaRPr>
          </a:p>
        </p:txBody>
      </p:sp>
      <p:pic>
        <p:nvPicPr>
          <p:cNvPr descr="Screenshot of Star Wars Jedi Fallen Order, featuring main character running toward a group of Stormtroopers who are shooting at him." id="193" name="Google Shape;193;p12"/>
          <p:cNvPicPr preferRelativeResize="0"/>
          <p:nvPr/>
        </p:nvPicPr>
        <p:blipFill rotWithShape="1">
          <a:blip r:embed="rId3">
            <a:alphaModFix/>
          </a:blip>
          <a:srcRect b="0" l="0" r="0" t="0"/>
          <a:stretch/>
        </p:blipFill>
        <p:spPr>
          <a:xfrm>
            <a:off x="2510025" y="1966075"/>
            <a:ext cx="4123926" cy="2320050"/>
          </a:xfrm>
          <a:prstGeom prst="rect">
            <a:avLst/>
          </a:prstGeom>
          <a:noFill/>
          <a:ln>
            <a:noFill/>
          </a:ln>
        </p:spPr>
      </p:pic>
      <p:sp>
        <p:nvSpPr>
          <p:cNvPr id="194" name="Google Shape;194;p12"/>
          <p:cNvSpPr txBox="1"/>
          <p:nvPr/>
        </p:nvSpPr>
        <p:spPr>
          <a:xfrm>
            <a:off x="2442550" y="17069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Electronic Arts</a:t>
            </a:r>
            <a:endParaRPr b="1" i="0" sz="800" u="none" cap="none" strike="noStrike">
              <a:solidFill>
                <a:srgbClr val="FFFFFF"/>
              </a:solidFill>
              <a:latin typeface="Roboto Condensed"/>
              <a:ea typeface="Roboto Condensed"/>
              <a:cs typeface="Roboto Condensed"/>
              <a:sym typeface="Roboto Condensed"/>
            </a:endParaRPr>
          </a:p>
        </p:txBody>
      </p:sp>
      <p:sp>
        <p:nvSpPr>
          <p:cNvPr id="195" name="Google Shape;195;p12"/>
          <p:cNvSpPr txBox="1"/>
          <p:nvPr/>
        </p:nvSpPr>
        <p:spPr>
          <a:xfrm>
            <a:off x="2435988" y="4286125"/>
            <a:ext cx="42720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1" lang="en" sz="1000" u="none" cap="none" strike="noStrike">
                <a:solidFill>
                  <a:srgbClr val="FFFFFF"/>
                </a:solidFill>
                <a:latin typeface="Roboto Condensed"/>
                <a:ea typeface="Roboto Condensed"/>
                <a:cs typeface="Roboto Condensed"/>
                <a:sym typeface="Roboto Condensed"/>
              </a:rPr>
              <a:t>Star Wars Jedi: Fallen Order </a:t>
            </a:r>
            <a:r>
              <a:rPr b="1" i="0" lang="en" sz="1000" u="none" cap="none" strike="noStrike">
                <a:solidFill>
                  <a:srgbClr val="FFFFFF"/>
                </a:solidFill>
                <a:latin typeface="Roboto Condensed"/>
                <a:ea typeface="Roboto Condensed"/>
                <a:cs typeface="Roboto Condensed"/>
                <a:sym typeface="Roboto Condensed"/>
              </a:rPr>
              <a:t>is a modern single-player game.</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96" name="Google Shape;196;p12"/>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97" name="Google Shape;197;p12"/>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98" name="Google Shape;198;p12"/>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02" name="Shape 202"/>
        <p:cNvGrpSpPr/>
        <p:nvPr/>
      </p:nvGrpSpPr>
      <p:grpSpPr>
        <a:xfrm>
          <a:off x="0" y="0"/>
          <a:ext cx="0" cy="0"/>
          <a:chOff x="0" y="0"/>
          <a:chExt cx="0" cy="0"/>
        </a:xfrm>
      </p:grpSpPr>
      <p:sp>
        <p:nvSpPr>
          <p:cNvPr id="203" name="Google Shape;203;p13"/>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Player Mode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Two-Player</a:t>
            </a:r>
            <a:endParaRPr sz="3000">
              <a:solidFill>
                <a:srgbClr val="4FC3CD"/>
              </a:solidFill>
              <a:latin typeface="Bebas Neue"/>
              <a:ea typeface="Bebas Neue"/>
              <a:cs typeface="Bebas Neue"/>
              <a:sym typeface="Bebas Neue"/>
            </a:endParaRPr>
          </a:p>
        </p:txBody>
      </p:sp>
      <p:pic>
        <p:nvPicPr>
          <p:cNvPr descr="Screenshot of Streets of Rage, featuring two players facing one enemy on the right." id="204" name="Google Shape;204;p13"/>
          <p:cNvPicPr preferRelativeResize="0"/>
          <p:nvPr/>
        </p:nvPicPr>
        <p:blipFill rotWithShape="1">
          <a:blip r:embed="rId3">
            <a:alphaModFix/>
          </a:blip>
          <a:srcRect b="0" l="0" r="0" t="0"/>
          <a:stretch/>
        </p:blipFill>
        <p:spPr>
          <a:xfrm>
            <a:off x="2639313" y="2057375"/>
            <a:ext cx="3865373" cy="2174275"/>
          </a:xfrm>
          <a:prstGeom prst="rect">
            <a:avLst/>
          </a:prstGeom>
          <a:noFill/>
          <a:ln>
            <a:noFill/>
          </a:ln>
        </p:spPr>
      </p:pic>
      <p:sp>
        <p:nvSpPr>
          <p:cNvPr id="205" name="Google Shape;205;p13"/>
          <p:cNvSpPr txBox="1"/>
          <p:nvPr/>
        </p:nvSpPr>
        <p:spPr>
          <a:xfrm>
            <a:off x="2524500" y="17868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Sega Corporation</a:t>
            </a:r>
            <a:endParaRPr b="1" i="0" sz="800" u="none" cap="none" strike="noStrike">
              <a:solidFill>
                <a:srgbClr val="FFFFFF"/>
              </a:solidFill>
              <a:latin typeface="Roboto Condensed"/>
              <a:ea typeface="Roboto Condensed"/>
              <a:cs typeface="Roboto Condensed"/>
              <a:sym typeface="Roboto Condensed"/>
            </a:endParaRPr>
          </a:p>
        </p:txBody>
      </p:sp>
      <p:sp>
        <p:nvSpPr>
          <p:cNvPr id="206" name="Google Shape;206;p13"/>
          <p:cNvSpPr txBox="1"/>
          <p:nvPr/>
        </p:nvSpPr>
        <p:spPr>
          <a:xfrm>
            <a:off x="2567102" y="4189050"/>
            <a:ext cx="4922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In </a:t>
            </a:r>
            <a:r>
              <a:rPr b="1" i="1" lang="en" sz="1000" u="none" cap="none" strike="noStrike">
                <a:solidFill>
                  <a:srgbClr val="FFFFFF"/>
                </a:solidFill>
                <a:latin typeface="Roboto Condensed"/>
                <a:ea typeface="Roboto Condensed"/>
                <a:cs typeface="Roboto Condensed"/>
                <a:sym typeface="Roboto Condensed"/>
              </a:rPr>
              <a:t>Streets of Rage</a:t>
            </a:r>
            <a:r>
              <a:rPr b="1" i="0" lang="en" sz="1000" u="none" cap="none" strike="noStrike">
                <a:solidFill>
                  <a:srgbClr val="FFFFFF"/>
                </a:solidFill>
                <a:latin typeface="Roboto Condensed"/>
                <a:ea typeface="Roboto Condensed"/>
                <a:cs typeface="Roboto Condensed"/>
                <a:sym typeface="Roboto Condensed"/>
              </a:rPr>
              <a:t>, two players cooperatively defeat enemies simultaneously.</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07" name="Google Shape;207;p13"/>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08" name="Google Shape;208;p13"/>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09" name="Google Shape;209;p13"/>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13" name="Shape 213"/>
        <p:cNvGrpSpPr/>
        <p:nvPr/>
      </p:nvGrpSpPr>
      <p:grpSpPr>
        <a:xfrm>
          <a:off x="0" y="0"/>
          <a:ext cx="0" cy="0"/>
          <a:chOff x="0" y="0"/>
          <a:chExt cx="0" cy="0"/>
        </a:xfrm>
      </p:grpSpPr>
      <p:sp>
        <p:nvSpPr>
          <p:cNvPr id="214" name="Google Shape;214;p14"/>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Player Mode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Local Multiplayer</a:t>
            </a:r>
            <a:endParaRPr sz="3000">
              <a:solidFill>
                <a:srgbClr val="4FC3CD"/>
              </a:solidFill>
              <a:latin typeface="Bebas Neue"/>
              <a:ea typeface="Bebas Neue"/>
              <a:cs typeface="Bebas Neue"/>
              <a:sym typeface="Bebas Neue"/>
            </a:endParaRPr>
          </a:p>
        </p:txBody>
      </p:sp>
      <p:pic>
        <p:nvPicPr>
          <p:cNvPr descr="Photo of teenaged girl and boy playing Dance Dance Revolution on dance pads." id="215" name="Google Shape;215;p14"/>
          <p:cNvPicPr preferRelativeResize="0"/>
          <p:nvPr/>
        </p:nvPicPr>
        <p:blipFill rotWithShape="1">
          <a:blip r:embed="rId3">
            <a:alphaModFix/>
          </a:blip>
          <a:srcRect b="0" l="0" r="0" t="0"/>
          <a:stretch/>
        </p:blipFill>
        <p:spPr>
          <a:xfrm>
            <a:off x="1151476" y="1877038"/>
            <a:ext cx="2716200" cy="2513851"/>
          </a:xfrm>
          <a:prstGeom prst="rect">
            <a:avLst/>
          </a:prstGeom>
          <a:noFill/>
          <a:ln>
            <a:noFill/>
          </a:ln>
        </p:spPr>
      </p:pic>
      <p:sp>
        <p:nvSpPr>
          <p:cNvPr id="216" name="Google Shape;216;p14"/>
          <p:cNvSpPr txBox="1"/>
          <p:nvPr/>
        </p:nvSpPr>
        <p:spPr>
          <a:xfrm>
            <a:off x="1063475" y="15950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DL</a:t>
            </a:r>
            <a:endParaRPr b="1" i="0" sz="800" u="none" cap="none" strike="noStrike">
              <a:solidFill>
                <a:srgbClr val="FFFFFF"/>
              </a:solidFill>
              <a:latin typeface="Roboto Condensed"/>
              <a:ea typeface="Roboto Condensed"/>
              <a:cs typeface="Roboto Condensed"/>
              <a:sym typeface="Roboto Condensed"/>
            </a:endParaRPr>
          </a:p>
        </p:txBody>
      </p:sp>
      <p:pic>
        <p:nvPicPr>
          <p:cNvPr descr="Photo of woman and man playing a game together, each with a controller in hand." id="217" name="Google Shape;217;p14"/>
          <p:cNvPicPr preferRelativeResize="0"/>
          <p:nvPr/>
        </p:nvPicPr>
        <p:blipFill rotWithShape="1">
          <a:blip r:embed="rId4">
            <a:alphaModFix/>
          </a:blip>
          <a:srcRect b="0" l="0" r="0" t="0"/>
          <a:stretch/>
        </p:blipFill>
        <p:spPr>
          <a:xfrm>
            <a:off x="4128050" y="1874550"/>
            <a:ext cx="3779174" cy="2518835"/>
          </a:xfrm>
          <a:prstGeom prst="rect">
            <a:avLst/>
          </a:prstGeom>
          <a:noFill/>
          <a:ln>
            <a:noFill/>
          </a:ln>
        </p:spPr>
      </p:pic>
      <p:sp>
        <p:nvSpPr>
          <p:cNvPr id="218" name="Google Shape;218;p14"/>
          <p:cNvSpPr txBox="1"/>
          <p:nvPr/>
        </p:nvSpPr>
        <p:spPr>
          <a:xfrm>
            <a:off x="4060722" y="15950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Dragana Gordic (Shutterstock)</a:t>
            </a:r>
            <a:endParaRPr b="1" i="0" sz="800" u="none" cap="none" strike="noStrike">
              <a:solidFill>
                <a:srgbClr val="FFFFFF"/>
              </a:solidFill>
              <a:latin typeface="Roboto Condensed"/>
              <a:ea typeface="Roboto Condensed"/>
              <a:cs typeface="Roboto Condensed"/>
              <a:sym typeface="Roboto Condensed"/>
            </a:endParaRPr>
          </a:p>
        </p:txBody>
      </p:sp>
      <p:sp>
        <p:nvSpPr>
          <p:cNvPr id="219" name="Google Shape;219;p14"/>
          <p:cNvSpPr txBox="1"/>
          <p:nvPr/>
        </p:nvSpPr>
        <p:spPr>
          <a:xfrm>
            <a:off x="1063474" y="4355550"/>
            <a:ext cx="67560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Players sharing the same screen and using separate input devices—such as footpads</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left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and controllers</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right.</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20" name="Google Shape;220;p14"/>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221" name="Google Shape;221;p14"/>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222" name="Google Shape;222;p14"/>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26" name="Shape 226"/>
        <p:cNvGrpSpPr/>
        <p:nvPr/>
      </p:nvGrpSpPr>
      <p:grpSpPr>
        <a:xfrm>
          <a:off x="0" y="0"/>
          <a:ext cx="0" cy="0"/>
          <a:chOff x="0" y="0"/>
          <a:chExt cx="0" cy="0"/>
        </a:xfrm>
      </p:grpSpPr>
      <p:sp>
        <p:nvSpPr>
          <p:cNvPr id="227" name="Google Shape;227;p15"/>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Player Mode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Online</a:t>
            </a:r>
            <a:r>
              <a:rPr lang="en" sz="3000">
                <a:solidFill>
                  <a:srgbClr val="4FC3CD"/>
                </a:solidFill>
                <a:latin typeface="Bebas Neue"/>
                <a:ea typeface="Bebas Neue"/>
                <a:cs typeface="Bebas Neue"/>
                <a:sym typeface="Bebas Neue"/>
              </a:rPr>
              <a:t> Multiplayer</a:t>
            </a:r>
            <a:endParaRPr sz="3000">
              <a:solidFill>
                <a:srgbClr val="4FC3CD"/>
              </a:solidFill>
              <a:latin typeface="Bebas Neue"/>
              <a:ea typeface="Bebas Neue"/>
              <a:cs typeface="Bebas Neue"/>
              <a:sym typeface="Bebas Neue"/>
            </a:endParaRPr>
          </a:p>
        </p:txBody>
      </p:sp>
      <p:pic>
        <p:nvPicPr>
          <p:cNvPr descr="Photo of players participating in a LAN party at Fragapalooza." id="228" name="Google Shape;228;p15"/>
          <p:cNvPicPr preferRelativeResize="0"/>
          <p:nvPr/>
        </p:nvPicPr>
        <p:blipFill rotWithShape="1">
          <a:blip r:embed="rId3">
            <a:alphaModFix/>
          </a:blip>
          <a:srcRect b="0" l="0" r="0" t="0"/>
          <a:stretch/>
        </p:blipFill>
        <p:spPr>
          <a:xfrm>
            <a:off x="3168461" y="2051800"/>
            <a:ext cx="2807085" cy="2078634"/>
          </a:xfrm>
          <a:prstGeom prst="rect">
            <a:avLst/>
          </a:prstGeom>
          <a:noFill/>
          <a:ln>
            <a:noFill/>
          </a:ln>
        </p:spPr>
      </p:pic>
      <p:sp>
        <p:nvSpPr>
          <p:cNvPr id="229" name="Google Shape;229;p15"/>
          <p:cNvSpPr txBox="1"/>
          <p:nvPr/>
        </p:nvSpPr>
        <p:spPr>
          <a:xfrm>
            <a:off x="3066825" y="1797250"/>
            <a:ext cx="19716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Fragapalooza</a:t>
            </a:r>
            <a:endParaRPr b="1" i="0" sz="800" u="none" cap="none" strike="noStrike">
              <a:solidFill>
                <a:srgbClr val="FFFFFF"/>
              </a:solidFill>
              <a:latin typeface="Roboto Condensed"/>
              <a:ea typeface="Roboto Condensed"/>
              <a:cs typeface="Roboto Condensed"/>
              <a:sym typeface="Roboto Condensed"/>
            </a:endParaRPr>
          </a:p>
        </p:txBody>
      </p:sp>
      <p:sp>
        <p:nvSpPr>
          <p:cNvPr id="230" name="Google Shape;230;p15"/>
          <p:cNvSpPr txBox="1"/>
          <p:nvPr/>
        </p:nvSpPr>
        <p:spPr>
          <a:xfrm>
            <a:off x="3120375" y="4095458"/>
            <a:ext cx="293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Fragapalooza is the longest-running and still one of the largest LAN parties in Canada.</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31" name="Google Shape;231;p15"/>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32" name="Google Shape;232;p15"/>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33" name="Google Shape;233;p15"/>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37" name="Shape 237"/>
        <p:cNvGrpSpPr/>
        <p:nvPr/>
      </p:nvGrpSpPr>
      <p:grpSpPr>
        <a:xfrm>
          <a:off x="0" y="0"/>
          <a:ext cx="0" cy="0"/>
          <a:chOff x="0" y="0"/>
          <a:chExt cx="0" cy="0"/>
        </a:xfrm>
      </p:grpSpPr>
      <p:sp>
        <p:nvSpPr>
          <p:cNvPr id="238" name="Google Shape;238;g2f33d154253_0_13"/>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Player Mode</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Online</a:t>
            </a:r>
            <a:r>
              <a:rPr lang="en" sz="3000">
                <a:solidFill>
                  <a:srgbClr val="4FC3CD"/>
                </a:solidFill>
                <a:latin typeface="Bebas Neue"/>
                <a:ea typeface="Bebas Neue"/>
                <a:cs typeface="Bebas Neue"/>
                <a:sym typeface="Bebas Neue"/>
              </a:rPr>
              <a:t> Multiplayer</a:t>
            </a:r>
            <a:endParaRPr sz="3000">
              <a:solidFill>
                <a:srgbClr val="4FC3CD"/>
              </a:solidFill>
              <a:latin typeface="Bebas Neue"/>
              <a:ea typeface="Bebas Neue"/>
              <a:cs typeface="Bebas Neue"/>
              <a:sym typeface="Bebas Neue"/>
            </a:endParaRPr>
          </a:p>
        </p:txBody>
      </p:sp>
      <p:pic>
        <p:nvPicPr>
          <p:cNvPr descr="Screenshot of League of Legends, featuring players working together to progress to the Nexus." id="239" name="Google Shape;239;g2f33d154253_0_13"/>
          <p:cNvPicPr preferRelativeResize="0"/>
          <p:nvPr/>
        </p:nvPicPr>
        <p:blipFill rotWithShape="1">
          <a:blip r:embed="rId3">
            <a:alphaModFix/>
          </a:blip>
          <a:srcRect b="0" l="0" r="0" t="0"/>
          <a:stretch/>
        </p:blipFill>
        <p:spPr>
          <a:xfrm>
            <a:off x="3272875" y="2046476"/>
            <a:ext cx="2598262" cy="2078625"/>
          </a:xfrm>
          <a:prstGeom prst="rect">
            <a:avLst/>
          </a:prstGeom>
          <a:noFill/>
          <a:ln>
            <a:noFill/>
          </a:ln>
        </p:spPr>
      </p:pic>
      <p:sp>
        <p:nvSpPr>
          <p:cNvPr id="240" name="Google Shape;240;g2f33d154253_0_13"/>
          <p:cNvSpPr txBox="1"/>
          <p:nvPr/>
        </p:nvSpPr>
        <p:spPr>
          <a:xfrm>
            <a:off x="3189800" y="1802575"/>
            <a:ext cx="19716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Sicarius (MobyGames)</a:t>
            </a:r>
            <a:endParaRPr b="1" i="0" sz="800" u="none" cap="none" strike="noStrike">
              <a:solidFill>
                <a:srgbClr val="FFFFFF"/>
              </a:solidFill>
              <a:latin typeface="Roboto Condensed"/>
              <a:ea typeface="Roboto Condensed"/>
              <a:cs typeface="Roboto Condensed"/>
              <a:sym typeface="Roboto Condensed"/>
            </a:endParaRPr>
          </a:p>
        </p:txBody>
      </p:sp>
      <p:sp>
        <p:nvSpPr>
          <p:cNvPr id="241" name="Google Shape;241;g2f33d154253_0_13"/>
          <p:cNvSpPr txBox="1"/>
          <p:nvPr/>
        </p:nvSpPr>
        <p:spPr>
          <a:xfrm>
            <a:off x="3162075" y="4066550"/>
            <a:ext cx="2894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Thousands of players interact while playing the online multiplayer game </a:t>
            </a:r>
            <a:r>
              <a:rPr b="1" i="1" lang="en" sz="1000" u="none" cap="none" strike="noStrike">
                <a:solidFill>
                  <a:srgbClr val="FFFFFF"/>
                </a:solidFill>
                <a:latin typeface="Roboto Condensed"/>
                <a:ea typeface="Roboto Condensed"/>
                <a:cs typeface="Roboto Condensed"/>
                <a:sym typeface="Roboto Condensed"/>
              </a:rPr>
              <a:t>League of Legends.</a:t>
            </a:r>
            <a:endParaRPr b="1" i="1"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42" name="Google Shape;242;g2f33d154253_0_13"/>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43" name="Google Shape;243;g2f33d154253_0_13"/>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44" name="Google Shape;244;g2f33d154253_0_13"/>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48" name="Shape 248"/>
        <p:cNvGrpSpPr/>
        <p:nvPr/>
      </p:nvGrpSpPr>
      <p:grpSpPr>
        <a:xfrm>
          <a:off x="0" y="0"/>
          <a:ext cx="0" cy="0"/>
          <a:chOff x="0" y="0"/>
          <a:chExt cx="0" cy="0"/>
        </a:xfrm>
      </p:grpSpPr>
      <p:sp>
        <p:nvSpPr>
          <p:cNvPr id="249" name="Google Shape;249;p16"/>
          <p:cNvSpPr txBox="1"/>
          <p:nvPr>
            <p:ph type="title"/>
          </p:nvPr>
        </p:nvSpPr>
        <p:spPr>
          <a:xfrm>
            <a:off x="311700" y="9128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800">
                <a:latin typeface="Roboto Condensed"/>
                <a:ea typeface="Roboto Condensed"/>
                <a:cs typeface="Roboto Condensed"/>
                <a:sym typeface="Roboto Condensed"/>
              </a:rPr>
              <a:t>CHAPTER </a:t>
            </a:r>
            <a:r>
              <a:rPr b="1" lang="en" sz="4800">
                <a:latin typeface="Roboto Condensed"/>
                <a:ea typeface="Roboto Condensed"/>
                <a:cs typeface="Roboto Condensed"/>
                <a:sym typeface="Roboto Condensed"/>
              </a:rPr>
              <a:t>2</a:t>
            </a:r>
            <a:endParaRPr b="1" sz="2400">
              <a:solidFill>
                <a:srgbClr val="4FC3CD"/>
              </a:solidFill>
              <a:latin typeface="Roboto Condensed"/>
              <a:ea typeface="Roboto Condensed"/>
              <a:cs typeface="Roboto Condensed"/>
              <a:sym typeface="Roboto Condensed"/>
            </a:endParaRPr>
          </a:p>
        </p:txBody>
      </p:sp>
      <p:sp>
        <p:nvSpPr>
          <p:cNvPr id="250" name="Google Shape;250;p16"/>
          <p:cNvSpPr txBox="1"/>
          <p:nvPr/>
        </p:nvSpPr>
        <p:spPr>
          <a:xfrm>
            <a:off x="3072000" y="1621975"/>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FC3CD"/>
                </a:solidFill>
                <a:latin typeface="Roboto Condensed"/>
                <a:ea typeface="Roboto Condensed"/>
                <a:cs typeface="Roboto Condensed"/>
                <a:sym typeface="Roboto Condensed"/>
              </a:rPr>
              <a:t>REVIEW EXERCISES</a:t>
            </a:r>
            <a:endParaRPr/>
          </a:p>
        </p:txBody>
      </p:sp>
      <p:sp>
        <p:nvSpPr>
          <p:cNvPr id="251" name="Google Shape;251;p16"/>
          <p:cNvSpPr txBox="1"/>
          <p:nvPr/>
        </p:nvSpPr>
        <p:spPr>
          <a:xfrm>
            <a:off x="389375" y="230467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1</a:t>
            </a:r>
            <a:endParaRPr b="0" i="0" sz="3000" u="sng" cap="none" strike="noStrike">
              <a:solidFill>
                <a:srgbClr val="4FC3CD"/>
              </a:solidFill>
              <a:latin typeface="Bebas Neue"/>
              <a:ea typeface="Bebas Neue"/>
              <a:cs typeface="Bebas Neue"/>
              <a:sym typeface="Bebas Neue"/>
            </a:endParaRPr>
          </a:p>
        </p:txBody>
      </p:sp>
      <p:sp>
        <p:nvSpPr>
          <p:cNvPr id="252" name="Google Shape;252;p16"/>
          <p:cNvSpPr txBox="1"/>
          <p:nvPr/>
        </p:nvSpPr>
        <p:spPr>
          <a:xfrm>
            <a:off x="679575" y="2182475"/>
            <a:ext cx="7869600" cy="946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500" u="none" cap="none" strike="noStrike">
                <a:solidFill>
                  <a:schemeClr val="dk1"/>
                </a:solidFill>
                <a:latin typeface="Roboto Condensed"/>
                <a:ea typeface="Roboto Condensed"/>
                <a:cs typeface="Roboto Condensed"/>
                <a:sym typeface="Roboto Condensed"/>
              </a:rPr>
              <a:t>What is your favorite game </a:t>
            </a:r>
            <a:r>
              <a:rPr b="0" i="1" lang="en" sz="1500" u="none" cap="none" strike="noStrike">
                <a:solidFill>
                  <a:schemeClr val="dk1"/>
                </a:solidFill>
                <a:latin typeface="Roboto Condensed"/>
                <a:ea typeface="Roboto Condensed"/>
                <a:cs typeface="Roboto Condensed"/>
                <a:sym typeface="Roboto Condensed"/>
              </a:rPr>
              <a:t>platform</a:t>
            </a:r>
            <a:r>
              <a:rPr b="0" i="0" lang="en" sz="1500" u="none" cap="none" strike="noStrike">
                <a:solidFill>
                  <a:schemeClr val="dk1"/>
                </a:solidFill>
                <a:latin typeface="Roboto Condensed"/>
                <a:ea typeface="Roboto Condensed"/>
                <a:cs typeface="Roboto Condensed"/>
                <a:sym typeface="Roboto Condensed"/>
              </a:rPr>
              <a:t>, and why? Choose a game that you enjoy playing on that platform and discuss how the platform enhances the playing experience. How would that experience change if the game was only available on a completely different platform?</a:t>
            </a:r>
            <a:endParaRPr b="0" i="0" sz="1500" u="none" cap="none" strike="noStrike">
              <a:solidFill>
                <a:schemeClr val="dk1"/>
              </a:solidFill>
              <a:latin typeface="Roboto Condensed"/>
              <a:ea typeface="Roboto Condensed"/>
              <a:cs typeface="Roboto Condensed"/>
              <a:sym typeface="Roboto Condensed"/>
            </a:endParaRPr>
          </a:p>
        </p:txBody>
      </p:sp>
      <p:sp>
        <p:nvSpPr>
          <p:cNvPr id="253" name="Google Shape;253;p16"/>
          <p:cNvSpPr txBox="1"/>
          <p:nvPr/>
        </p:nvSpPr>
        <p:spPr>
          <a:xfrm>
            <a:off x="389363" y="346192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2</a:t>
            </a:r>
            <a:endParaRPr b="0" i="0" sz="3000" u="sng" cap="none" strike="noStrike">
              <a:solidFill>
                <a:srgbClr val="4FC3CD"/>
              </a:solidFill>
              <a:latin typeface="Bebas Neue"/>
              <a:ea typeface="Bebas Neue"/>
              <a:cs typeface="Bebas Neue"/>
              <a:sym typeface="Bebas Neue"/>
            </a:endParaRPr>
          </a:p>
        </p:txBody>
      </p:sp>
      <p:sp>
        <p:nvSpPr>
          <p:cNvPr id="254" name="Google Shape;254;p16"/>
          <p:cNvSpPr txBox="1"/>
          <p:nvPr/>
        </p:nvSpPr>
        <p:spPr>
          <a:xfrm>
            <a:off x="679575" y="3347125"/>
            <a:ext cx="7678200" cy="9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latin typeface="Roboto Condensed"/>
                <a:ea typeface="Roboto Condensed"/>
                <a:cs typeface="Roboto Condensed"/>
                <a:sym typeface="Roboto Condensed"/>
              </a:rPr>
              <a:t>Search on Steam and </a:t>
            </a:r>
            <a:r>
              <a:rPr i="1" lang="en" sz="1500">
                <a:solidFill>
                  <a:schemeClr val="dk1"/>
                </a:solidFill>
                <a:latin typeface="Roboto Condensed"/>
                <a:ea typeface="Roboto Condensed"/>
                <a:cs typeface="Roboto Condensed"/>
                <a:sym typeface="Roboto Condensed"/>
              </a:rPr>
              <a:t>find a computer game</a:t>
            </a:r>
            <a:r>
              <a:rPr lang="en" sz="1500">
                <a:solidFill>
                  <a:schemeClr val="dk1"/>
                </a:solidFill>
                <a:latin typeface="Roboto Condensed"/>
                <a:ea typeface="Roboto Condensed"/>
                <a:cs typeface="Roboto Condensed"/>
                <a:sym typeface="Roboto Condensed"/>
              </a:rPr>
              <a:t> that’s currently only available on PC. Choose two other platforms (arcade, console, mobile, immersive) and discuss how you would optimize the game for your chosen platforms. </a:t>
            </a:r>
            <a:endParaRPr sz="1500"/>
          </a:p>
        </p:txBody>
      </p:sp>
      <p:pic>
        <p:nvPicPr>
          <p:cNvPr descr="Textbook title (Game Development Essentials: An Introduction - Fourth Edition) and author name (Jeannie Novak)" id="255" name="Google Shape;255;p16"/>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256" name="Google Shape;256;p16"/>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257" name="Google Shape;257;p16"/>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61" name="Shape 261"/>
        <p:cNvGrpSpPr/>
        <p:nvPr/>
      </p:nvGrpSpPr>
      <p:grpSpPr>
        <a:xfrm>
          <a:off x="0" y="0"/>
          <a:ext cx="0" cy="0"/>
          <a:chOff x="0" y="0"/>
          <a:chExt cx="0" cy="0"/>
        </a:xfrm>
      </p:grpSpPr>
      <p:sp>
        <p:nvSpPr>
          <p:cNvPr id="262" name="Google Shape;262;p17"/>
          <p:cNvSpPr txBox="1"/>
          <p:nvPr>
            <p:ph type="title"/>
          </p:nvPr>
        </p:nvSpPr>
        <p:spPr>
          <a:xfrm>
            <a:off x="311700" y="9890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800">
                <a:latin typeface="Roboto Condensed"/>
                <a:ea typeface="Roboto Condensed"/>
                <a:cs typeface="Roboto Condensed"/>
                <a:sym typeface="Roboto Condensed"/>
              </a:rPr>
              <a:t>CHAPTER 2</a:t>
            </a:r>
            <a:endParaRPr b="1" sz="2400">
              <a:solidFill>
                <a:srgbClr val="4FC3CD"/>
              </a:solidFill>
              <a:latin typeface="Roboto Condensed"/>
              <a:ea typeface="Roboto Condensed"/>
              <a:cs typeface="Roboto Condensed"/>
              <a:sym typeface="Roboto Condensed"/>
            </a:endParaRPr>
          </a:p>
        </p:txBody>
      </p:sp>
      <p:sp>
        <p:nvSpPr>
          <p:cNvPr id="263" name="Google Shape;263;p17"/>
          <p:cNvSpPr txBox="1"/>
          <p:nvPr/>
        </p:nvSpPr>
        <p:spPr>
          <a:xfrm>
            <a:off x="3072000" y="1698175"/>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FC3CD"/>
                </a:solidFill>
                <a:latin typeface="Roboto Condensed"/>
                <a:ea typeface="Roboto Condensed"/>
                <a:cs typeface="Roboto Condensed"/>
                <a:sym typeface="Roboto Condensed"/>
              </a:rPr>
              <a:t>REVIEW EXERCISES</a:t>
            </a:r>
            <a:endParaRPr/>
          </a:p>
        </p:txBody>
      </p:sp>
      <p:sp>
        <p:nvSpPr>
          <p:cNvPr id="264" name="Google Shape;264;p17"/>
          <p:cNvSpPr txBox="1"/>
          <p:nvPr/>
        </p:nvSpPr>
        <p:spPr>
          <a:xfrm>
            <a:off x="389375" y="233097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3</a:t>
            </a:r>
            <a:endParaRPr b="0" i="0" sz="3000" u="sng" cap="none" strike="noStrike">
              <a:solidFill>
                <a:srgbClr val="4FC3CD"/>
              </a:solidFill>
              <a:latin typeface="Bebas Neue"/>
              <a:ea typeface="Bebas Neue"/>
              <a:cs typeface="Bebas Neue"/>
              <a:sym typeface="Bebas Neue"/>
            </a:endParaRPr>
          </a:p>
        </p:txBody>
      </p:sp>
      <p:sp>
        <p:nvSpPr>
          <p:cNvPr id="265" name="Google Shape;265;p17"/>
          <p:cNvSpPr txBox="1"/>
          <p:nvPr/>
        </p:nvSpPr>
        <p:spPr>
          <a:xfrm>
            <a:off x="679575" y="2334875"/>
            <a:ext cx="8060400" cy="681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500" u="none" cap="none" strike="noStrike">
                <a:solidFill>
                  <a:schemeClr val="dk1"/>
                </a:solidFill>
                <a:latin typeface="Roboto Condensed"/>
                <a:ea typeface="Roboto Condensed"/>
                <a:cs typeface="Roboto Condensed"/>
                <a:sym typeface="Roboto Condensed"/>
              </a:rPr>
              <a:t>Play a turn-based, </a:t>
            </a:r>
            <a:r>
              <a:rPr b="0" i="1" lang="en" sz="1500" u="none" cap="none" strike="noStrike">
                <a:solidFill>
                  <a:schemeClr val="dk1"/>
                </a:solidFill>
                <a:latin typeface="Roboto Condensed"/>
                <a:ea typeface="Roboto Condensed"/>
                <a:cs typeface="Roboto Condensed"/>
                <a:sym typeface="Roboto Condensed"/>
              </a:rPr>
              <a:t>asynchronous</a:t>
            </a:r>
            <a:r>
              <a:rPr b="0" i="0" lang="en" sz="1500" u="none" cap="none" strike="noStrike">
                <a:solidFill>
                  <a:schemeClr val="dk1"/>
                </a:solidFill>
                <a:latin typeface="Roboto Condensed"/>
                <a:ea typeface="Roboto Condensed"/>
                <a:cs typeface="Roboto Condensed"/>
                <a:sym typeface="Roboto Condensed"/>
              </a:rPr>
              <a:t> </a:t>
            </a:r>
            <a:r>
              <a:rPr b="0" i="1" lang="en" sz="1500" u="none" cap="none" strike="noStrike">
                <a:solidFill>
                  <a:schemeClr val="dk1"/>
                </a:solidFill>
                <a:latin typeface="Roboto Condensed"/>
                <a:ea typeface="Roboto Condensed"/>
                <a:cs typeface="Roboto Condensed"/>
                <a:sym typeface="Roboto Condensed"/>
              </a:rPr>
              <a:t>multiplayer</a:t>
            </a:r>
            <a:r>
              <a:rPr b="0" i="0" lang="en" sz="1500" u="none" cap="none" strike="noStrike">
                <a:solidFill>
                  <a:schemeClr val="dk1"/>
                </a:solidFill>
                <a:latin typeface="Roboto Condensed"/>
                <a:ea typeface="Roboto Condensed"/>
                <a:cs typeface="Roboto Condensed"/>
                <a:sym typeface="Roboto Condensed"/>
              </a:rPr>
              <a:t> mobile game. Choose another game that might benefit from these features, and discuss why.</a:t>
            </a:r>
            <a:endParaRPr b="0" i="0" sz="1500" u="none" cap="none" strike="noStrike">
              <a:solidFill>
                <a:schemeClr val="dk1"/>
              </a:solidFill>
              <a:latin typeface="Roboto Condensed"/>
              <a:ea typeface="Roboto Condensed"/>
              <a:cs typeface="Roboto Condensed"/>
              <a:sym typeface="Roboto Condensed"/>
            </a:endParaRPr>
          </a:p>
        </p:txBody>
      </p:sp>
      <p:sp>
        <p:nvSpPr>
          <p:cNvPr id="266" name="Google Shape;266;p17"/>
          <p:cNvSpPr txBox="1"/>
          <p:nvPr/>
        </p:nvSpPr>
        <p:spPr>
          <a:xfrm>
            <a:off x="389363" y="328642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4</a:t>
            </a:r>
            <a:endParaRPr b="0" i="0" sz="3000" u="sng" cap="none" strike="noStrike">
              <a:solidFill>
                <a:srgbClr val="4FC3CD"/>
              </a:solidFill>
              <a:latin typeface="Bebas Neue"/>
              <a:ea typeface="Bebas Neue"/>
              <a:cs typeface="Bebas Neue"/>
              <a:sym typeface="Bebas Neue"/>
            </a:endParaRPr>
          </a:p>
        </p:txBody>
      </p:sp>
      <p:sp>
        <p:nvSpPr>
          <p:cNvPr id="267" name="Google Shape;267;p17"/>
          <p:cNvSpPr txBox="1"/>
          <p:nvPr/>
        </p:nvSpPr>
        <p:spPr>
          <a:xfrm>
            <a:off x="679575" y="3181600"/>
            <a:ext cx="8184000" cy="9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1500">
                <a:solidFill>
                  <a:schemeClr val="dk1"/>
                </a:solidFill>
                <a:latin typeface="Roboto Condensed"/>
                <a:ea typeface="Roboto Condensed"/>
                <a:cs typeface="Roboto Condensed"/>
                <a:sym typeface="Roboto Condensed"/>
              </a:rPr>
              <a:t>Local</a:t>
            </a:r>
            <a:r>
              <a:rPr lang="en" sz="1500">
                <a:solidFill>
                  <a:schemeClr val="dk1"/>
                </a:solidFill>
                <a:latin typeface="Roboto Condensed"/>
                <a:ea typeface="Roboto Condensed"/>
                <a:cs typeface="Roboto Condensed"/>
                <a:sym typeface="Roboto Condensed"/>
              </a:rPr>
              <a:t> </a:t>
            </a:r>
            <a:r>
              <a:rPr i="1" lang="en" sz="1500">
                <a:solidFill>
                  <a:schemeClr val="dk1"/>
                </a:solidFill>
                <a:latin typeface="Roboto Condensed"/>
                <a:ea typeface="Roboto Condensed"/>
                <a:cs typeface="Roboto Condensed"/>
                <a:sym typeface="Roboto Condensed"/>
              </a:rPr>
              <a:t>multiplayer</a:t>
            </a:r>
            <a:r>
              <a:rPr lang="en" sz="1500">
                <a:solidFill>
                  <a:schemeClr val="dk1"/>
                </a:solidFill>
                <a:latin typeface="Roboto Condensed"/>
                <a:ea typeface="Roboto Condensed"/>
                <a:cs typeface="Roboto Condensed"/>
                <a:sym typeface="Roboto Condensed"/>
              </a:rPr>
              <a:t> is common on console systems, but it can be awkward on computer systems. You’ve been asked to develop a local multiplayer game for PC. What type of game would you develop for this player mode, and why?</a:t>
            </a:r>
            <a:endParaRPr sz="1500"/>
          </a:p>
        </p:txBody>
      </p:sp>
      <p:pic>
        <p:nvPicPr>
          <p:cNvPr descr="Textbook title (Game Development Essentials: An Introduction - Fourth Edition) and author name (Jeannie Novak)" id="268" name="Google Shape;268;p17"/>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269" name="Google Shape;269;p17"/>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270" name="Google Shape;270;p17"/>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58" name="Shape 58"/>
        <p:cNvGrpSpPr/>
        <p:nvPr/>
      </p:nvGrpSpPr>
      <p:grpSpPr>
        <a:xfrm>
          <a:off x="0" y="0"/>
          <a:ext cx="0" cy="0"/>
          <a:chOff x="0" y="0"/>
          <a:chExt cx="0" cy="0"/>
        </a:xfrm>
      </p:grpSpPr>
      <p:sp>
        <p:nvSpPr>
          <p:cNvPr id="59" name="Google Shape;59;p2"/>
          <p:cNvSpPr txBox="1"/>
          <p:nvPr>
            <p:ph type="title"/>
          </p:nvPr>
        </p:nvSpPr>
        <p:spPr>
          <a:xfrm>
            <a:off x="356150" y="1838400"/>
            <a:ext cx="8520600" cy="21654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 sz="4800">
                <a:latin typeface="Bebas Neue"/>
                <a:ea typeface="Bebas Neue"/>
                <a:cs typeface="Bebas Neue"/>
                <a:sym typeface="Bebas Neue"/>
              </a:rPr>
              <a:t>CHAPTER 2</a:t>
            </a:r>
            <a:endParaRPr sz="48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600">
                <a:solidFill>
                  <a:srgbClr val="4FC3CD"/>
                </a:solidFill>
                <a:latin typeface="Bebas Neue"/>
                <a:ea typeface="Bebas Neue"/>
                <a:cs typeface="Bebas Neue"/>
                <a:sym typeface="Bebas Neue"/>
              </a:rPr>
              <a:t>Platforms &amp; player modes</a:t>
            </a:r>
            <a:br>
              <a:rPr lang="en" sz="3600">
                <a:solidFill>
                  <a:srgbClr val="4FC3CD"/>
                </a:solidFill>
                <a:latin typeface="Bebas Neue"/>
                <a:ea typeface="Bebas Neue"/>
                <a:cs typeface="Bebas Neue"/>
                <a:sym typeface="Bebas Neue"/>
              </a:rPr>
            </a:br>
            <a:r>
              <a:rPr lang="en" sz="3000">
                <a:solidFill>
                  <a:srgbClr val="4FC3CD"/>
                </a:solidFill>
                <a:latin typeface="Bebas Neue"/>
                <a:ea typeface="Bebas Neue"/>
                <a:cs typeface="Bebas Neue"/>
                <a:sym typeface="Bebas Neue"/>
              </a:rPr>
              <a:t>what is the framework?</a:t>
            </a:r>
            <a:endParaRPr sz="3000">
              <a:solidFill>
                <a:srgbClr val="4FC3CD"/>
              </a:solidFill>
              <a:latin typeface="Bebas Neue"/>
              <a:ea typeface="Bebas Neue"/>
              <a:cs typeface="Bebas Neue"/>
              <a:sym typeface="Bebas Neue"/>
            </a:endParaRPr>
          </a:p>
        </p:txBody>
      </p:sp>
      <p:pic>
        <p:nvPicPr>
          <p:cNvPr descr="Textbook title (Game Development Essentials: An Introduction - Fourth Edition) and author name (Jeannie Novak)" id="60" name="Google Shape;60;p2"/>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61" name="Google Shape;61;p2"/>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62" name="Google Shape;62;p2"/>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74" name="Shape 274"/>
        <p:cNvGrpSpPr/>
        <p:nvPr/>
      </p:nvGrpSpPr>
      <p:grpSpPr>
        <a:xfrm>
          <a:off x="0" y="0"/>
          <a:ext cx="0" cy="0"/>
          <a:chOff x="0" y="0"/>
          <a:chExt cx="0" cy="0"/>
        </a:xfrm>
      </p:grpSpPr>
      <p:sp>
        <p:nvSpPr>
          <p:cNvPr id="275" name="Google Shape;275;p18"/>
          <p:cNvSpPr txBox="1"/>
          <p:nvPr>
            <p:ph type="title"/>
          </p:nvPr>
        </p:nvSpPr>
        <p:spPr>
          <a:xfrm>
            <a:off x="311700" y="10652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800">
                <a:latin typeface="Roboto Condensed"/>
                <a:ea typeface="Roboto Condensed"/>
                <a:cs typeface="Roboto Condensed"/>
                <a:sym typeface="Roboto Condensed"/>
              </a:rPr>
              <a:t>CHAPTER 2</a:t>
            </a:r>
            <a:endParaRPr b="1" sz="2400">
              <a:solidFill>
                <a:srgbClr val="4FC3CD"/>
              </a:solidFill>
              <a:latin typeface="Roboto Condensed"/>
              <a:ea typeface="Roboto Condensed"/>
              <a:cs typeface="Roboto Condensed"/>
              <a:sym typeface="Roboto Condensed"/>
            </a:endParaRPr>
          </a:p>
        </p:txBody>
      </p:sp>
      <p:sp>
        <p:nvSpPr>
          <p:cNvPr id="276" name="Google Shape;276;p18"/>
          <p:cNvSpPr txBox="1"/>
          <p:nvPr/>
        </p:nvSpPr>
        <p:spPr>
          <a:xfrm>
            <a:off x="3072000" y="1774375"/>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FC3CD"/>
                </a:solidFill>
                <a:latin typeface="Roboto Condensed"/>
                <a:ea typeface="Roboto Condensed"/>
                <a:cs typeface="Roboto Condensed"/>
                <a:sym typeface="Roboto Condensed"/>
              </a:rPr>
              <a:t>REVIEW EXERCISES</a:t>
            </a:r>
            <a:endParaRPr/>
          </a:p>
        </p:txBody>
      </p:sp>
      <p:sp>
        <p:nvSpPr>
          <p:cNvPr id="277" name="Google Shape;277;p18"/>
          <p:cNvSpPr txBox="1"/>
          <p:nvPr/>
        </p:nvSpPr>
        <p:spPr>
          <a:xfrm>
            <a:off x="351050" y="233027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5</a:t>
            </a:r>
            <a:endParaRPr b="0" i="0" sz="3000" u="sng" cap="none" strike="noStrike">
              <a:solidFill>
                <a:srgbClr val="4FC3CD"/>
              </a:solidFill>
              <a:latin typeface="Bebas Neue"/>
              <a:ea typeface="Bebas Neue"/>
              <a:cs typeface="Bebas Neue"/>
              <a:sym typeface="Bebas Neue"/>
            </a:endParaRPr>
          </a:p>
        </p:txBody>
      </p:sp>
      <p:sp>
        <p:nvSpPr>
          <p:cNvPr id="278" name="Google Shape;278;p18"/>
          <p:cNvSpPr txBox="1"/>
          <p:nvPr/>
        </p:nvSpPr>
        <p:spPr>
          <a:xfrm>
            <a:off x="641250" y="2406475"/>
            <a:ext cx="8376300" cy="681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500" u="none" cap="none" strike="noStrike">
                <a:solidFill>
                  <a:schemeClr val="dk1"/>
                </a:solidFill>
                <a:latin typeface="Roboto Condensed"/>
                <a:ea typeface="Roboto Condensed"/>
                <a:cs typeface="Roboto Condensed"/>
                <a:sym typeface="Roboto Condensed"/>
              </a:rPr>
              <a:t>Find a game on any platform that’s strictly </a:t>
            </a:r>
            <a:r>
              <a:rPr b="0" i="1" lang="en" sz="1500" u="none" cap="none" strike="noStrike">
                <a:solidFill>
                  <a:schemeClr val="dk1"/>
                </a:solidFill>
                <a:latin typeface="Roboto Condensed"/>
                <a:ea typeface="Roboto Condensed"/>
                <a:cs typeface="Roboto Condensed"/>
                <a:sym typeface="Roboto Condensed"/>
              </a:rPr>
              <a:t>couch co-op</a:t>
            </a:r>
            <a:r>
              <a:rPr b="0" i="0" lang="en" sz="1500" u="none" cap="none" strike="noStrike">
                <a:solidFill>
                  <a:schemeClr val="dk1"/>
                </a:solidFill>
                <a:latin typeface="Roboto Condensed"/>
                <a:ea typeface="Roboto Condensed"/>
                <a:cs typeface="Roboto Condensed"/>
                <a:sym typeface="Roboto Condensed"/>
              </a:rPr>
              <a:t>. Create two additional player modes for the game: online multiplayer, and single-player. Discuss what features you would need to alter for each mode, and why.</a:t>
            </a:r>
            <a:endParaRPr b="0" i="0" sz="1500" u="none" cap="none" strike="noStrike">
              <a:solidFill>
                <a:schemeClr val="dk1"/>
              </a:solidFill>
              <a:latin typeface="Roboto Condensed"/>
              <a:ea typeface="Roboto Condensed"/>
              <a:cs typeface="Roboto Condensed"/>
              <a:sym typeface="Roboto Condensed"/>
            </a:endParaRPr>
          </a:p>
        </p:txBody>
      </p:sp>
      <p:sp>
        <p:nvSpPr>
          <p:cNvPr id="279" name="Google Shape;279;p18"/>
          <p:cNvSpPr txBox="1"/>
          <p:nvPr/>
        </p:nvSpPr>
        <p:spPr>
          <a:xfrm>
            <a:off x="351038" y="351337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6</a:t>
            </a:r>
            <a:endParaRPr b="0" i="0" sz="3000" u="sng" cap="none" strike="noStrike">
              <a:solidFill>
                <a:srgbClr val="4FC3CD"/>
              </a:solidFill>
              <a:latin typeface="Bebas Neue"/>
              <a:ea typeface="Bebas Neue"/>
              <a:cs typeface="Bebas Neue"/>
              <a:sym typeface="Bebas Neue"/>
            </a:endParaRPr>
          </a:p>
        </p:txBody>
      </p:sp>
      <p:sp>
        <p:nvSpPr>
          <p:cNvPr id="280" name="Google Shape;280;p18"/>
          <p:cNvSpPr txBox="1"/>
          <p:nvPr/>
        </p:nvSpPr>
        <p:spPr>
          <a:xfrm>
            <a:off x="641250" y="3513375"/>
            <a:ext cx="8232900" cy="68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latin typeface="Roboto Condensed"/>
                <a:ea typeface="Roboto Condensed"/>
                <a:cs typeface="Roboto Condensed"/>
                <a:sym typeface="Roboto Condensed"/>
              </a:rPr>
              <a:t>Find a game that utilizes a particular </a:t>
            </a:r>
            <a:r>
              <a:rPr i="1" lang="en" sz="1500">
                <a:solidFill>
                  <a:schemeClr val="dk1"/>
                </a:solidFill>
                <a:latin typeface="Roboto Condensed"/>
                <a:ea typeface="Roboto Condensed"/>
                <a:cs typeface="Roboto Condensed"/>
                <a:sym typeface="Roboto Condensed"/>
              </a:rPr>
              <a:t>time interval</a:t>
            </a:r>
            <a:r>
              <a:rPr lang="en" sz="1500">
                <a:solidFill>
                  <a:schemeClr val="dk1"/>
                </a:solidFill>
                <a:latin typeface="Roboto Condensed"/>
                <a:ea typeface="Roboto Condensed"/>
                <a:cs typeface="Roboto Condensed"/>
                <a:sym typeface="Roboto Condensed"/>
              </a:rPr>
              <a:t> (turn-based, real-time or time-limited)—and discuss how you would change the game so that it utilizes a different time interval. </a:t>
            </a:r>
            <a:endParaRPr sz="1500"/>
          </a:p>
        </p:txBody>
      </p:sp>
      <p:pic>
        <p:nvPicPr>
          <p:cNvPr descr="Textbook title (Game Development Essentials: An Introduction - Fourth Edition) and author name (Jeannie Novak)" id="281" name="Google Shape;281;p18"/>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282" name="Google Shape;282;p18"/>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283" name="Google Shape;283;p18"/>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87" name="Shape 287"/>
        <p:cNvGrpSpPr/>
        <p:nvPr/>
      </p:nvGrpSpPr>
      <p:grpSpPr>
        <a:xfrm>
          <a:off x="0" y="0"/>
          <a:ext cx="0" cy="0"/>
          <a:chOff x="0" y="0"/>
          <a:chExt cx="0" cy="0"/>
        </a:xfrm>
      </p:grpSpPr>
      <p:sp>
        <p:nvSpPr>
          <p:cNvPr id="288" name="Google Shape;288;p19"/>
          <p:cNvSpPr txBox="1"/>
          <p:nvPr>
            <p:ph type="title"/>
          </p:nvPr>
        </p:nvSpPr>
        <p:spPr>
          <a:xfrm>
            <a:off x="311700" y="6842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800">
                <a:latin typeface="Roboto Condensed"/>
                <a:ea typeface="Roboto Condensed"/>
                <a:cs typeface="Roboto Condensed"/>
                <a:sym typeface="Roboto Condensed"/>
              </a:rPr>
              <a:t>CHAPTER 2</a:t>
            </a:r>
            <a:endParaRPr b="1" sz="2400">
              <a:solidFill>
                <a:srgbClr val="4FC3CD"/>
              </a:solidFill>
              <a:latin typeface="Roboto Condensed"/>
              <a:ea typeface="Roboto Condensed"/>
              <a:cs typeface="Roboto Condensed"/>
              <a:sym typeface="Roboto Condensed"/>
            </a:endParaRPr>
          </a:p>
        </p:txBody>
      </p:sp>
      <p:sp>
        <p:nvSpPr>
          <p:cNvPr id="289" name="Google Shape;289;p19"/>
          <p:cNvSpPr txBox="1"/>
          <p:nvPr/>
        </p:nvSpPr>
        <p:spPr>
          <a:xfrm>
            <a:off x="3072000" y="1393375"/>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FC3CD"/>
                </a:solidFill>
                <a:latin typeface="Roboto Condensed"/>
                <a:ea typeface="Roboto Condensed"/>
                <a:cs typeface="Roboto Condensed"/>
                <a:sym typeface="Roboto Condensed"/>
              </a:rPr>
              <a:t>REVIEW EXERCISES</a:t>
            </a:r>
            <a:endParaRPr/>
          </a:p>
        </p:txBody>
      </p:sp>
      <p:sp>
        <p:nvSpPr>
          <p:cNvPr id="290" name="Google Shape;290;p19"/>
          <p:cNvSpPr txBox="1"/>
          <p:nvPr/>
        </p:nvSpPr>
        <p:spPr>
          <a:xfrm>
            <a:off x="313175" y="2141400"/>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7</a:t>
            </a:r>
            <a:endParaRPr b="0" i="0" sz="3000" u="sng" cap="none" strike="noStrike">
              <a:solidFill>
                <a:srgbClr val="4FC3CD"/>
              </a:solidFill>
              <a:latin typeface="Bebas Neue"/>
              <a:ea typeface="Bebas Neue"/>
              <a:cs typeface="Bebas Neue"/>
              <a:sym typeface="Bebas Neue"/>
            </a:endParaRPr>
          </a:p>
        </p:txBody>
      </p:sp>
      <p:sp>
        <p:nvSpPr>
          <p:cNvPr id="291" name="Google Shape;291;p19"/>
          <p:cNvSpPr txBox="1"/>
          <p:nvPr/>
        </p:nvSpPr>
        <p:spPr>
          <a:xfrm>
            <a:off x="603375" y="1953875"/>
            <a:ext cx="8066100" cy="946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500"/>
              <a:buFont typeface="Arial"/>
              <a:buNone/>
            </a:pPr>
            <a:r>
              <a:rPr b="0" i="0" lang="en" sz="1500" u="none" cap="none" strike="noStrike">
                <a:solidFill>
                  <a:schemeClr val="dk1"/>
                </a:solidFill>
                <a:latin typeface="Roboto Condensed"/>
                <a:ea typeface="Roboto Condensed"/>
                <a:cs typeface="Roboto Condensed"/>
                <a:sym typeface="Roboto Condensed"/>
              </a:rPr>
              <a:t>Come up with an idea for an online multiplayer game that incorporates </a:t>
            </a:r>
            <a:r>
              <a:rPr b="0" i="1" lang="en" sz="1500" u="none" cap="none" strike="noStrike">
                <a:solidFill>
                  <a:schemeClr val="dk1"/>
                </a:solidFill>
                <a:latin typeface="Roboto Condensed"/>
                <a:ea typeface="Roboto Condensed"/>
                <a:cs typeface="Roboto Condensed"/>
                <a:sym typeface="Roboto Condensed"/>
              </a:rPr>
              <a:t>competition</a:t>
            </a:r>
            <a:r>
              <a:rPr b="0" i="0" lang="en" sz="1500" u="none" cap="none" strike="noStrike">
                <a:solidFill>
                  <a:schemeClr val="dk1"/>
                </a:solidFill>
                <a:latin typeface="Roboto Condensed"/>
                <a:ea typeface="Roboto Condensed"/>
                <a:cs typeface="Roboto Condensed"/>
                <a:sym typeface="Roboto Condensed"/>
              </a:rPr>
              <a:t> </a:t>
            </a:r>
            <a:r>
              <a:rPr b="0" i="1" lang="en" sz="1500" u="none" cap="none" strike="noStrike">
                <a:solidFill>
                  <a:schemeClr val="dk1"/>
                </a:solidFill>
                <a:latin typeface="Roboto Condensed"/>
                <a:ea typeface="Roboto Condensed"/>
                <a:cs typeface="Roboto Condensed"/>
                <a:sym typeface="Roboto Condensed"/>
              </a:rPr>
              <a:t>and</a:t>
            </a:r>
            <a:r>
              <a:rPr b="0" i="0" lang="en" sz="1500" u="none" cap="none" strike="noStrike">
                <a:solidFill>
                  <a:schemeClr val="dk1"/>
                </a:solidFill>
                <a:latin typeface="Roboto Condensed"/>
                <a:ea typeface="Roboto Condensed"/>
                <a:cs typeface="Roboto Condensed"/>
                <a:sym typeface="Roboto Condensed"/>
              </a:rPr>
              <a:t> </a:t>
            </a:r>
            <a:r>
              <a:rPr b="0" i="1" lang="en" sz="1500" u="none" cap="none" strike="noStrike">
                <a:solidFill>
                  <a:schemeClr val="dk1"/>
                </a:solidFill>
                <a:latin typeface="Roboto Condensed"/>
                <a:ea typeface="Roboto Condensed"/>
                <a:cs typeface="Roboto Condensed"/>
                <a:sym typeface="Roboto Condensed"/>
              </a:rPr>
              <a:t>cooperation</a:t>
            </a:r>
            <a:r>
              <a:rPr b="0" i="0" lang="en" sz="1500" u="none" cap="none" strike="noStrike">
                <a:solidFill>
                  <a:schemeClr val="dk1"/>
                </a:solidFill>
                <a:latin typeface="Roboto Condensed"/>
                <a:ea typeface="Roboto Condensed"/>
                <a:cs typeface="Roboto Condensed"/>
                <a:sym typeface="Roboto Condensed"/>
              </a:rPr>
              <a:t>—either separately or together. Discuss which time interval you would use—and whether your game would involve team-based play or not.</a:t>
            </a:r>
            <a:endParaRPr b="0" i="0" sz="1500" u="none" cap="none" strike="noStrike">
              <a:solidFill>
                <a:schemeClr val="dk1"/>
              </a:solidFill>
              <a:latin typeface="Roboto Condensed"/>
              <a:ea typeface="Roboto Condensed"/>
              <a:cs typeface="Roboto Condensed"/>
              <a:sym typeface="Roboto Condensed"/>
            </a:endParaRPr>
          </a:p>
        </p:txBody>
      </p:sp>
      <p:sp>
        <p:nvSpPr>
          <p:cNvPr id="292" name="Google Shape;292;p19"/>
          <p:cNvSpPr txBox="1"/>
          <p:nvPr/>
        </p:nvSpPr>
        <p:spPr>
          <a:xfrm>
            <a:off x="313163" y="3404400"/>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8</a:t>
            </a:r>
            <a:endParaRPr b="0" i="0" sz="3000" u="sng" cap="none" strike="noStrike">
              <a:solidFill>
                <a:srgbClr val="4FC3CD"/>
              </a:solidFill>
              <a:latin typeface="Bebas Neue"/>
              <a:ea typeface="Bebas Neue"/>
              <a:cs typeface="Bebas Neue"/>
              <a:sym typeface="Bebas Neue"/>
            </a:endParaRPr>
          </a:p>
        </p:txBody>
      </p:sp>
      <p:sp>
        <p:nvSpPr>
          <p:cNvPr id="293" name="Google Shape;293;p19"/>
          <p:cNvSpPr txBox="1"/>
          <p:nvPr/>
        </p:nvSpPr>
        <p:spPr>
          <a:xfrm>
            <a:off x="603375" y="2960000"/>
            <a:ext cx="8286900" cy="147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latin typeface="Roboto Condensed"/>
                <a:ea typeface="Roboto Condensed"/>
                <a:cs typeface="Roboto Condensed"/>
                <a:sym typeface="Roboto Condensed"/>
              </a:rPr>
              <a:t>How do </a:t>
            </a:r>
            <a:r>
              <a:rPr i="1" lang="en" sz="1500">
                <a:solidFill>
                  <a:schemeClr val="dk1"/>
                </a:solidFill>
                <a:latin typeface="Roboto Condensed"/>
                <a:ea typeface="Roboto Condensed"/>
                <a:cs typeface="Roboto Condensed"/>
                <a:sym typeface="Roboto Condensed"/>
              </a:rPr>
              <a:t>platform, time interval, and player</a:t>
            </a:r>
            <a:r>
              <a:rPr lang="en" sz="1500">
                <a:solidFill>
                  <a:schemeClr val="dk1"/>
                </a:solidFill>
                <a:latin typeface="Roboto Condensed"/>
                <a:ea typeface="Roboto Condensed"/>
                <a:cs typeface="Roboto Condensed"/>
                <a:sym typeface="Roboto Condensed"/>
              </a:rPr>
              <a:t> mode affect the playing experience? You learned in this chapter that the chess tabletop game isn’t always merely a turn-based game—but it has a time-limited version. Imagine what chess would be like if it were played in real time. Now change the player mode to multiplayer. How would the experience of playing chess change if it was a real-time, multiplayer game? Come up with a variation of one of your favorite games by tweaking the time interval and player mode.</a:t>
            </a:r>
            <a:endParaRPr/>
          </a:p>
        </p:txBody>
      </p:sp>
      <p:pic>
        <p:nvPicPr>
          <p:cNvPr descr="Textbook title (Game Development Essentials: An Introduction - Fourth Edition) and author name (Jeannie Novak)" id="294" name="Google Shape;294;p19"/>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295" name="Google Shape;295;p19"/>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296" name="Google Shape;296;p19"/>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66" name="Shape 66"/>
        <p:cNvGrpSpPr/>
        <p:nvPr/>
      </p:nvGrpSpPr>
      <p:grpSpPr>
        <a:xfrm>
          <a:off x="0" y="0"/>
          <a:ext cx="0" cy="0"/>
          <a:chOff x="0" y="0"/>
          <a:chExt cx="0" cy="0"/>
        </a:xfrm>
      </p:grpSpPr>
      <p:sp>
        <p:nvSpPr>
          <p:cNvPr id="67" name="Google Shape;67;p3"/>
          <p:cNvSpPr txBox="1"/>
          <p:nvPr>
            <p:ph type="title"/>
          </p:nvPr>
        </p:nvSpPr>
        <p:spPr>
          <a:xfrm>
            <a:off x="356150" y="684200"/>
            <a:ext cx="8520600" cy="767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 sz="4300">
                <a:latin typeface="Roboto Condensed"/>
                <a:ea typeface="Roboto Condensed"/>
                <a:cs typeface="Roboto Condensed"/>
                <a:sym typeface="Roboto Condensed"/>
              </a:rPr>
              <a:t>CHAPTER OBJECTIVES</a:t>
            </a:r>
            <a:endParaRPr b="1" sz="4300">
              <a:latin typeface="Roboto Condensed"/>
              <a:ea typeface="Roboto Condensed"/>
              <a:cs typeface="Roboto Condensed"/>
              <a:sym typeface="Roboto Condensed"/>
            </a:endParaRPr>
          </a:p>
        </p:txBody>
      </p:sp>
      <p:sp>
        <p:nvSpPr>
          <p:cNvPr id="68" name="Google Shape;68;p3"/>
          <p:cNvSpPr txBox="1"/>
          <p:nvPr/>
        </p:nvSpPr>
        <p:spPr>
          <a:xfrm>
            <a:off x="394800" y="1285775"/>
            <a:ext cx="8354400" cy="51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50">
                <a:solidFill>
                  <a:srgbClr val="4FC3CD"/>
                </a:solidFill>
                <a:latin typeface="Roboto Condensed"/>
                <a:ea typeface="Roboto Condensed"/>
                <a:cs typeface="Roboto Condensed"/>
                <a:sym typeface="Roboto Condensed"/>
              </a:rPr>
              <a:t>After reading this chapter, you should be able to:</a:t>
            </a:r>
            <a:endParaRPr/>
          </a:p>
        </p:txBody>
      </p:sp>
      <p:sp>
        <p:nvSpPr>
          <p:cNvPr id="69" name="Google Shape;69;p3"/>
          <p:cNvSpPr txBox="1"/>
          <p:nvPr/>
        </p:nvSpPr>
        <p:spPr>
          <a:xfrm>
            <a:off x="831975" y="1801475"/>
            <a:ext cx="7869600" cy="6771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rgbClr val="FFFFFF"/>
              </a:buClr>
              <a:buSzPts val="1600"/>
              <a:buFont typeface="Roboto Condensed"/>
              <a:buChar char="●"/>
            </a:pPr>
            <a:r>
              <a:rPr b="0" i="0" lang="en" sz="1600" u="none" cap="none" strike="noStrike">
                <a:solidFill>
                  <a:srgbClr val="FFFFFF"/>
                </a:solidFill>
                <a:latin typeface="Roboto Condensed"/>
                <a:ea typeface="Roboto Condensed"/>
                <a:cs typeface="Roboto Condensed"/>
                <a:sym typeface="Roboto Condensed"/>
              </a:rPr>
              <a:t>Identify the </a:t>
            </a:r>
            <a:r>
              <a:rPr b="0" i="1" lang="en" sz="1600" u="none" cap="none" strike="noStrike">
                <a:solidFill>
                  <a:srgbClr val="FFFFFF"/>
                </a:solidFill>
                <a:latin typeface="Roboto Condensed"/>
                <a:ea typeface="Roboto Condensed"/>
                <a:cs typeface="Roboto Condensed"/>
                <a:sym typeface="Roboto Condensed"/>
              </a:rPr>
              <a:t>platforms </a:t>
            </a:r>
            <a:r>
              <a:rPr b="0" i="0" lang="en" sz="1600" u="none" cap="none" strike="noStrike">
                <a:solidFill>
                  <a:srgbClr val="FFFFFF"/>
                </a:solidFill>
                <a:latin typeface="Roboto Condensed"/>
                <a:ea typeface="Roboto Condensed"/>
                <a:cs typeface="Roboto Condensed"/>
                <a:sym typeface="Roboto Condensed"/>
              </a:rPr>
              <a:t>that are available for games, along with the specific elements associated with each platform.</a:t>
            </a:r>
            <a:endParaRPr b="0" i="0" sz="1600" u="none" cap="none" strike="noStrike">
              <a:solidFill>
                <a:srgbClr val="FFFFFF"/>
              </a:solidFill>
              <a:latin typeface="Roboto Condensed"/>
              <a:ea typeface="Roboto Condensed"/>
              <a:cs typeface="Roboto Condensed"/>
              <a:sym typeface="Roboto Condensed"/>
            </a:endParaRPr>
          </a:p>
        </p:txBody>
      </p:sp>
      <p:sp>
        <p:nvSpPr>
          <p:cNvPr id="70" name="Google Shape;70;p3"/>
          <p:cNvSpPr txBox="1"/>
          <p:nvPr/>
        </p:nvSpPr>
        <p:spPr>
          <a:xfrm>
            <a:off x="831975" y="2487275"/>
            <a:ext cx="7869600" cy="4311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rgbClr val="FFFFFF"/>
              </a:buClr>
              <a:buSzPts val="1600"/>
              <a:buFont typeface="Roboto Condensed"/>
              <a:buChar char="●"/>
            </a:pPr>
            <a:r>
              <a:rPr b="0" i="0" lang="en" sz="1600" u="none" cap="none" strike="noStrike">
                <a:solidFill>
                  <a:srgbClr val="FFFFFF"/>
                </a:solidFill>
                <a:latin typeface="Roboto Condensed"/>
                <a:ea typeface="Roboto Condensed"/>
                <a:cs typeface="Roboto Condensed"/>
                <a:sym typeface="Roboto Condensed"/>
              </a:rPr>
              <a:t>Understand how the choice of </a:t>
            </a:r>
            <a:r>
              <a:rPr b="0" i="1" lang="en" sz="1600" u="none" cap="none" strike="noStrike">
                <a:solidFill>
                  <a:srgbClr val="FFFFFF"/>
                </a:solidFill>
                <a:latin typeface="Roboto Condensed"/>
                <a:ea typeface="Roboto Condensed"/>
                <a:cs typeface="Roboto Condensed"/>
                <a:sym typeface="Roboto Condensed"/>
              </a:rPr>
              <a:t>hardware</a:t>
            </a:r>
            <a:r>
              <a:rPr b="0" i="0" lang="en" sz="1600" u="none" cap="none" strike="noStrike">
                <a:solidFill>
                  <a:srgbClr val="FFFFFF"/>
                </a:solidFill>
                <a:latin typeface="Roboto Condensed"/>
                <a:ea typeface="Roboto Condensed"/>
                <a:cs typeface="Roboto Condensed"/>
                <a:sym typeface="Roboto Condensed"/>
              </a:rPr>
              <a:t> affects the way a game is developed and played.</a:t>
            </a:r>
            <a:endParaRPr b="0" i="0" sz="1600" u="none" cap="none" strike="noStrike">
              <a:solidFill>
                <a:srgbClr val="FFFFFF"/>
              </a:solidFill>
              <a:latin typeface="Roboto Condensed"/>
              <a:ea typeface="Roboto Condensed"/>
              <a:cs typeface="Roboto Condensed"/>
              <a:sym typeface="Roboto Condensed"/>
            </a:endParaRPr>
          </a:p>
        </p:txBody>
      </p:sp>
      <p:sp>
        <p:nvSpPr>
          <p:cNvPr id="71" name="Google Shape;71;p3"/>
          <p:cNvSpPr txBox="1"/>
          <p:nvPr/>
        </p:nvSpPr>
        <p:spPr>
          <a:xfrm>
            <a:off x="831975" y="2918375"/>
            <a:ext cx="8157300" cy="431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Discuss how </a:t>
            </a:r>
            <a:r>
              <a:rPr i="1" lang="en" sz="1600">
                <a:solidFill>
                  <a:schemeClr val="dk1"/>
                </a:solidFill>
                <a:latin typeface="Roboto Condensed"/>
                <a:ea typeface="Roboto Condensed"/>
                <a:cs typeface="Roboto Condensed"/>
                <a:sym typeface="Roboto Condensed"/>
              </a:rPr>
              <a:t>modes</a:t>
            </a:r>
            <a:r>
              <a:rPr lang="en" sz="1600">
                <a:solidFill>
                  <a:schemeClr val="dk1"/>
                </a:solidFill>
                <a:latin typeface="Roboto Condensed"/>
                <a:ea typeface="Roboto Condensed"/>
                <a:cs typeface="Roboto Condensed"/>
                <a:sym typeface="Roboto Condensed"/>
              </a:rPr>
              <a:t> based on number of players affect the way games are created.</a:t>
            </a:r>
            <a:endParaRPr/>
          </a:p>
        </p:txBody>
      </p:sp>
      <p:sp>
        <p:nvSpPr>
          <p:cNvPr id="72" name="Google Shape;72;p3"/>
          <p:cNvSpPr txBox="1"/>
          <p:nvPr/>
        </p:nvSpPr>
        <p:spPr>
          <a:xfrm>
            <a:off x="831975" y="3433300"/>
            <a:ext cx="8157300" cy="677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Point out the types of platforms and modes that are most appropriate for </a:t>
            </a:r>
            <a:r>
              <a:rPr i="1" lang="en" sz="1600">
                <a:solidFill>
                  <a:schemeClr val="dk1"/>
                </a:solidFill>
                <a:latin typeface="Roboto Condensed"/>
                <a:ea typeface="Roboto Condensed"/>
                <a:cs typeface="Roboto Condensed"/>
                <a:sym typeface="Roboto Condensed"/>
              </a:rPr>
              <a:t>cooperative</a:t>
            </a:r>
            <a:r>
              <a:rPr lang="en" sz="1600">
                <a:solidFill>
                  <a:schemeClr val="dk1"/>
                </a:solidFill>
                <a:latin typeface="Roboto Condensed"/>
                <a:ea typeface="Roboto Condensed"/>
                <a:cs typeface="Roboto Condensed"/>
                <a:sym typeface="Roboto Condensed"/>
              </a:rPr>
              <a:t> </a:t>
            </a:r>
            <a:br>
              <a:rPr lang="en" sz="1600">
                <a:solidFill>
                  <a:schemeClr val="dk1"/>
                </a:solidFill>
                <a:latin typeface="Roboto Condensed"/>
                <a:ea typeface="Roboto Condensed"/>
                <a:cs typeface="Roboto Condensed"/>
                <a:sym typeface="Roboto Condensed"/>
              </a:rPr>
            </a:br>
            <a:r>
              <a:rPr lang="en" sz="1600">
                <a:solidFill>
                  <a:schemeClr val="dk1"/>
                </a:solidFill>
                <a:latin typeface="Roboto Condensed"/>
                <a:ea typeface="Roboto Condensed"/>
                <a:cs typeface="Roboto Condensed"/>
                <a:sym typeface="Roboto Condensed"/>
              </a:rPr>
              <a:t>or </a:t>
            </a:r>
            <a:r>
              <a:rPr i="1" lang="en" sz="1600">
                <a:solidFill>
                  <a:schemeClr val="dk1"/>
                </a:solidFill>
                <a:latin typeface="Roboto Condensed"/>
                <a:ea typeface="Roboto Condensed"/>
                <a:cs typeface="Roboto Condensed"/>
                <a:sym typeface="Roboto Condensed"/>
              </a:rPr>
              <a:t>competitive</a:t>
            </a:r>
            <a:r>
              <a:rPr lang="en" sz="1600">
                <a:solidFill>
                  <a:schemeClr val="dk1"/>
                </a:solidFill>
                <a:latin typeface="Roboto Condensed"/>
                <a:ea typeface="Roboto Condensed"/>
                <a:cs typeface="Roboto Condensed"/>
                <a:sym typeface="Roboto Condensed"/>
              </a:rPr>
              <a:t> styles of play.</a:t>
            </a:r>
            <a:endParaRPr/>
          </a:p>
        </p:txBody>
      </p:sp>
      <p:sp>
        <p:nvSpPr>
          <p:cNvPr id="73" name="Google Shape;73;p3"/>
          <p:cNvSpPr txBox="1"/>
          <p:nvPr/>
        </p:nvSpPr>
        <p:spPr>
          <a:xfrm>
            <a:off x="831975" y="4110400"/>
            <a:ext cx="7598400" cy="431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Define various </a:t>
            </a:r>
            <a:r>
              <a:rPr i="1" lang="en" sz="1600">
                <a:solidFill>
                  <a:schemeClr val="dk1"/>
                </a:solidFill>
                <a:latin typeface="Roboto Condensed"/>
                <a:ea typeface="Roboto Condensed"/>
                <a:cs typeface="Roboto Condensed"/>
                <a:sym typeface="Roboto Condensed"/>
              </a:rPr>
              <a:t>time</a:t>
            </a:r>
            <a:r>
              <a:rPr lang="en" sz="1600">
                <a:solidFill>
                  <a:schemeClr val="dk1"/>
                </a:solidFill>
                <a:latin typeface="Roboto Condensed"/>
                <a:ea typeface="Roboto Condensed"/>
                <a:cs typeface="Roboto Condensed"/>
                <a:sym typeface="Roboto Condensed"/>
              </a:rPr>
              <a:t> </a:t>
            </a:r>
            <a:r>
              <a:rPr i="1" lang="en" sz="1600">
                <a:solidFill>
                  <a:schemeClr val="dk1"/>
                </a:solidFill>
                <a:latin typeface="Roboto Condensed"/>
                <a:ea typeface="Roboto Condensed"/>
                <a:cs typeface="Roboto Condensed"/>
                <a:sym typeface="Roboto Condensed"/>
              </a:rPr>
              <a:t>interval</a:t>
            </a:r>
            <a:r>
              <a:rPr lang="en" sz="1600">
                <a:solidFill>
                  <a:schemeClr val="dk1"/>
                </a:solidFill>
                <a:latin typeface="Roboto Condensed"/>
                <a:ea typeface="Roboto Condensed"/>
                <a:cs typeface="Roboto Condensed"/>
                <a:sym typeface="Roboto Condensed"/>
              </a:rPr>
              <a:t> options and how they change the way a game is played.</a:t>
            </a:r>
            <a:endParaRPr/>
          </a:p>
        </p:txBody>
      </p:sp>
      <p:pic>
        <p:nvPicPr>
          <p:cNvPr descr="Textbook title (Game Development Essentials: An Introduction - Fourth Edition) and author name (Jeannie Novak)" id="74" name="Google Shape;74;p3"/>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75" name="Google Shape;75;p3"/>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76" name="Google Shape;76;p3"/>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80" name="Shape 80"/>
        <p:cNvGrpSpPr/>
        <p:nvPr/>
      </p:nvGrpSpPr>
      <p:grpSpPr>
        <a:xfrm>
          <a:off x="0" y="0"/>
          <a:ext cx="0" cy="0"/>
          <a:chOff x="0" y="0"/>
          <a:chExt cx="0" cy="0"/>
        </a:xfrm>
      </p:grpSpPr>
      <p:sp>
        <p:nvSpPr>
          <p:cNvPr id="81" name="Google Shape;81;p4"/>
          <p:cNvSpPr txBox="1"/>
          <p:nvPr>
            <p:ph type="title"/>
          </p:nvPr>
        </p:nvSpPr>
        <p:spPr>
          <a:xfrm>
            <a:off x="311700" y="607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Platform</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Arcade</a:t>
            </a:r>
            <a:endParaRPr sz="3000">
              <a:solidFill>
                <a:srgbClr val="4FC3CD"/>
              </a:solidFill>
              <a:latin typeface="Bebas Neue"/>
              <a:ea typeface="Bebas Neue"/>
              <a:cs typeface="Bebas Neue"/>
              <a:sym typeface="Bebas Neue"/>
            </a:endParaRPr>
          </a:p>
        </p:txBody>
      </p:sp>
      <p:pic>
        <p:nvPicPr>
          <p:cNvPr descr="Photo of MACH 3 arcade cabinet." id="82" name="Google Shape;82;p4"/>
          <p:cNvPicPr preferRelativeResize="0"/>
          <p:nvPr/>
        </p:nvPicPr>
        <p:blipFill rotWithShape="1">
          <a:blip r:embed="rId3">
            <a:alphaModFix/>
          </a:blip>
          <a:srcRect b="0" l="0" r="0" t="0"/>
          <a:stretch/>
        </p:blipFill>
        <p:spPr>
          <a:xfrm>
            <a:off x="3789500" y="1900675"/>
            <a:ext cx="1564976" cy="2088806"/>
          </a:xfrm>
          <a:prstGeom prst="rect">
            <a:avLst/>
          </a:prstGeom>
          <a:noFill/>
          <a:ln>
            <a:noFill/>
          </a:ln>
        </p:spPr>
      </p:pic>
      <p:sp>
        <p:nvSpPr>
          <p:cNvPr id="83" name="Google Shape;83;p4"/>
          <p:cNvSpPr txBox="1"/>
          <p:nvPr/>
        </p:nvSpPr>
        <p:spPr>
          <a:xfrm>
            <a:off x="3689200" y="1637125"/>
            <a:ext cx="16653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JN</a:t>
            </a:r>
            <a:endParaRPr b="1" i="0" sz="800" u="none" cap="none" strike="noStrike">
              <a:solidFill>
                <a:srgbClr val="FFFFFF"/>
              </a:solidFill>
              <a:latin typeface="Roboto Condensed"/>
              <a:ea typeface="Roboto Condensed"/>
              <a:cs typeface="Roboto Condensed"/>
              <a:sym typeface="Roboto Condensed"/>
            </a:endParaRPr>
          </a:p>
        </p:txBody>
      </p:sp>
      <p:sp>
        <p:nvSpPr>
          <p:cNvPr id="84" name="Google Shape;84;p4"/>
          <p:cNvSpPr txBox="1"/>
          <p:nvPr/>
        </p:nvSpPr>
        <p:spPr>
          <a:xfrm>
            <a:off x="2839363" y="4010775"/>
            <a:ext cx="3465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1" lang="en" sz="1000" u="none" cap="none" strike="noStrike">
                <a:solidFill>
                  <a:srgbClr val="FFFFFF"/>
                </a:solidFill>
                <a:latin typeface="Roboto Condensed"/>
                <a:ea typeface="Roboto Condensed"/>
                <a:cs typeface="Roboto Condensed"/>
                <a:sym typeface="Roboto Condensed"/>
              </a:rPr>
              <a:t>MACH 3</a:t>
            </a:r>
            <a:r>
              <a:rPr b="1" i="0" lang="en" sz="1000" u="none" cap="none" strike="noStrike">
                <a:solidFill>
                  <a:srgbClr val="FFFFFF"/>
                </a:solidFill>
                <a:latin typeface="Roboto Condensed"/>
                <a:ea typeface="Roboto Condensed"/>
                <a:cs typeface="Roboto Condensed"/>
                <a:sym typeface="Roboto Condensed"/>
              </a:rPr>
              <a:t> arcade game being played during the Classic Gaming Expo at the Electronic Entertainment Expo (E3).</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85" name="Google Shape;85;p4"/>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86" name="Google Shape;86;p4"/>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87" name="Google Shape;87;p4"/>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91" name="Shape 91"/>
        <p:cNvGrpSpPr/>
        <p:nvPr/>
      </p:nvGrpSpPr>
      <p:grpSpPr>
        <a:xfrm>
          <a:off x="0" y="0"/>
          <a:ext cx="0" cy="0"/>
          <a:chOff x="0" y="0"/>
          <a:chExt cx="0" cy="0"/>
        </a:xfrm>
      </p:grpSpPr>
      <p:sp>
        <p:nvSpPr>
          <p:cNvPr id="92" name="Google Shape;92;g2f33d154253_0_0"/>
          <p:cNvSpPr txBox="1"/>
          <p:nvPr>
            <p:ph type="title"/>
          </p:nvPr>
        </p:nvSpPr>
        <p:spPr>
          <a:xfrm>
            <a:off x="311700" y="607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Platform</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Arcade</a:t>
            </a:r>
            <a:endParaRPr sz="3000">
              <a:solidFill>
                <a:srgbClr val="4FC3CD"/>
              </a:solidFill>
              <a:latin typeface="Bebas Neue"/>
              <a:ea typeface="Bebas Neue"/>
              <a:cs typeface="Bebas Neue"/>
              <a:sym typeface="Bebas Neue"/>
            </a:endParaRPr>
          </a:p>
        </p:txBody>
      </p:sp>
      <p:pic>
        <p:nvPicPr>
          <p:cNvPr descr="Photo of Q-bert cocktail arcade cabinet." id="93" name="Google Shape;93;g2f33d154253_0_0"/>
          <p:cNvPicPr preferRelativeResize="0"/>
          <p:nvPr/>
        </p:nvPicPr>
        <p:blipFill rotWithShape="1">
          <a:blip r:embed="rId3">
            <a:alphaModFix/>
          </a:blip>
          <a:srcRect b="0" l="0" r="0" t="0"/>
          <a:stretch/>
        </p:blipFill>
        <p:spPr>
          <a:xfrm>
            <a:off x="3179498" y="1906000"/>
            <a:ext cx="2785024" cy="2088799"/>
          </a:xfrm>
          <a:prstGeom prst="rect">
            <a:avLst/>
          </a:prstGeom>
          <a:noFill/>
          <a:ln>
            <a:noFill/>
          </a:ln>
        </p:spPr>
      </p:pic>
      <p:sp>
        <p:nvSpPr>
          <p:cNvPr id="94" name="Google Shape;94;g2f33d154253_0_0"/>
          <p:cNvSpPr txBox="1"/>
          <p:nvPr/>
        </p:nvSpPr>
        <p:spPr>
          <a:xfrm>
            <a:off x="3084175" y="1647775"/>
            <a:ext cx="18867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Kurt Williams (flickr)</a:t>
            </a:r>
            <a:endParaRPr b="1" i="0" sz="800" u="none" cap="none" strike="noStrike">
              <a:solidFill>
                <a:srgbClr val="FFFFFF"/>
              </a:solidFill>
              <a:latin typeface="Roboto Condensed"/>
              <a:ea typeface="Roboto Condensed"/>
              <a:cs typeface="Roboto Condensed"/>
              <a:sym typeface="Roboto Condensed"/>
            </a:endParaRPr>
          </a:p>
        </p:txBody>
      </p:sp>
      <p:sp>
        <p:nvSpPr>
          <p:cNvPr id="95" name="Google Shape;95;g2f33d154253_0_0"/>
          <p:cNvSpPr txBox="1"/>
          <p:nvPr/>
        </p:nvSpPr>
        <p:spPr>
          <a:xfrm>
            <a:off x="3084175" y="3994800"/>
            <a:ext cx="28803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1" lang="en" sz="1000" u="none" cap="none" strike="noStrike">
                <a:solidFill>
                  <a:srgbClr val="FFFFFF"/>
                </a:solidFill>
                <a:latin typeface="Roboto Condensed"/>
                <a:ea typeface="Roboto Condensed"/>
                <a:cs typeface="Roboto Condensed"/>
                <a:sym typeface="Roboto Condensed"/>
              </a:rPr>
              <a:t>Q</a:t>
            </a:r>
            <a:r>
              <a:rPr b="1" i="1" lang="en" sz="1000">
                <a:solidFill>
                  <a:srgbClr val="FFFFFF"/>
                </a:solidFill>
                <a:latin typeface="Roboto Condensed"/>
                <a:ea typeface="Roboto Condensed"/>
                <a:cs typeface="Roboto Condensed"/>
                <a:sym typeface="Roboto Condensed"/>
              </a:rPr>
              <a:t>-</a:t>
            </a:r>
            <a:r>
              <a:rPr b="1" i="1" lang="en" sz="1000" u="none" cap="none" strike="noStrike">
                <a:solidFill>
                  <a:srgbClr val="FFFFFF"/>
                </a:solidFill>
                <a:latin typeface="Roboto Condensed"/>
                <a:ea typeface="Roboto Condensed"/>
                <a:cs typeface="Roboto Condensed"/>
                <a:sym typeface="Roboto Condensed"/>
              </a:rPr>
              <a:t>bert </a:t>
            </a:r>
            <a:r>
              <a:rPr b="1" i="0" lang="en" sz="1000" u="none" cap="none" strike="noStrike">
                <a:solidFill>
                  <a:srgbClr val="FFFFFF"/>
                </a:solidFill>
                <a:latin typeface="Roboto Condensed"/>
                <a:ea typeface="Roboto Condensed"/>
                <a:cs typeface="Roboto Condensed"/>
                <a:sym typeface="Roboto Condensed"/>
              </a:rPr>
              <a:t>was available as a cocktail arcade cabinet—a format </a:t>
            </a:r>
            <a:r>
              <a:rPr b="1" lang="en" sz="1000">
                <a:solidFill>
                  <a:srgbClr val="FFFFFF"/>
                </a:solidFill>
                <a:latin typeface="Roboto Condensed"/>
                <a:ea typeface="Roboto Condensed"/>
                <a:cs typeface="Roboto Condensed"/>
                <a:sym typeface="Roboto Condensed"/>
              </a:rPr>
              <a:t>that used to be seen</a:t>
            </a:r>
            <a:r>
              <a:rPr b="1" i="0" lang="en" sz="1000" u="none" cap="none" strike="noStrike">
                <a:solidFill>
                  <a:srgbClr val="FFFFFF"/>
                </a:solidFill>
                <a:latin typeface="Roboto Condensed"/>
                <a:ea typeface="Roboto Condensed"/>
                <a:cs typeface="Roboto Condensed"/>
                <a:sym typeface="Roboto Condensed"/>
              </a:rPr>
              <a:t> in diners and hotel lobbies.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96" name="Google Shape;96;g2f33d154253_0_0"/>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97" name="Google Shape;97;g2f33d154253_0_0"/>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98" name="Google Shape;98;g2f33d154253_0_0"/>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02" name="Shape 102"/>
        <p:cNvGrpSpPr/>
        <p:nvPr/>
      </p:nvGrpSpPr>
      <p:grpSpPr>
        <a:xfrm>
          <a:off x="0" y="0"/>
          <a:ext cx="0" cy="0"/>
          <a:chOff x="0" y="0"/>
          <a:chExt cx="0" cy="0"/>
        </a:xfrm>
      </p:grpSpPr>
      <p:sp>
        <p:nvSpPr>
          <p:cNvPr id="103" name="Google Shape;103;p5"/>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Platform</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Console &amp; Handheld</a:t>
            </a:r>
            <a:endParaRPr sz="3000">
              <a:solidFill>
                <a:srgbClr val="4FC3CD"/>
              </a:solidFill>
              <a:latin typeface="Bebas Neue"/>
              <a:ea typeface="Bebas Neue"/>
              <a:cs typeface="Bebas Neue"/>
              <a:sym typeface="Bebas Neue"/>
            </a:endParaRPr>
          </a:p>
        </p:txBody>
      </p:sp>
      <p:pic>
        <p:nvPicPr>
          <p:cNvPr descr="Photo of Xbox Series X/S consoles. " id="104" name="Google Shape;104;p5"/>
          <p:cNvPicPr preferRelativeResize="0"/>
          <p:nvPr/>
        </p:nvPicPr>
        <p:blipFill rotWithShape="1">
          <a:blip r:embed="rId3">
            <a:alphaModFix/>
          </a:blip>
          <a:srcRect b="0" l="0" r="0" t="0"/>
          <a:stretch/>
        </p:blipFill>
        <p:spPr>
          <a:xfrm>
            <a:off x="149700" y="2222350"/>
            <a:ext cx="2329539" cy="1664089"/>
          </a:xfrm>
          <a:prstGeom prst="rect">
            <a:avLst/>
          </a:prstGeom>
          <a:noFill/>
          <a:ln>
            <a:noFill/>
          </a:ln>
        </p:spPr>
      </p:pic>
      <p:sp>
        <p:nvSpPr>
          <p:cNvPr id="105" name="Google Shape;105;p5"/>
          <p:cNvSpPr txBox="1"/>
          <p:nvPr/>
        </p:nvSpPr>
        <p:spPr>
          <a:xfrm>
            <a:off x="24800" y="1966350"/>
            <a:ext cx="25053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Decaale (dreamstime) - modified by Justin Sadur</a:t>
            </a:r>
            <a:endParaRPr b="1" i="0" sz="800" u="none" cap="none" strike="noStrike">
              <a:solidFill>
                <a:srgbClr val="FFFFFF"/>
              </a:solidFill>
              <a:latin typeface="Roboto Condensed"/>
              <a:ea typeface="Roboto Condensed"/>
              <a:cs typeface="Roboto Condensed"/>
              <a:sym typeface="Roboto Condensed"/>
            </a:endParaRPr>
          </a:p>
        </p:txBody>
      </p:sp>
      <p:pic>
        <p:nvPicPr>
          <p:cNvPr descr="Photo of PlayStation 5 console." id="106" name="Google Shape;106;p5"/>
          <p:cNvPicPr preferRelativeResize="0"/>
          <p:nvPr/>
        </p:nvPicPr>
        <p:blipFill rotWithShape="1">
          <a:blip r:embed="rId4">
            <a:alphaModFix/>
          </a:blip>
          <a:srcRect b="0" l="0" r="0" t="0"/>
          <a:stretch/>
        </p:blipFill>
        <p:spPr>
          <a:xfrm>
            <a:off x="2464130" y="2222361"/>
            <a:ext cx="1109124" cy="1664087"/>
          </a:xfrm>
          <a:prstGeom prst="rect">
            <a:avLst/>
          </a:prstGeom>
          <a:noFill/>
          <a:ln>
            <a:noFill/>
          </a:ln>
        </p:spPr>
      </p:pic>
      <p:sp>
        <p:nvSpPr>
          <p:cNvPr id="107" name="Google Shape;107;p5"/>
          <p:cNvSpPr txBox="1"/>
          <p:nvPr/>
        </p:nvSpPr>
        <p:spPr>
          <a:xfrm>
            <a:off x="2384575" y="1966350"/>
            <a:ext cx="13389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Marco Verch (flickr)</a:t>
            </a:r>
            <a:endParaRPr b="1" i="0" sz="800" u="none" cap="none" strike="noStrike">
              <a:solidFill>
                <a:srgbClr val="FFFFFF"/>
              </a:solidFill>
              <a:latin typeface="Roboto Condensed"/>
              <a:ea typeface="Roboto Condensed"/>
              <a:cs typeface="Roboto Condensed"/>
              <a:sym typeface="Roboto Condensed"/>
            </a:endParaRPr>
          </a:p>
        </p:txBody>
      </p:sp>
      <p:pic>
        <p:nvPicPr>
          <p:cNvPr descr="Photo of Nintendo Switch console with blue and red Joy-Cons." id="108" name="Google Shape;108;p5"/>
          <p:cNvPicPr preferRelativeResize="0"/>
          <p:nvPr/>
        </p:nvPicPr>
        <p:blipFill rotWithShape="1">
          <a:blip r:embed="rId5">
            <a:alphaModFix/>
          </a:blip>
          <a:srcRect b="0" l="0" r="0" t="0"/>
          <a:stretch/>
        </p:blipFill>
        <p:spPr>
          <a:xfrm>
            <a:off x="3751759" y="2222361"/>
            <a:ext cx="2912860" cy="1664088"/>
          </a:xfrm>
          <a:prstGeom prst="rect">
            <a:avLst/>
          </a:prstGeom>
          <a:noFill/>
          <a:ln>
            <a:noFill/>
          </a:ln>
        </p:spPr>
      </p:pic>
      <p:sp>
        <p:nvSpPr>
          <p:cNvPr id="109" name="Google Shape;109;p5"/>
          <p:cNvSpPr txBox="1"/>
          <p:nvPr/>
        </p:nvSpPr>
        <p:spPr>
          <a:xfrm>
            <a:off x="3678725" y="19663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Evan Amos (Wikimedia Commons)</a:t>
            </a:r>
            <a:endParaRPr b="1" i="0" sz="800" u="none" cap="none" strike="noStrike">
              <a:solidFill>
                <a:srgbClr val="FFFFFF"/>
              </a:solidFill>
              <a:latin typeface="Roboto Condensed"/>
              <a:ea typeface="Roboto Condensed"/>
              <a:cs typeface="Roboto Condensed"/>
              <a:sym typeface="Roboto Condensed"/>
            </a:endParaRPr>
          </a:p>
        </p:txBody>
      </p:sp>
      <p:pic>
        <p:nvPicPr>
          <p:cNvPr descr="Photo of Nintendo Switch - OLED Model console with a hand removing the console from the dock." id="110" name="Google Shape;110;p5"/>
          <p:cNvPicPr preferRelativeResize="0"/>
          <p:nvPr/>
        </p:nvPicPr>
        <p:blipFill rotWithShape="1">
          <a:blip r:embed="rId6">
            <a:alphaModFix/>
          </a:blip>
          <a:srcRect b="0" l="0" r="0" t="0"/>
          <a:stretch/>
        </p:blipFill>
        <p:spPr>
          <a:xfrm>
            <a:off x="6854592" y="2222361"/>
            <a:ext cx="2078083" cy="1664089"/>
          </a:xfrm>
          <a:prstGeom prst="rect">
            <a:avLst/>
          </a:prstGeom>
          <a:noFill/>
          <a:ln>
            <a:noFill/>
          </a:ln>
        </p:spPr>
      </p:pic>
      <p:sp>
        <p:nvSpPr>
          <p:cNvPr id="111" name="Google Shape;111;p5"/>
          <p:cNvSpPr txBox="1"/>
          <p:nvPr/>
        </p:nvSpPr>
        <p:spPr>
          <a:xfrm>
            <a:off x="6740825" y="19663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Pierre Lecourt (flickr)</a:t>
            </a:r>
            <a:endParaRPr b="1" i="0" sz="800" u="none" cap="none" strike="noStrike">
              <a:solidFill>
                <a:srgbClr val="FFFFFF"/>
              </a:solidFill>
              <a:latin typeface="Roboto Condensed"/>
              <a:ea typeface="Roboto Condensed"/>
              <a:cs typeface="Roboto Condensed"/>
              <a:sym typeface="Roboto Condensed"/>
            </a:endParaRPr>
          </a:p>
        </p:txBody>
      </p:sp>
      <p:sp>
        <p:nvSpPr>
          <p:cNvPr id="112" name="Google Shape;112;p5"/>
          <p:cNvSpPr txBox="1"/>
          <p:nvPr/>
        </p:nvSpPr>
        <p:spPr>
          <a:xfrm>
            <a:off x="149700" y="3960175"/>
            <a:ext cx="86826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The Xbox Series X/S</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left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PlayStation 5</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center-left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Nintendo Switch</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center-right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and Nintendo Switch - OLED Model</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right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are the dominant console systems on the market.</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13" name="Google Shape;113;p5"/>
          <p:cNvPicPr preferRelativeResize="0"/>
          <p:nvPr/>
        </p:nvPicPr>
        <p:blipFill rotWithShape="1">
          <a:blip r:embed="rId7">
            <a:alphaModFix/>
          </a:blip>
          <a:srcRect b="0" l="0" r="0" t="0"/>
          <a:stretch/>
        </p:blipFill>
        <p:spPr>
          <a:xfrm>
            <a:off x="0" y="0"/>
            <a:ext cx="9144003" cy="683121"/>
          </a:xfrm>
          <a:prstGeom prst="rect">
            <a:avLst/>
          </a:prstGeom>
          <a:noFill/>
          <a:ln>
            <a:noFill/>
          </a:ln>
        </p:spPr>
      </p:pic>
      <p:pic>
        <p:nvPicPr>
          <p:cNvPr descr="Novy Unlimited logo" id="114" name="Google Shape;114;p5"/>
          <p:cNvPicPr preferRelativeResize="0"/>
          <p:nvPr/>
        </p:nvPicPr>
        <p:blipFill rotWithShape="1">
          <a:blip r:embed="rId8">
            <a:alphaModFix/>
          </a:blip>
          <a:srcRect b="0" l="0" r="0" t="0"/>
          <a:stretch/>
        </p:blipFill>
        <p:spPr>
          <a:xfrm>
            <a:off x="76712" y="4625325"/>
            <a:ext cx="1564960" cy="423050"/>
          </a:xfrm>
          <a:prstGeom prst="rect">
            <a:avLst/>
          </a:prstGeom>
          <a:noFill/>
          <a:ln>
            <a:noFill/>
          </a:ln>
        </p:spPr>
      </p:pic>
      <p:sp>
        <p:nvSpPr>
          <p:cNvPr id="115" name="Google Shape;115;p5"/>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19" name="Shape 119"/>
        <p:cNvGrpSpPr/>
        <p:nvPr/>
      </p:nvGrpSpPr>
      <p:grpSpPr>
        <a:xfrm>
          <a:off x="0" y="0"/>
          <a:ext cx="0" cy="0"/>
          <a:chOff x="0" y="0"/>
          <a:chExt cx="0" cy="0"/>
        </a:xfrm>
      </p:grpSpPr>
      <p:sp>
        <p:nvSpPr>
          <p:cNvPr id="120" name="Google Shape;120;p6"/>
          <p:cNvSpPr txBox="1"/>
          <p:nvPr>
            <p:ph type="title"/>
          </p:nvPr>
        </p:nvSpPr>
        <p:spPr>
          <a:xfrm>
            <a:off x="311700" y="592250"/>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Platform</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Computer</a:t>
            </a:r>
            <a:endParaRPr sz="3000">
              <a:solidFill>
                <a:srgbClr val="4FC3CD"/>
              </a:solidFill>
              <a:latin typeface="Bebas Neue"/>
              <a:ea typeface="Bebas Neue"/>
              <a:cs typeface="Bebas Neue"/>
              <a:sym typeface="Bebas Neue"/>
            </a:endParaRPr>
          </a:p>
        </p:txBody>
      </p:sp>
      <p:pic>
        <p:nvPicPr>
          <p:cNvPr descr="Photo of black and gray personal computer, featuring a monitor, keyboard, mouse, and tower." id="121" name="Google Shape;121;p6"/>
          <p:cNvPicPr preferRelativeResize="0"/>
          <p:nvPr/>
        </p:nvPicPr>
        <p:blipFill rotWithShape="1">
          <a:blip r:embed="rId3">
            <a:alphaModFix/>
          </a:blip>
          <a:srcRect b="0" l="0" r="0" t="0"/>
          <a:stretch/>
        </p:blipFill>
        <p:spPr>
          <a:xfrm>
            <a:off x="2915650" y="1863675"/>
            <a:ext cx="3312701" cy="2282349"/>
          </a:xfrm>
          <a:prstGeom prst="rect">
            <a:avLst/>
          </a:prstGeom>
          <a:noFill/>
          <a:ln>
            <a:noFill/>
          </a:ln>
        </p:spPr>
      </p:pic>
      <p:sp>
        <p:nvSpPr>
          <p:cNvPr id="122" name="Google Shape;122;p6"/>
          <p:cNvSpPr txBox="1"/>
          <p:nvPr/>
        </p:nvSpPr>
        <p:spPr>
          <a:xfrm>
            <a:off x="2806075" y="160910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Den Roxhnovsky (Shutterstock)</a:t>
            </a:r>
            <a:endParaRPr b="1" i="0" sz="800" u="none" cap="none" strike="noStrike">
              <a:solidFill>
                <a:srgbClr val="FFFFFF"/>
              </a:solidFill>
              <a:latin typeface="Roboto Condensed"/>
              <a:ea typeface="Roboto Condensed"/>
              <a:cs typeface="Roboto Condensed"/>
              <a:sym typeface="Roboto Condensed"/>
            </a:endParaRPr>
          </a:p>
        </p:txBody>
      </p:sp>
      <p:sp>
        <p:nvSpPr>
          <p:cNvPr id="123" name="Google Shape;123;p6"/>
          <p:cNvSpPr txBox="1"/>
          <p:nvPr/>
        </p:nvSpPr>
        <p:spPr>
          <a:xfrm>
            <a:off x="2218525" y="4093075"/>
            <a:ext cx="4946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The computer platform (with Windows, Mac, and Linux operating systems) adds complexity to the development process due to non-standard setups and a variety of systems.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24" name="Google Shape;124;p6"/>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25" name="Google Shape;125;p6"/>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26" name="Google Shape;126;p6"/>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30" name="Shape 130"/>
        <p:cNvGrpSpPr/>
        <p:nvPr/>
      </p:nvGrpSpPr>
      <p:grpSpPr>
        <a:xfrm>
          <a:off x="0" y="0"/>
          <a:ext cx="0" cy="0"/>
          <a:chOff x="0" y="0"/>
          <a:chExt cx="0" cy="0"/>
        </a:xfrm>
      </p:grpSpPr>
      <p:sp>
        <p:nvSpPr>
          <p:cNvPr id="131" name="Google Shape;131;p7"/>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Platform</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Online</a:t>
            </a:r>
            <a:endParaRPr sz="3000">
              <a:solidFill>
                <a:srgbClr val="4FC3CD"/>
              </a:solidFill>
              <a:latin typeface="Bebas Neue"/>
              <a:ea typeface="Bebas Neue"/>
              <a:cs typeface="Bebas Neue"/>
              <a:sym typeface="Bebas Neue"/>
            </a:endParaRPr>
          </a:p>
        </p:txBody>
      </p:sp>
      <p:pic>
        <p:nvPicPr>
          <p:cNvPr descr="Screenshot of Xbox Game Pass subscription service, featuring several games such as Microsoft Flight Simulator, Last Stop, Control, The Dark Pictures Anthology Man of Medan, NeiR Automata, and Psychonauts." id="132" name="Google Shape;132;p7"/>
          <p:cNvPicPr preferRelativeResize="0"/>
          <p:nvPr/>
        </p:nvPicPr>
        <p:blipFill rotWithShape="1">
          <a:blip r:embed="rId3">
            <a:alphaModFix/>
          </a:blip>
          <a:srcRect b="0" l="0" r="0" t="0"/>
          <a:stretch/>
        </p:blipFill>
        <p:spPr>
          <a:xfrm>
            <a:off x="685800" y="2029975"/>
            <a:ext cx="3775816" cy="2020651"/>
          </a:xfrm>
          <a:prstGeom prst="rect">
            <a:avLst/>
          </a:prstGeom>
          <a:noFill/>
          <a:ln>
            <a:noFill/>
          </a:ln>
        </p:spPr>
      </p:pic>
      <p:sp>
        <p:nvSpPr>
          <p:cNvPr id="133" name="Google Shape;133;p7"/>
          <p:cNvSpPr txBox="1"/>
          <p:nvPr/>
        </p:nvSpPr>
        <p:spPr>
          <a:xfrm>
            <a:off x="619200" y="17778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JN</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PlayStation Now subscription service, featuring several curated categories – such as PlayStation Exclusives, Downloadable, PlayStation 4, and PlayStation 3." id="134" name="Google Shape;134;p7"/>
          <p:cNvPicPr preferRelativeResize="0"/>
          <p:nvPr/>
        </p:nvPicPr>
        <p:blipFill rotWithShape="1">
          <a:blip r:embed="rId4">
            <a:alphaModFix/>
          </a:blip>
          <a:srcRect b="0" l="0" r="0" t="0"/>
          <a:stretch/>
        </p:blipFill>
        <p:spPr>
          <a:xfrm>
            <a:off x="4614025" y="2029975"/>
            <a:ext cx="3871176" cy="2020651"/>
          </a:xfrm>
          <a:prstGeom prst="rect">
            <a:avLst/>
          </a:prstGeom>
          <a:noFill/>
          <a:ln>
            <a:noFill/>
          </a:ln>
        </p:spPr>
      </p:pic>
      <p:sp>
        <p:nvSpPr>
          <p:cNvPr id="135" name="Google Shape;135;p7"/>
          <p:cNvSpPr txBox="1"/>
          <p:nvPr/>
        </p:nvSpPr>
        <p:spPr>
          <a:xfrm>
            <a:off x="4535000" y="17778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JN</a:t>
            </a:r>
            <a:endParaRPr b="1" i="0" sz="800" u="none" cap="none" strike="noStrike">
              <a:solidFill>
                <a:srgbClr val="FFFFFF"/>
              </a:solidFill>
              <a:latin typeface="Roboto Condensed"/>
              <a:ea typeface="Roboto Condensed"/>
              <a:cs typeface="Roboto Condensed"/>
              <a:sym typeface="Roboto Condensed"/>
            </a:endParaRPr>
          </a:p>
        </p:txBody>
      </p:sp>
      <p:sp>
        <p:nvSpPr>
          <p:cNvPr id="136" name="Google Shape;136;p7"/>
          <p:cNvSpPr txBox="1"/>
          <p:nvPr/>
        </p:nvSpPr>
        <p:spPr>
          <a:xfrm>
            <a:off x="619198" y="4049938"/>
            <a:ext cx="7799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Downloadable games have seen a dramatic rise in popularity, with the help of subscription services such as Xbox Game Pass</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left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and PlayStation Now</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right.</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37" name="Google Shape;137;p7"/>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138" name="Google Shape;138;p7"/>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139" name="Google Shape;139;p7"/>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43" name="Shape 143"/>
        <p:cNvGrpSpPr/>
        <p:nvPr/>
      </p:nvGrpSpPr>
      <p:grpSpPr>
        <a:xfrm>
          <a:off x="0" y="0"/>
          <a:ext cx="0" cy="0"/>
          <a:chOff x="0" y="0"/>
          <a:chExt cx="0" cy="0"/>
        </a:xfrm>
      </p:grpSpPr>
      <p:sp>
        <p:nvSpPr>
          <p:cNvPr id="144" name="Google Shape;144;p8"/>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Platform</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Mobile</a:t>
            </a:r>
            <a:endParaRPr sz="3000">
              <a:solidFill>
                <a:srgbClr val="4FC3CD"/>
              </a:solidFill>
              <a:latin typeface="Bebas Neue"/>
              <a:ea typeface="Bebas Neue"/>
              <a:cs typeface="Bebas Neue"/>
              <a:sym typeface="Bebas Neue"/>
            </a:endParaRPr>
          </a:p>
        </p:txBody>
      </p:sp>
      <p:pic>
        <p:nvPicPr>
          <p:cNvPr descr="Photo of Snake displayed on a Nokia mobile phone replica." id="145" name="Google Shape;145;p8"/>
          <p:cNvPicPr preferRelativeResize="0"/>
          <p:nvPr/>
        </p:nvPicPr>
        <p:blipFill rotWithShape="1">
          <a:blip r:embed="rId3">
            <a:alphaModFix/>
          </a:blip>
          <a:srcRect b="0" l="0" r="0" t="0"/>
          <a:stretch/>
        </p:blipFill>
        <p:spPr>
          <a:xfrm>
            <a:off x="3825788" y="1782250"/>
            <a:ext cx="1492424" cy="2299899"/>
          </a:xfrm>
          <a:prstGeom prst="rect">
            <a:avLst/>
          </a:prstGeom>
          <a:noFill/>
          <a:ln>
            <a:noFill/>
          </a:ln>
        </p:spPr>
      </p:pic>
      <p:sp>
        <p:nvSpPr>
          <p:cNvPr id="146" name="Google Shape;146;p8"/>
          <p:cNvSpPr txBox="1"/>
          <p:nvPr/>
        </p:nvSpPr>
        <p:spPr>
          <a:xfrm>
            <a:off x="3577525" y="15454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Tiia Monto (Wikimedia Commons)</a:t>
            </a:r>
            <a:endParaRPr b="1" i="0" sz="800" u="none" cap="none" strike="noStrike">
              <a:solidFill>
                <a:srgbClr val="FFFFFF"/>
              </a:solidFill>
              <a:latin typeface="Roboto Condensed"/>
              <a:ea typeface="Roboto Condensed"/>
              <a:cs typeface="Roboto Condensed"/>
              <a:sym typeface="Roboto Condensed"/>
            </a:endParaRPr>
          </a:p>
        </p:txBody>
      </p:sp>
      <p:sp>
        <p:nvSpPr>
          <p:cNvPr id="147" name="Google Shape;147;p8"/>
          <p:cNvSpPr txBox="1"/>
          <p:nvPr/>
        </p:nvSpPr>
        <p:spPr>
          <a:xfrm>
            <a:off x="3136225" y="4082150"/>
            <a:ext cx="3157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1" lang="en" sz="1000" u="none" cap="none" strike="noStrike">
                <a:solidFill>
                  <a:srgbClr val="FFFFFF"/>
                </a:solidFill>
                <a:latin typeface="Roboto Condensed"/>
                <a:ea typeface="Roboto Condensed"/>
                <a:cs typeface="Roboto Condensed"/>
                <a:sym typeface="Roboto Condensed"/>
              </a:rPr>
              <a:t>Snake</a:t>
            </a:r>
            <a:r>
              <a:rPr b="1" i="0" lang="en" sz="1000" u="none" cap="none" strike="noStrike">
                <a:solidFill>
                  <a:srgbClr val="FFFFFF"/>
                </a:solidFill>
                <a:latin typeface="Roboto Condensed"/>
                <a:ea typeface="Roboto Condensed"/>
                <a:cs typeface="Roboto Condensed"/>
                <a:sym typeface="Roboto Condensed"/>
              </a:rPr>
              <a:t> displayed on a Nokia mobile phone replica at the Finnish Museum of Games.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48" name="Google Shape;148;p8"/>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49" name="Google Shape;149;p8"/>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50" name="Google Shape;150;p8"/>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