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Bebas Neue"/>
      <p:regular r:id="rId36"/>
    </p:embeddedFont>
    <p:embeddedFont>
      <p:font typeface="Roboto Condense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1" roundtripDataSignature="AMtx7mh1VxPLg+RVDBMrn0tAvrUfVvjf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Condensed-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Condensed-regular.fntdata"/><Relationship Id="rId14" Type="http://schemas.openxmlformats.org/officeDocument/2006/relationships/slide" Target="slides/slide9.xml"/><Relationship Id="rId36" Type="http://schemas.openxmlformats.org/officeDocument/2006/relationships/font" Target="fonts/BebasNeue-regular.fntdata"/><Relationship Id="rId17" Type="http://schemas.openxmlformats.org/officeDocument/2006/relationships/slide" Target="slides/slide12.xml"/><Relationship Id="rId39" Type="http://schemas.openxmlformats.org/officeDocument/2006/relationships/font" Target="fonts/RobotoCondensed-italic.fntdata"/><Relationship Id="rId16" Type="http://schemas.openxmlformats.org/officeDocument/2006/relationships/slide" Target="slides/slide11.xml"/><Relationship Id="rId38" Type="http://schemas.openxmlformats.org/officeDocument/2006/relationships/font" Target="fonts/RobotoCondense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f33d0a592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2f33d0a592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8"/>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5.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5.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4.jpg"/><Relationship Id="rId7" Type="http://schemas.openxmlformats.org/officeDocument/2006/relationships/image" Target="../media/image5.png"/><Relationship Id="rId8"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5.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5.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5.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 Id="rId4" Type="http://schemas.openxmlformats.org/officeDocument/2006/relationships/image" Target="../media/image29.jpg"/><Relationship Id="rId5" Type="http://schemas.openxmlformats.org/officeDocument/2006/relationships/image" Target="../media/image5.png"/><Relationship Id="rId6"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5.png"/><Relationship Id="rId6"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25.jpg"/><Relationship Id="rId5" Type="http://schemas.openxmlformats.org/officeDocument/2006/relationships/image" Target="../media/image34.jpg"/><Relationship Id="rId6" Type="http://schemas.openxmlformats.org/officeDocument/2006/relationships/image" Target="../media/image5.png"/><Relationship Id="rId7"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5.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5" name="Shape 145"/>
        <p:cNvGrpSpPr/>
        <p:nvPr/>
      </p:nvGrpSpPr>
      <p:grpSpPr>
        <a:xfrm>
          <a:off x="0" y="0"/>
          <a:ext cx="0" cy="0"/>
          <a:chOff x="0" y="0"/>
          <a:chExt cx="0" cy="0"/>
        </a:xfrm>
      </p:grpSpPr>
      <p:sp>
        <p:nvSpPr>
          <p:cNvPr id="146" name="Google Shape;146;p10"/>
          <p:cNvSpPr txBox="1"/>
          <p:nvPr>
            <p:ph type="title"/>
          </p:nvPr>
        </p:nvSpPr>
        <p:spPr>
          <a:xfrm>
            <a:off x="311700" y="577550"/>
            <a:ext cx="8520600" cy="97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Donkey Kong</a:t>
            </a:r>
            <a:endParaRPr sz="3000">
              <a:solidFill>
                <a:srgbClr val="4FC3CD"/>
              </a:solidFill>
              <a:latin typeface="Bebas Neue"/>
              <a:ea typeface="Bebas Neue"/>
              <a:cs typeface="Bebas Neue"/>
              <a:sym typeface="Bebas Neue"/>
            </a:endParaRPr>
          </a:p>
        </p:txBody>
      </p:sp>
      <p:pic>
        <p:nvPicPr>
          <p:cNvPr descr="Photo of blue Donkey Kong arcade cabinet." id="147" name="Google Shape;147;p10"/>
          <p:cNvPicPr preferRelativeResize="0"/>
          <p:nvPr/>
        </p:nvPicPr>
        <p:blipFill rotWithShape="1">
          <a:blip r:embed="rId3">
            <a:alphaModFix/>
          </a:blip>
          <a:srcRect b="0" l="0" r="0" t="0"/>
          <a:stretch/>
        </p:blipFill>
        <p:spPr>
          <a:xfrm>
            <a:off x="2384900" y="1967812"/>
            <a:ext cx="1152750" cy="2386425"/>
          </a:xfrm>
          <a:prstGeom prst="rect">
            <a:avLst/>
          </a:prstGeom>
          <a:noFill/>
          <a:ln>
            <a:noFill/>
          </a:ln>
        </p:spPr>
      </p:pic>
      <p:sp>
        <p:nvSpPr>
          <p:cNvPr id="148" name="Google Shape;148;p10"/>
          <p:cNvSpPr txBox="1"/>
          <p:nvPr/>
        </p:nvSpPr>
        <p:spPr>
          <a:xfrm>
            <a:off x="860525" y="1605963"/>
            <a:ext cx="455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Joshua Driggs/ZapWizard photo | bayo &amp; Shooke background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original Donkey Kong game, featuring the gorilla at the top of the structure, rolling barrels down towards the carpenter at the bottom. Includes high score text of 007650 and bonus points text of 4400." id="149" name="Google Shape;149;p10"/>
          <p:cNvPicPr preferRelativeResize="0"/>
          <p:nvPr/>
        </p:nvPicPr>
        <p:blipFill rotWithShape="1">
          <a:blip r:embed="rId4">
            <a:alphaModFix/>
          </a:blip>
          <a:srcRect b="0" l="0" r="0" t="0"/>
          <a:stretch/>
        </p:blipFill>
        <p:spPr>
          <a:xfrm>
            <a:off x="5514725" y="1968163"/>
            <a:ext cx="1966900" cy="2247875"/>
          </a:xfrm>
          <a:prstGeom prst="rect">
            <a:avLst/>
          </a:prstGeom>
          <a:noFill/>
          <a:ln>
            <a:noFill/>
          </a:ln>
        </p:spPr>
      </p:pic>
      <p:sp>
        <p:nvSpPr>
          <p:cNvPr id="150" name="Google Shape;150;p10"/>
          <p:cNvSpPr txBox="1"/>
          <p:nvPr/>
        </p:nvSpPr>
        <p:spPr>
          <a:xfrm>
            <a:off x="5461469" y="1629463"/>
            <a:ext cx="2627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Игги Друге (MobyGames)</a:t>
            </a:r>
            <a:endParaRPr b="1" i="0" sz="800" u="none" cap="none" strike="noStrike">
              <a:solidFill>
                <a:srgbClr val="FFFFFF"/>
              </a:solidFill>
              <a:latin typeface="Roboto Condensed"/>
              <a:ea typeface="Roboto Condensed"/>
              <a:cs typeface="Roboto Condensed"/>
              <a:sym typeface="Roboto Condensed"/>
            </a:endParaRPr>
          </a:p>
        </p:txBody>
      </p:sp>
      <p:sp>
        <p:nvSpPr>
          <p:cNvPr id="151" name="Google Shape;151;p10"/>
          <p:cNvSpPr txBox="1"/>
          <p:nvPr/>
        </p:nvSpPr>
        <p:spPr>
          <a:xfrm>
            <a:off x="1243225" y="4354250"/>
            <a:ext cx="7188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Donkey Kong kicked off a successful franchise that’s still wildly popular to this day (arcade cabinet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screenshot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2" name="Google Shape;152;p1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53" name="Google Shape;153;p1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54" name="Google Shape;154;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8" name="Shape 158"/>
        <p:cNvGrpSpPr/>
        <p:nvPr/>
      </p:nvGrpSpPr>
      <p:grpSpPr>
        <a:xfrm>
          <a:off x="0" y="0"/>
          <a:ext cx="0" cy="0"/>
          <a:chOff x="0" y="0"/>
          <a:chExt cx="0" cy="0"/>
        </a:xfrm>
      </p:grpSpPr>
      <p:sp>
        <p:nvSpPr>
          <p:cNvPr id="159" name="Google Shape;159;p11" title="ATARI VCS/260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Birth of Console Games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Atari VCS/2600</a:t>
            </a:r>
            <a:endParaRPr sz="3000">
              <a:solidFill>
                <a:srgbClr val="4FC3CD"/>
              </a:solidFill>
              <a:latin typeface="Bebas Neue"/>
              <a:ea typeface="Bebas Neue"/>
              <a:cs typeface="Bebas Neue"/>
              <a:sym typeface="Bebas Neue"/>
            </a:endParaRPr>
          </a:p>
        </p:txBody>
      </p:sp>
      <p:pic>
        <p:nvPicPr>
          <p:cNvPr descr="Photo of black Atari VCS/2600 console featuring wood grain on the front and a black joystick controller." id="160" name="Google Shape;160;p11"/>
          <p:cNvPicPr preferRelativeResize="0"/>
          <p:nvPr/>
        </p:nvPicPr>
        <p:blipFill rotWithShape="1">
          <a:blip r:embed="rId3">
            <a:alphaModFix/>
          </a:blip>
          <a:srcRect b="0" l="0" r="0" t="0"/>
          <a:stretch/>
        </p:blipFill>
        <p:spPr>
          <a:xfrm>
            <a:off x="2482815" y="1968825"/>
            <a:ext cx="4178365" cy="2440076"/>
          </a:xfrm>
          <a:prstGeom prst="rect">
            <a:avLst/>
          </a:prstGeom>
          <a:noFill/>
          <a:ln>
            <a:noFill/>
          </a:ln>
        </p:spPr>
      </p:pic>
      <p:sp>
        <p:nvSpPr>
          <p:cNvPr id="161" name="Google Shape;161;p11"/>
          <p:cNvSpPr txBox="1"/>
          <p:nvPr/>
        </p:nvSpPr>
        <p:spPr>
          <a:xfrm>
            <a:off x="2391444" y="1696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62" name="Google Shape;162;p11"/>
          <p:cNvSpPr txBox="1"/>
          <p:nvPr/>
        </p:nvSpPr>
        <p:spPr>
          <a:xfrm>
            <a:off x="2391451" y="4355550"/>
            <a:ext cx="4698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Atari VCS/2600 successfully launched the home game console industry.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3" name="Google Shape;163;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4" name="Google Shape;164;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5" name="Google Shape;165;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69" name="Shape 169"/>
        <p:cNvGrpSpPr/>
        <p:nvPr/>
      </p:nvGrpSpPr>
      <p:grpSpPr>
        <a:xfrm>
          <a:off x="0" y="0"/>
          <a:ext cx="0" cy="0"/>
          <a:chOff x="0" y="0"/>
          <a:chExt cx="0" cy="0"/>
        </a:xfrm>
      </p:grpSpPr>
      <p:sp>
        <p:nvSpPr>
          <p:cNvPr id="170" name="Google Shape;170;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Birth of Console Games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Mattel Intellivision</a:t>
            </a:r>
            <a:endParaRPr sz="3000">
              <a:solidFill>
                <a:srgbClr val="4FC3CD"/>
              </a:solidFill>
              <a:latin typeface="Bebas Neue"/>
              <a:ea typeface="Bebas Neue"/>
              <a:cs typeface="Bebas Neue"/>
              <a:sym typeface="Bebas Neue"/>
            </a:endParaRPr>
          </a:p>
        </p:txBody>
      </p:sp>
      <p:pic>
        <p:nvPicPr>
          <p:cNvPr descr="Photo of brown and tan Mattel Intellivision game console featuring wood paneling on the front and a controller attached by a cord, which includes a keypad and movement disc." id="171" name="Google Shape;171;p12"/>
          <p:cNvPicPr preferRelativeResize="0"/>
          <p:nvPr/>
        </p:nvPicPr>
        <p:blipFill rotWithShape="1">
          <a:blip r:embed="rId3">
            <a:alphaModFix/>
          </a:blip>
          <a:srcRect b="0" l="0" r="0" t="0"/>
          <a:stretch/>
        </p:blipFill>
        <p:spPr>
          <a:xfrm>
            <a:off x="2464600" y="1974925"/>
            <a:ext cx="4214799" cy="2234999"/>
          </a:xfrm>
          <a:prstGeom prst="rect">
            <a:avLst/>
          </a:prstGeom>
          <a:noFill/>
          <a:ln>
            <a:noFill/>
          </a:ln>
        </p:spPr>
      </p:pic>
      <p:sp>
        <p:nvSpPr>
          <p:cNvPr id="172" name="Google Shape;172;p12"/>
          <p:cNvSpPr txBox="1"/>
          <p:nvPr/>
        </p:nvSpPr>
        <p:spPr>
          <a:xfrm>
            <a:off x="2363825" y="1691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73" name="Google Shape;173;p12"/>
          <p:cNvSpPr txBox="1"/>
          <p:nvPr/>
        </p:nvSpPr>
        <p:spPr>
          <a:xfrm>
            <a:off x="2363825" y="4209925"/>
            <a:ext cx="437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Mattel’s Intellivision game console used a keypad and movement disc instead of a joystick.</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4" name="Google Shape;174;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5" name="Google Shape;175;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6" name="Google Shape;176;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80" name="Shape 180"/>
        <p:cNvGrpSpPr/>
        <p:nvPr/>
      </p:nvGrpSpPr>
      <p:grpSpPr>
        <a:xfrm>
          <a:off x="0" y="0"/>
          <a:ext cx="0" cy="0"/>
          <a:chOff x="0" y="0"/>
          <a:chExt cx="0" cy="0"/>
        </a:xfrm>
      </p:grpSpPr>
      <p:sp>
        <p:nvSpPr>
          <p:cNvPr id="181" name="Google Shape;181;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Birth of Console Games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a:t>
            </a:r>
            <a:r>
              <a:rPr lang="en" sz="2400">
                <a:solidFill>
                  <a:srgbClr val="4FC3CD"/>
                </a:solidFill>
                <a:latin typeface="Bebas Neue"/>
                <a:ea typeface="Bebas Neue"/>
                <a:cs typeface="Bebas Neue"/>
                <a:sym typeface="Bebas Neue"/>
              </a:rPr>
              <a:t>oleco</a:t>
            </a:r>
            <a:r>
              <a:rPr lang="en" sz="3000">
                <a:solidFill>
                  <a:srgbClr val="4FC3CD"/>
                </a:solidFill>
                <a:latin typeface="Bebas Neue"/>
                <a:ea typeface="Bebas Neue"/>
                <a:cs typeface="Bebas Neue"/>
                <a:sym typeface="Bebas Neue"/>
              </a:rPr>
              <a:t>V</a:t>
            </a:r>
            <a:r>
              <a:rPr lang="en" sz="2400">
                <a:solidFill>
                  <a:srgbClr val="4FC3CD"/>
                </a:solidFill>
                <a:latin typeface="Bebas Neue"/>
                <a:ea typeface="Bebas Neue"/>
                <a:cs typeface="Bebas Neue"/>
                <a:sym typeface="Bebas Neue"/>
              </a:rPr>
              <a:t>ision</a:t>
            </a:r>
            <a:endParaRPr sz="2400">
              <a:solidFill>
                <a:srgbClr val="4FC3CD"/>
              </a:solidFill>
              <a:latin typeface="Bebas Neue"/>
              <a:ea typeface="Bebas Neue"/>
              <a:cs typeface="Bebas Neue"/>
              <a:sym typeface="Bebas Neue"/>
            </a:endParaRPr>
          </a:p>
        </p:txBody>
      </p:sp>
      <p:pic>
        <p:nvPicPr>
          <p:cNvPr descr="Photo of black and grey ColecoVision console with two attached controllers." id="182" name="Google Shape;182;p13"/>
          <p:cNvPicPr preferRelativeResize="0"/>
          <p:nvPr/>
        </p:nvPicPr>
        <p:blipFill rotWithShape="1">
          <a:blip r:embed="rId3">
            <a:alphaModFix/>
          </a:blip>
          <a:srcRect b="0" l="0" r="0" t="0"/>
          <a:stretch/>
        </p:blipFill>
        <p:spPr>
          <a:xfrm>
            <a:off x="1906238" y="1965450"/>
            <a:ext cx="5331523" cy="2428851"/>
          </a:xfrm>
          <a:prstGeom prst="rect">
            <a:avLst/>
          </a:prstGeom>
          <a:noFill/>
          <a:ln>
            <a:noFill/>
          </a:ln>
        </p:spPr>
      </p:pic>
      <p:sp>
        <p:nvSpPr>
          <p:cNvPr id="183" name="Google Shape;183;p13"/>
          <p:cNvSpPr txBox="1"/>
          <p:nvPr/>
        </p:nvSpPr>
        <p:spPr>
          <a:xfrm>
            <a:off x="1817825" y="1691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84" name="Google Shape;184;p13"/>
          <p:cNvSpPr txBox="1"/>
          <p:nvPr/>
        </p:nvSpPr>
        <p:spPr>
          <a:xfrm>
            <a:off x="1817828" y="4362625"/>
            <a:ext cx="5449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Coleco’s ColecoVision blended the best of the VCS/2600 and Intellivision console systems.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5" name="Google Shape;185;p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86" name="Google Shape;186;p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87" name="Google Shape;187;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1" name="Shape 191"/>
        <p:cNvGrpSpPr/>
        <p:nvPr/>
      </p:nvGrpSpPr>
      <p:grpSpPr>
        <a:xfrm>
          <a:off x="0" y="0"/>
          <a:ext cx="0" cy="0"/>
          <a:chOff x="0" y="0"/>
          <a:chExt cx="0" cy="0"/>
        </a:xfrm>
      </p:grpSpPr>
      <p:sp>
        <p:nvSpPr>
          <p:cNvPr id="192" name="Google Shape;192;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US Industry Slump &amp; A New Golden Age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Nintendo Changes the Game</a:t>
            </a:r>
            <a:endParaRPr sz="3000">
              <a:solidFill>
                <a:srgbClr val="4FC3CD"/>
              </a:solidFill>
              <a:latin typeface="Bebas Neue"/>
              <a:ea typeface="Bebas Neue"/>
              <a:cs typeface="Bebas Neue"/>
              <a:sym typeface="Bebas Neue"/>
            </a:endParaRPr>
          </a:p>
        </p:txBody>
      </p:sp>
      <p:pic>
        <p:nvPicPr>
          <p:cNvPr descr="Photo of grey Nintendo Entertainment System game console featuring one attached controller." id="193" name="Google Shape;193;p14"/>
          <p:cNvPicPr preferRelativeResize="0"/>
          <p:nvPr/>
        </p:nvPicPr>
        <p:blipFill rotWithShape="1">
          <a:blip r:embed="rId3">
            <a:alphaModFix/>
          </a:blip>
          <a:srcRect b="0" l="0" r="0" t="0"/>
          <a:stretch/>
        </p:blipFill>
        <p:spPr>
          <a:xfrm>
            <a:off x="2527988" y="2036075"/>
            <a:ext cx="4088023" cy="2219649"/>
          </a:xfrm>
          <a:prstGeom prst="rect">
            <a:avLst/>
          </a:prstGeom>
          <a:noFill/>
          <a:ln>
            <a:noFill/>
          </a:ln>
        </p:spPr>
      </p:pic>
      <p:sp>
        <p:nvSpPr>
          <p:cNvPr id="194" name="Google Shape;194;p14"/>
          <p:cNvSpPr txBox="1"/>
          <p:nvPr/>
        </p:nvSpPr>
        <p:spPr>
          <a:xfrm>
            <a:off x="2434325" y="1770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95" name="Google Shape;195;p14"/>
          <p:cNvSpPr txBox="1"/>
          <p:nvPr/>
        </p:nvSpPr>
        <p:spPr>
          <a:xfrm>
            <a:off x="2434328" y="4255725"/>
            <a:ext cx="5449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Nintendo Entertainment System (NES) revolutionized the console industry.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6" name="Google Shape;196;p1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97" name="Google Shape;197;p1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98" name="Google Shape;198;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2" name="Shape 202"/>
        <p:cNvGrpSpPr/>
        <p:nvPr/>
      </p:nvGrpSpPr>
      <p:grpSpPr>
        <a:xfrm>
          <a:off x="0" y="0"/>
          <a:ext cx="0" cy="0"/>
          <a:chOff x="0" y="0"/>
          <a:chExt cx="0" cy="0"/>
        </a:xfrm>
      </p:grpSpPr>
      <p:sp>
        <p:nvSpPr>
          <p:cNvPr id="203" name="Google Shape;203;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Bebas Neue"/>
                <a:ea typeface="Bebas Neue"/>
                <a:cs typeface="Bebas Neue"/>
                <a:sym typeface="Bebas Neue"/>
              </a:rPr>
              <a:t>The U.S. Industry “Slump” &amp; A New Golden Age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Sega &amp; Sony Enter the Fray</a:t>
            </a:r>
            <a:endParaRPr sz="3000">
              <a:solidFill>
                <a:srgbClr val="4FC3CD"/>
              </a:solidFill>
              <a:latin typeface="Bebas Neue"/>
              <a:ea typeface="Bebas Neue"/>
              <a:cs typeface="Bebas Neue"/>
              <a:sym typeface="Bebas Neue"/>
            </a:endParaRPr>
          </a:p>
        </p:txBody>
      </p:sp>
      <p:pic>
        <p:nvPicPr>
          <p:cNvPr descr="Photo of black and red Sega Master System game console featuring one attached controller." id="204" name="Google Shape;204;p15"/>
          <p:cNvPicPr preferRelativeResize="0"/>
          <p:nvPr/>
        </p:nvPicPr>
        <p:blipFill rotWithShape="1">
          <a:blip r:embed="rId3">
            <a:alphaModFix/>
          </a:blip>
          <a:srcRect b="0" l="0" r="0" t="0"/>
          <a:stretch/>
        </p:blipFill>
        <p:spPr>
          <a:xfrm>
            <a:off x="2628950" y="2004125"/>
            <a:ext cx="3886100" cy="2136599"/>
          </a:xfrm>
          <a:prstGeom prst="rect">
            <a:avLst/>
          </a:prstGeom>
          <a:noFill/>
          <a:ln>
            <a:noFill/>
          </a:ln>
        </p:spPr>
      </p:pic>
      <p:sp>
        <p:nvSpPr>
          <p:cNvPr id="205" name="Google Shape;205;p15"/>
          <p:cNvSpPr txBox="1"/>
          <p:nvPr/>
        </p:nvSpPr>
        <p:spPr>
          <a:xfrm>
            <a:off x="2515025" y="17198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06" name="Google Shape;206;p15"/>
          <p:cNvSpPr txBox="1"/>
          <p:nvPr/>
        </p:nvSpPr>
        <p:spPr>
          <a:xfrm>
            <a:off x="2515025" y="4140725"/>
            <a:ext cx="4367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Sega Master System (SMS) was Sega’s first notable entry into the console market.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7" name="Google Shape;207;p1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08" name="Google Shape;208;p1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09" name="Google Shape;209;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3" name="Shape 213"/>
        <p:cNvGrpSpPr/>
        <p:nvPr/>
      </p:nvGrpSpPr>
      <p:grpSpPr>
        <a:xfrm>
          <a:off x="0" y="0"/>
          <a:ext cx="0" cy="0"/>
          <a:chOff x="0" y="0"/>
          <a:chExt cx="0" cy="0"/>
        </a:xfrm>
      </p:grpSpPr>
      <p:sp>
        <p:nvSpPr>
          <p:cNvPr id="214" name="Google Shape;214;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U.S. Industry “Slump” &amp; A New Golden Age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Handhelds Come of Age</a:t>
            </a:r>
            <a:endParaRPr sz="3000">
              <a:solidFill>
                <a:srgbClr val="4FC3CD"/>
              </a:solidFill>
              <a:latin typeface="Bebas Neue"/>
              <a:ea typeface="Bebas Neue"/>
              <a:cs typeface="Bebas Neue"/>
              <a:sym typeface="Bebas Neue"/>
            </a:endParaRPr>
          </a:p>
        </p:txBody>
      </p:sp>
      <p:pic>
        <p:nvPicPr>
          <p:cNvPr descr="Photo of Nintendo Game Boy handheld console." id="215" name="Google Shape;215;p16"/>
          <p:cNvPicPr preferRelativeResize="0"/>
          <p:nvPr/>
        </p:nvPicPr>
        <p:blipFill rotWithShape="1">
          <a:blip r:embed="rId3">
            <a:alphaModFix/>
          </a:blip>
          <a:srcRect b="0" l="0" r="0" t="0"/>
          <a:stretch/>
        </p:blipFill>
        <p:spPr>
          <a:xfrm>
            <a:off x="201549" y="1960900"/>
            <a:ext cx="1715999" cy="2080712"/>
          </a:xfrm>
          <a:prstGeom prst="rect">
            <a:avLst/>
          </a:prstGeom>
          <a:noFill/>
          <a:ln>
            <a:noFill/>
          </a:ln>
        </p:spPr>
      </p:pic>
      <p:sp>
        <p:nvSpPr>
          <p:cNvPr id="216" name="Google Shape;216;p16"/>
          <p:cNvSpPr txBox="1"/>
          <p:nvPr/>
        </p:nvSpPr>
        <p:spPr>
          <a:xfrm>
            <a:off x="120100" y="1711000"/>
            <a:ext cx="1977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intendo Game Boy Color handheld console with Atomic Purple case." id="217" name="Google Shape;217;p16"/>
          <p:cNvPicPr preferRelativeResize="0"/>
          <p:nvPr/>
        </p:nvPicPr>
        <p:blipFill rotWithShape="1">
          <a:blip r:embed="rId4">
            <a:alphaModFix/>
          </a:blip>
          <a:srcRect b="0" l="0" r="0" t="0"/>
          <a:stretch/>
        </p:blipFill>
        <p:spPr>
          <a:xfrm>
            <a:off x="2041300" y="1960900"/>
            <a:ext cx="1530043" cy="2080701"/>
          </a:xfrm>
          <a:prstGeom prst="rect">
            <a:avLst/>
          </a:prstGeom>
          <a:noFill/>
          <a:ln>
            <a:noFill/>
          </a:ln>
        </p:spPr>
      </p:pic>
      <p:sp>
        <p:nvSpPr>
          <p:cNvPr id="218" name="Google Shape;218;p16"/>
          <p:cNvSpPr txBox="1"/>
          <p:nvPr/>
        </p:nvSpPr>
        <p:spPr>
          <a:xfrm>
            <a:off x="1917550" y="1711000"/>
            <a:ext cx="1977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intendo Purple Game Boy Advance handheld console." id="219" name="Google Shape;219;p16"/>
          <p:cNvPicPr preferRelativeResize="0"/>
          <p:nvPr/>
        </p:nvPicPr>
        <p:blipFill rotWithShape="1">
          <a:blip r:embed="rId5">
            <a:alphaModFix/>
          </a:blip>
          <a:srcRect b="0" l="0" r="0" t="0"/>
          <a:stretch/>
        </p:blipFill>
        <p:spPr>
          <a:xfrm>
            <a:off x="3717088" y="1960900"/>
            <a:ext cx="3013622" cy="2080701"/>
          </a:xfrm>
          <a:prstGeom prst="rect">
            <a:avLst/>
          </a:prstGeom>
          <a:noFill/>
          <a:ln>
            <a:noFill/>
          </a:ln>
        </p:spPr>
      </p:pic>
      <p:sp>
        <p:nvSpPr>
          <p:cNvPr id="220" name="Google Shape;220;p16"/>
          <p:cNvSpPr txBox="1"/>
          <p:nvPr/>
        </p:nvSpPr>
        <p:spPr>
          <a:xfrm>
            <a:off x="3633734" y="1711000"/>
            <a:ext cx="2949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intendo Blue Game Boy Advance SP handheld console." id="221" name="Google Shape;221;p16"/>
          <p:cNvPicPr preferRelativeResize="0"/>
          <p:nvPr/>
        </p:nvPicPr>
        <p:blipFill rotWithShape="1">
          <a:blip r:embed="rId6">
            <a:alphaModFix/>
          </a:blip>
          <a:srcRect b="0" l="0" r="0" t="0"/>
          <a:stretch/>
        </p:blipFill>
        <p:spPr>
          <a:xfrm>
            <a:off x="6886050" y="1960900"/>
            <a:ext cx="2064471" cy="2080701"/>
          </a:xfrm>
          <a:prstGeom prst="rect">
            <a:avLst/>
          </a:prstGeom>
          <a:noFill/>
          <a:ln>
            <a:noFill/>
          </a:ln>
        </p:spPr>
      </p:pic>
      <p:sp>
        <p:nvSpPr>
          <p:cNvPr id="222" name="Google Shape;222;p16"/>
          <p:cNvSpPr txBox="1"/>
          <p:nvPr/>
        </p:nvSpPr>
        <p:spPr>
          <a:xfrm>
            <a:off x="6793075" y="1711000"/>
            <a:ext cx="2206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23" name="Google Shape;223;p16"/>
          <p:cNvSpPr txBox="1"/>
          <p:nvPr/>
        </p:nvSpPr>
        <p:spPr>
          <a:xfrm>
            <a:off x="120100" y="4049075"/>
            <a:ext cx="891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Nintendo’s Game Boy</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followed by the Game Boy Color</a:t>
            </a:r>
            <a:r>
              <a:rPr b="1" lang="en" sz="1000">
                <a:solidFill>
                  <a:schemeClr val="dk1"/>
                </a:solidFill>
                <a:latin typeface="Roboto Condensed"/>
                <a:ea typeface="Roboto Condensed"/>
                <a:cs typeface="Roboto Condensed"/>
                <a:sym typeface="Roboto Condensed"/>
              </a:rPr>
              <a:t> - c</a:t>
            </a:r>
            <a:r>
              <a:rPr b="1" i="0" lang="en" sz="1000" u="none" cap="none" strike="noStrike">
                <a:solidFill>
                  <a:srgbClr val="FFFFFF"/>
                </a:solidFill>
                <a:latin typeface="Roboto Condensed"/>
                <a:ea typeface="Roboto Condensed"/>
                <a:cs typeface="Roboto Condensed"/>
                <a:sym typeface="Roboto Condensed"/>
              </a:rPr>
              <a:t>enter-left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Game Boy Advance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center-right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Game Boy Advance SP</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kicked off a new era of portable gaming.</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4" name="Google Shape;224;p16"/>
          <p:cNvPicPr preferRelativeResize="0"/>
          <p:nvPr/>
        </p:nvPicPr>
        <p:blipFill rotWithShape="1">
          <a:blip r:embed="rId7">
            <a:alphaModFix/>
          </a:blip>
          <a:srcRect b="0" l="0" r="0" t="0"/>
          <a:stretch/>
        </p:blipFill>
        <p:spPr>
          <a:xfrm>
            <a:off x="0" y="0"/>
            <a:ext cx="9144003" cy="683121"/>
          </a:xfrm>
          <a:prstGeom prst="rect">
            <a:avLst/>
          </a:prstGeom>
          <a:noFill/>
          <a:ln>
            <a:noFill/>
          </a:ln>
        </p:spPr>
      </p:pic>
      <p:pic>
        <p:nvPicPr>
          <p:cNvPr descr="Novy Unlimited logo" id="225" name="Google Shape;225;p16"/>
          <p:cNvPicPr preferRelativeResize="0"/>
          <p:nvPr/>
        </p:nvPicPr>
        <p:blipFill rotWithShape="1">
          <a:blip r:embed="rId8">
            <a:alphaModFix/>
          </a:blip>
          <a:srcRect b="0" l="0" r="0" t="0"/>
          <a:stretch/>
        </p:blipFill>
        <p:spPr>
          <a:xfrm>
            <a:off x="76712" y="4625325"/>
            <a:ext cx="1564960" cy="423050"/>
          </a:xfrm>
          <a:prstGeom prst="rect">
            <a:avLst/>
          </a:prstGeom>
          <a:noFill/>
          <a:ln>
            <a:noFill/>
          </a:ln>
        </p:spPr>
      </p:pic>
      <p:sp>
        <p:nvSpPr>
          <p:cNvPr id="226" name="Google Shape;226;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0" name="Shape 230"/>
        <p:cNvGrpSpPr/>
        <p:nvPr/>
      </p:nvGrpSpPr>
      <p:grpSpPr>
        <a:xfrm>
          <a:off x="0" y="0"/>
          <a:ext cx="0" cy="0"/>
          <a:chOff x="0" y="0"/>
          <a:chExt cx="0" cy="0"/>
        </a:xfrm>
      </p:grpSpPr>
      <p:sp>
        <p:nvSpPr>
          <p:cNvPr id="231" name="Google Shape;231;p1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Personal Computer Revolution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Mainframes &amp; Text Adventures</a:t>
            </a:r>
            <a:endParaRPr sz="3000">
              <a:solidFill>
                <a:srgbClr val="4FC3CD"/>
              </a:solidFill>
              <a:latin typeface="Bebas Neue"/>
              <a:ea typeface="Bebas Neue"/>
              <a:cs typeface="Bebas Neue"/>
              <a:sym typeface="Bebas Neue"/>
            </a:endParaRPr>
          </a:p>
        </p:txBody>
      </p:sp>
      <p:pic>
        <p:nvPicPr>
          <p:cNvPr descr="Photo of Colossal Cave Adventure featured on a VT100 video terminal." id="232" name="Google Shape;232;p17"/>
          <p:cNvPicPr preferRelativeResize="0"/>
          <p:nvPr/>
        </p:nvPicPr>
        <p:blipFill rotWithShape="1">
          <a:blip r:embed="rId3">
            <a:alphaModFix/>
          </a:blip>
          <a:srcRect b="0" l="0" r="0" t="0"/>
          <a:stretch/>
        </p:blipFill>
        <p:spPr>
          <a:xfrm>
            <a:off x="2792076" y="1955450"/>
            <a:ext cx="3559849" cy="2669875"/>
          </a:xfrm>
          <a:prstGeom prst="rect">
            <a:avLst/>
          </a:prstGeom>
          <a:noFill/>
          <a:ln>
            <a:noFill/>
          </a:ln>
        </p:spPr>
      </p:pic>
      <p:sp>
        <p:nvSpPr>
          <p:cNvPr id="233" name="Google Shape;233;p17"/>
          <p:cNvSpPr txBox="1"/>
          <p:nvPr/>
        </p:nvSpPr>
        <p:spPr>
          <a:xfrm>
            <a:off x="2716325" y="1686075"/>
            <a:ext cx="3818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Autopilot (Wikimedia Commons) - modified by Justin Sadur</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4" name="Google Shape;234;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5" name="Google Shape;235;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6" name="Google Shape;236;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0" name="Shape 240"/>
        <p:cNvGrpSpPr/>
        <p:nvPr/>
      </p:nvGrpSpPr>
      <p:grpSpPr>
        <a:xfrm>
          <a:off x="0" y="0"/>
          <a:ext cx="0" cy="0"/>
          <a:chOff x="0" y="0"/>
          <a:chExt cx="0" cy="0"/>
        </a:xfrm>
      </p:grpSpPr>
      <p:sp>
        <p:nvSpPr>
          <p:cNvPr id="241" name="Google Shape;241;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Personal Computer Revolution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Apple </a:t>
            </a:r>
            <a:r>
              <a:rPr lang="en" sz="3000">
                <a:solidFill>
                  <a:srgbClr val="4FC3CD"/>
                </a:solidFill>
                <a:latin typeface="Bebas Neue"/>
                <a:ea typeface="Bebas Neue"/>
                <a:cs typeface="Bebas Neue"/>
                <a:sym typeface="Bebas Neue"/>
              </a:rPr>
              <a:t>II</a:t>
            </a:r>
            <a:endParaRPr sz="3000">
              <a:solidFill>
                <a:srgbClr val="4FC3CD"/>
              </a:solidFill>
              <a:latin typeface="Bebas Neue"/>
              <a:ea typeface="Bebas Neue"/>
              <a:cs typeface="Bebas Neue"/>
              <a:sym typeface="Bebas Neue"/>
            </a:endParaRPr>
          </a:p>
        </p:txBody>
      </p:sp>
      <p:pic>
        <p:nvPicPr>
          <p:cNvPr descr="Photo of Apple II home computer, facing right." id="242" name="Google Shape;242;p18"/>
          <p:cNvPicPr preferRelativeResize="0"/>
          <p:nvPr/>
        </p:nvPicPr>
        <p:blipFill rotWithShape="1">
          <a:blip r:embed="rId3">
            <a:alphaModFix/>
          </a:blip>
          <a:srcRect b="0" l="0" r="0" t="0"/>
          <a:stretch/>
        </p:blipFill>
        <p:spPr>
          <a:xfrm>
            <a:off x="2877038" y="1565450"/>
            <a:ext cx="3389926" cy="3389926"/>
          </a:xfrm>
          <a:prstGeom prst="rect">
            <a:avLst/>
          </a:prstGeom>
          <a:noFill/>
          <a:ln>
            <a:noFill/>
          </a:ln>
        </p:spPr>
      </p:pic>
      <p:sp>
        <p:nvSpPr>
          <p:cNvPr id="243" name="Google Shape;243;p18"/>
          <p:cNvSpPr txBox="1"/>
          <p:nvPr/>
        </p:nvSpPr>
        <p:spPr>
          <a:xfrm>
            <a:off x="3280125" y="1797225"/>
            <a:ext cx="2115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Rama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44" name="Google Shape;244;p18"/>
          <p:cNvSpPr txBox="1"/>
          <p:nvPr/>
        </p:nvSpPr>
        <p:spPr>
          <a:xfrm>
            <a:off x="2635200" y="4465575"/>
            <a:ext cx="3873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first home computer games were played on the Apple II.</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5" name="Google Shape;245;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6" name="Google Shape;246;p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47" name="Google Shape;247;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51" name="Shape 251"/>
        <p:cNvGrpSpPr/>
        <p:nvPr/>
      </p:nvGrpSpPr>
      <p:grpSpPr>
        <a:xfrm>
          <a:off x="0" y="0"/>
          <a:ext cx="0" cy="0"/>
          <a:chOff x="0" y="0"/>
          <a:chExt cx="0" cy="0"/>
        </a:xfrm>
      </p:grpSpPr>
      <p:sp>
        <p:nvSpPr>
          <p:cNvPr id="252" name="Google Shape;252;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Personal Computer Revolution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Commodore 64</a:t>
            </a:r>
            <a:endParaRPr sz="3000">
              <a:solidFill>
                <a:srgbClr val="4FC3CD"/>
              </a:solidFill>
              <a:latin typeface="Bebas Neue"/>
              <a:ea typeface="Bebas Neue"/>
              <a:cs typeface="Bebas Neue"/>
              <a:sym typeface="Bebas Neue"/>
            </a:endParaRPr>
          </a:p>
        </p:txBody>
      </p:sp>
      <p:pic>
        <p:nvPicPr>
          <p:cNvPr descr="Photo of Commodore 64 home computer. " id="253" name="Google Shape;253;p19"/>
          <p:cNvPicPr preferRelativeResize="0"/>
          <p:nvPr/>
        </p:nvPicPr>
        <p:blipFill rotWithShape="1">
          <a:blip r:embed="rId3">
            <a:alphaModFix/>
          </a:blip>
          <a:srcRect b="0" l="0" r="0" t="0"/>
          <a:stretch/>
        </p:blipFill>
        <p:spPr>
          <a:xfrm>
            <a:off x="2511175" y="1956150"/>
            <a:ext cx="4121626" cy="2330475"/>
          </a:xfrm>
          <a:prstGeom prst="rect">
            <a:avLst/>
          </a:prstGeom>
          <a:noFill/>
          <a:ln>
            <a:noFill/>
          </a:ln>
        </p:spPr>
      </p:pic>
      <p:sp>
        <p:nvSpPr>
          <p:cNvPr id="254" name="Google Shape;254;p19"/>
          <p:cNvSpPr txBox="1"/>
          <p:nvPr/>
        </p:nvSpPr>
        <p:spPr>
          <a:xfrm>
            <a:off x="2393150" y="172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55" name="Google Shape;255;p19"/>
          <p:cNvSpPr txBox="1"/>
          <p:nvPr/>
        </p:nvSpPr>
        <p:spPr>
          <a:xfrm>
            <a:off x="2419800" y="4286625"/>
            <a:ext cx="4506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Commodore 64 made personal computing affordable.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6" name="Google Shape;256;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57" name="Google Shape;257;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58" name="Google Shape;258;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528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1</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HISTORICAL ELEMENTS </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HOW DID WE GET HERE?</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2" name="Shape 262"/>
        <p:cNvGrpSpPr/>
        <p:nvPr/>
      </p:nvGrpSpPr>
      <p:grpSpPr>
        <a:xfrm>
          <a:off x="0" y="0"/>
          <a:ext cx="0" cy="0"/>
          <a:chOff x="0" y="0"/>
          <a:chExt cx="0" cy="0"/>
        </a:xfrm>
      </p:grpSpPr>
      <p:sp>
        <p:nvSpPr>
          <p:cNvPr id="263" name="Google Shape;263;p2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Multiplayer Meets the Online Elite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Plato</a:t>
            </a:r>
            <a:endParaRPr sz="3000">
              <a:solidFill>
                <a:srgbClr val="4FC3CD"/>
              </a:solidFill>
              <a:latin typeface="Bebas Neue"/>
              <a:ea typeface="Bebas Neue"/>
              <a:cs typeface="Bebas Neue"/>
              <a:sym typeface="Bebas Neue"/>
            </a:endParaRPr>
          </a:p>
        </p:txBody>
      </p:sp>
      <p:pic>
        <p:nvPicPr>
          <p:cNvPr descr="Photo of Spacewar! on a PDP-1 monitor." id="264" name="Google Shape;264;p20"/>
          <p:cNvPicPr preferRelativeResize="0"/>
          <p:nvPr/>
        </p:nvPicPr>
        <p:blipFill rotWithShape="1">
          <a:blip r:embed="rId3">
            <a:alphaModFix/>
          </a:blip>
          <a:srcRect b="0" l="0" r="0" t="0"/>
          <a:stretch/>
        </p:blipFill>
        <p:spPr>
          <a:xfrm>
            <a:off x="2826199" y="1865925"/>
            <a:ext cx="3491599" cy="2349325"/>
          </a:xfrm>
          <a:prstGeom prst="rect">
            <a:avLst/>
          </a:prstGeom>
          <a:noFill/>
          <a:ln>
            <a:noFill/>
          </a:ln>
        </p:spPr>
      </p:pic>
      <p:sp>
        <p:nvSpPr>
          <p:cNvPr id="265" name="Google Shape;265;p20"/>
          <p:cNvSpPr txBox="1"/>
          <p:nvPr/>
        </p:nvSpPr>
        <p:spPr>
          <a:xfrm>
            <a:off x="2728400" y="16101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Joi Ito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66" name="Google Shape;266;p20"/>
          <p:cNvSpPr txBox="1"/>
          <p:nvPr/>
        </p:nvSpPr>
        <p:spPr>
          <a:xfrm>
            <a:off x="2728400" y="4215250"/>
            <a:ext cx="4101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mainframe game that started it all</a:t>
            </a:r>
            <a:r>
              <a:rPr b="1" lang="en" sz="1000">
                <a:solidFill>
                  <a:srgbClr val="FFFFFF"/>
                </a:solidFill>
                <a:latin typeface="Roboto Condensed"/>
                <a:ea typeface="Roboto Condensed"/>
                <a:cs typeface="Roboto Condensed"/>
                <a:sym typeface="Roboto Condensed"/>
              </a:rPr>
              <a:t> - </a:t>
            </a:r>
            <a:r>
              <a:rPr b="1" i="1" lang="en" sz="1000" u="none" cap="none" strike="noStrike">
                <a:solidFill>
                  <a:srgbClr val="FFFFFF"/>
                </a:solidFill>
                <a:latin typeface="Roboto Condensed"/>
                <a:ea typeface="Roboto Condensed"/>
                <a:cs typeface="Roboto Condensed"/>
                <a:sym typeface="Roboto Condensed"/>
              </a:rPr>
              <a:t>Spacewar! </a:t>
            </a:r>
            <a:r>
              <a:rPr b="1" i="0" lang="en" sz="1000" u="none" cap="none" strike="noStrike">
                <a:solidFill>
                  <a:srgbClr val="FFFFFF"/>
                </a:solidFill>
                <a:latin typeface="Roboto Condensed"/>
                <a:ea typeface="Roboto Condensed"/>
                <a:cs typeface="Roboto Condensed"/>
                <a:sym typeface="Roboto Condensed"/>
              </a:rPr>
              <a:t>(shown running on a DEC PDP-1 minicomputer).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67" name="Google Shape;267;p2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68" name="Google Shape;268;p2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9" name="Google Shape;269;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3" name="Shape 273"/>
        <p:cNvGrpSpPr/>
        <p:nvPr/>
      </p:nvGrpSpPr>
      <p:grpSpPr>
        <a:xfrm>
          <a:off x="0" y="0"/>
          <a:ext cx="0" cy="0"/>
          <a:chOff x="0" y="0"/>
          <a:chExt cx="0" cy="0"/>
        </a:xfrm>
      </p:grpSpPr>
      <p:sp>
        <p:nvSpPr>
          <p:cNvPr id="274" name="Google Shape;274;p2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Multiplayer Meets the Online Elite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MUD</a:t>
            </a:r>
            <a:r>
              <a:rPr lang="en" sz="2400">
                <a:solidFill>
                  <a:srgbClr val="4FC3CD"/>
                </a:solidFill>
                <a:latin typeface="Bebas Neue"/>
                <a:ea typeface="Bebas Neue"/>
                <a:cs typeface="Bebas Neue"/>
                <a:sym typeface="Bebas Neue"/>
              </a:rPr>
              <a:t>s</a:t>
            </a:r>
            <a:endParaRPr sz="2400">
              <a:solidFill>
                <a:srgbClr val="4FC3CD"/>
              </a:solidFill>
              <a:latin typeface="Bebas Neue"/>
              <a:ea typeface="Bebas Neue"/>
              <a:cs typeface="Bebas Neue"/>
              <a:sym typeface="Bebas Neue"/>
            </a:endParaRPr>
          </a:p>
        </p:txBody>
      </p:sp>
      <p:pic>
        <p:nvPicPr>
          <p:cNvPr descr="Screenshot of prompt for MUD1, explaining a scenario to the player in green text." id="275" name="Google Shape;275;p21"/>
          <p:cNvPicPr preferRelativeResize="0"/>
          <p:nvPr/>
        </p:nvPicPr>
        <p:blipFill rotWithShape="1">
          <a:blip r:embed="rId3">
            <a:alphaModFix/>
          </a:blip>
          <a:srcRect b="12793" l="560" r="-559" t="0"/>
          <a:stretch/>
        </p:blipFill>
        <p:spPr>
          <a:xfrm>
            <a:off x="1984475" y="1950650"/>
            <a:ext cx="5175050" cy="1994224"/>
          </a:xfrm>
          <a:prstGeom prst="rect">
            <a:avLst/>
          </a:prstGeom>
          <a:noFill/>
          <a:ln>
            <a:noFill/>
          </a:ln>
        </p:spPr>
      </p:pic>
      <p:sp>
        <p:nvSpPr>
          <p:cNvPr id="276" name="Google Shape;276;p21"/>
          <p:cNvSpPr txBox="1"/>
          <p:nvPr/>
        </p:nvSpPr>
        <p:spPr>
          <a:xfrm>
            <a:off x="1949250" y="1691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Richard Bartle</a:t>
            </a:r>
            <a:endParaRPr b="1" i="0" sz="800" u="none" cap="none" strike="noStrike">
              <a:solidFill>
                <a:srgbClr val="FFFFFF"/>
              </a:solidFill>
              <a:latin typeface="Roboto Condensed"/>
              <a:ea typeface="Roboto Condensed"/>
              <a:cs typeface="Roboto Condensed"/>
              <a:sym typeface="Roboto Condensed"/>
            </a:endParaRPr>
          </a:p>
        </p:txBody>
      </p:sp>
      <p:sp>
        <p:nvSpPr>
          <p:cNvPr id="277" name="Google Shape;277;p21"/>
          <p:cNvSpPr txBox="1"/>
          <p:nvPr/>
        </p:nvSpPr>
        <p:spPr>
          <a:xfrm>
            <a:off x="1949250" y="3944875"/>
            <a:ext cx="5349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MUD1, considered to be the oldest virtual world in existence, was created by Richard Bartle and Roy Trubshaw in 1978.</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78" name="Google Shape;278;p2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79" name="Google Shape;279;p2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80" name="Google Shape;280;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4" name="Shape 284"/>
        <p:cNvGrpSpPr/>
        <p:nvPr/>
      </p:nvGrpSpPr>
      <p:grpSpPr>
        <a:xfrm>
          <a:off x="0" y="0"/>
          <a:ext cx="0" cy="0"/>
          <a:chOff x="0" y="0"/>
          <a:chExt cx="0" cy="0"/>
        </a:xfrm>
      </p:grpSpPr>
      <p:sp>
        <p:nvSpPr>
          <p:cNvPr id="285" name="Google Shape;285;p2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Multiplayer Meets the Online Elite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a:t>
            </a:r>
            <a:r>
              <a:rPr lang="en" sz="2400">
                <a:solidFill>
                  <a:srgbClr val="4FC3CD"/>
                </a:solidFill>
                <a:latin typeface="Bebas Neue"/>
                <a:ea typeface="Bebas Neue"/>
                <a:cs typeface="Bebas Neue"/>
                <a:sym typeface="Bebas Neue"/>
              </a:rPr>
              <a:t>ompu</a:t>
            </a:r>
            <a:r>
              <a:rPr lang="en" sz="3000">
                <a:solidFill>
                  <a:srgbClr val="4FC3CD"/>
                </a:solidFill>
                <a:latin typeface="Bebas Neue"/>
                <a:ea typeface="Bebas Neue"/>
                <a:cs typeface="Bebas Neue"/>
                <a:sym typeface="Bebas Neue"/>
              </a:rPr>
              <a:t>S</a:t>
            </a:r>
            <a:r>
              <a:rPr lang="en" sz="2400">
                <a:solidFill>
                  <a:srgbClr val="4FC3CD"/>
                </a:solidFill>
                <a:latin typeface="Bebas Neue"/>
                <a:ea typeface="Bebas Neue"/>
                <a:cs typeface="Bebas Neue"/>
                <a:sym typeface="Bebas Neue"/>
              </a:rPr>
              <a:t>erve</a:t>
            </a:r>
            <a:endParaRPr sz="2400">
              <a:solidFill>
                <a:srgbClr val="4FC3CD"/>
              </a:solidFill>
              <a:latin typeface="Bebas Neue"/>
              <a:ea typeface="Bebas Neue"/>
              <a:cs typeface="Bebas Neue"/>
              <a:sym typeface="Bebas Neue"/>
            </a:endParaRPr>
          </a:p>
        </p:txBody>
      </p:sp>
      <p:pic>
        <p:nvPicPr>
          <p:cNvPr descr="CompuServe logo" id="286" name="Google Shape;286;p22"/>
          <p:cNvPicPr preferRelativeResize="0"/>
          <p:nvPr/>
        </p:nvPicPr>
        <p:blipFill>
          <a:blip r:embed="rId3">
            <a:alphaModFix/>
          </a:blip>
          <a:stretch>
            <a:fillRect/>
          </a:stretch>
        </p:blipFill>
        <p:spPr>
          <a:xfrm>
            <a:off x="3286650" y="2012075"/>
            <a:ext cx="2570701" cy="2570701"/>
          </a:xfrm>
          <a:prstGeom prst="rect">
            <a:avLst/>
          </a:prstGeom>
          <a:noFill/>
          <a:ln>
            <a:noFill/>
          </a:ln>
        </p:spPr>
      </p:pic>
      <p:sp>
        <p:nvSpPr>
          <p:cNvPr id="287" name="Google Shape;287;p22"/>
          <p:cNvSpPr txBox="1"/>
          <p:nvPr/>
        </p:nvSpPr>
        <p:spPr>
          <a:xfrm>
            <a:off x="3205488" y="1762850"/>
            <a:ext cx="298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Yahoo</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8" name="Google Shape;288;p2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89" name="Google Shape;289;p2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90" name="Google Shape;290;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4" name="Shape 294"/>
        <p:cNvGrpSpPr/>
        <p:nvPr/>
      </p:nvGrpSpPr>
      <p:grpSpPr>
        <a:xfrm>
          <a:off x="0" y="0"/>
          <a:ext cx="0" cy="0"/>
          <a:chOff x="0" y="0"/>
          <a:chExt cx="0" cy="0"/>
        </a:xfrm>
      </p:grpSpPr>
      <p:sp>
        <p:nvSpPr>
          <p:cNvPr id="295" name="Google Shape;295;p2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Multiplayer Meets the Online Elite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Quantum Link</a:t>
            </a:r>
            <a:endParaRPr sz="2400">
              <a:solidFill>
                <a:srgbClr val="4FC3CD"/>
              </a:solidFill>
              <a:latin typeface="Bebas Neue"/>
              <a:ea typeface="Bebas Neue"/>
              <a:cs typeface="Bebas Neue"/>
              <a:sym typeface="Bebas Neue"/>
            </a:endParaRPr>
          </a:p>
        </p:txBody>
      </p:sp>
      <p:pic>
        <p:nvPicPr>
          <p:cNvPr descr="Screenshot of Quantum Link menu, featuring options in an array of colors." id="296" name="Google Shape;296;p23"/>
          <p:cNvPicPr preferRelativeResize="0"/>
          <p:nvPr/>
        </p:nvPicPr>
        <p:blipFill rotWithShape="1">
          <a:blip r:embed="rId3">
            <a:alphaModFix/>
          </a:blip>
          <a:srcRect b="0" l="0" r="0" t="0"/>
          <a:stretch/>
        </p:blipFill>
        <p:spPr>
          <a:xfrm>
            <a:off x="2377736" y="1973550"/>
            <a:ext cx="4388525" cy="2747325"/>
          </a:xfrm>
          <a:prstGeom prst="rect">
            <a:avLst/>
          </a:prstGeom>
          <a:noFill/>
          <a:ln>
            <a:noFill/>
          </a:ln>
        </p:spPr>
      </p:pic>
      <p:sp>
        <p:nvSpPr>
          <p:cNvPr id="297" name="Google Shape;297;p23"/>
          <p:cNvSpPr txBox="1"/>
          <p:nvPr/>
        </p:nvSpPr>
        <p:spPr>
          <a:xfrm>
            <a:off x="2292763" y="1726075"/>
            <a:ext cx="298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Yahoo</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98" name="Google Shape;298;p2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99" name="Google Shape;299;p2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00" name="Google Shape;300;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4" name="Shape 304"/>
        <p:cNvGrpSpPr/>
        <p:nvPr/>
      </p:nvGrpSpPr>
      <p:grpSpPr>
        <a:xfrm>
          <a:off x="0" y="0"/>
          <a:ext cx="0" cy="0"/>
          <a:chOff x="0" y="0"/>
          <a:chExt cx="0" cy="0"/>
        </a:xfrm>
      </p:grpSpPr>
      <p:sp>
        <p:nvSpPr>
          <p:cNvPr id="305" name="Google Shape;305;p2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Multiplayer Meets the Online Elite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a:t>
            </a:r>
            <a:r>
              <a:rPr lang="en" sz="2400">
                <a:solidFill>
                  <a:srgbClr val="4FC3CD"/>
                </a:solidFill>
                <a:latin typeface="Bebas Neue"/>
                <a:ea typeface="Bebas Neue"/>
                <a:cs typeface="Bebas Neue"/>
                <a:sym typeface="Bebas Neue"/>
              </a:rPr>
              <a:t>nie</a:t>
            </a:r>
            <a:endParaRPr sz="2400">
              <a:solidFill>
                <a:srgbClr val="4FC3CD"/>
              </a:solidFill>
              <a:latin typeface="Bebas Neue"/>
              <a:ea typeface="Bebas Neue"/>
              <a:cs typeface="Bebas Neue"/>
              <a:sym typeface="Bebas Neue"/>
            </a:endParaRPr>
          </a:p>
        </p:txBody>
      </p:sp>
      <p:pic>
        <p:nvPicPr>
          <p:cNvPr descr="Screenshot of GEnie interface, featuring the login screen. " id="306" name="Google Shape;306;p24"/>
          <p:cNvPicPr preferRelativeResize="0"/>
          <p:nvPr/>
        </p:nvPicPr>
        <p:blipFill rotWithShape="1">
          <a:blip r:embed="rId3">
            <a:alphaModFix/>
          </a:blip>
          <a:srcRect b="0" l="0" r="0" t="0"/>
          <a:stretch/>
        </p:blipFill>
        <p:spPr>
          <a:xfrm>
            <a:off x="2745364" y="1882625"/>
            <a:ext cx="3653275" cy="2276550"/>
          </a:xfrm>
          <a:prstGeom prst="rect">
            <a:avLst/>
          </a:prstGeom>
          <a:noFill/>
          <a:ln>
            <a:noFill/>
          </a:ln>
        </p:spPr>
      </p:pic>
      <p:sp>
        <p:nvSpPr>
          <p:cNvPr id="307" name="Google Shape;307;p24"/>
          <p:cNvSpPr txBox="1"/>
          <p:nvPr/>
        </p:nvSpPr>
        <p:spPr>
          <a:xfrm>
            <a:off x="2636538" y="1624525"/>
            <a:ext cx="298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Ken Gagne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308" name="Google Shape;308;p24"/>
          <p:cNvSpPr txBox="1"/>
          <p:nvPr/>
        </p:nvSpPr>
        <p:spPr>
          <a:xfrm>
            <a:off x="2684451" y="4159175"/>
            <a:ext cx="3761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GEnie once established itself as the premier online service for multiplayer online games.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09" name="Google Shape;309;p2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10" name="Google Shape;310;p2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11" name="Google Shape;311;p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15" name="Shape 315"/>
        <p:cNvGrpSpPr/>
        <p:nvPr/>
      </p:nvGrpSpPr>
      <p:grpSpPr>
        <a:xfrm>
          <a:off x="0" y="0"/>
          <a:ext cx="0" cy="0"/>
          <a:chOff x="0" y="0"/>
          <a:chExt cx="0" cy="0"/>
        </a:xfrm>
      </p:grpSpPr>
      <p:sp>
        <p:nvSpPr>
          <p:cNvPr id="316" name="Google Shape;316;p25"/>
          <p:cNvSpPr txBox="1"/>
          <p:nvPr>
            <p:ph type="title"/>
          </p:nvPr>
        </p:nvSpPr>
        <p:spPr>
          <a:xfrm>
            <a:off x="311700" y="826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Nomadic Culture</a:t>
            </a:r>
            <a:endParaRPr sz="3000">
              <a:latin typeface="Bebas Neue"/>
              <a:ea typeface="Bebas Neue"/>
              <a:cs typeface="Bebas Neue"/>
              <a:sym typeface="Bebas Neue"/>
            </a:endParaRPr>
          </a:p>
        </p:txBody>
      </p:sp>
      <p:pic>
        <p:nvPicPr>
          <p:cNvPr descr="Photo of first-generation iPhone resting in a person's hand." id="317" name="Google Shape;317;p25"/>
          <p:cNvPicPr preferRelativeResize="0"/>
          <p:nvPr/>
        </p:nvPicPr>
        <p:blipFill rotWithShape="1">
          <a:blip r:embed="rId3">
            <a:alphaModFix/>
          </a:blip>
          <a:srcRect b="0" l="0" r="0" t="0"/>
          <a:stretch/>
        </p:blipFill>
        <p:spPr>
          <a:xfrm>
            <a:off x="2337128" y="1930900"/>
            <a:ext cx="1842422" cy="2014750"/>
          </a:xfrm>
          <a:prstGeom prst="rect">
            <a:avLst/>
          </a:prstGeom>
          <a:noFill/>
          <a:ln>
            <a:noFill/>
          </a:ln>
        </p:spPr>
      </p:pic>
      <p:sp>
        <p:nvSpPr>
          <p:cNvPr id="318" name="Google Shape;318;p25"/>
          <p:cNvSpPr txBox="1"/>
          <p:nvPr/>
        </p:nvSpPr>
        <p:spPr>
          <a:xfrm>
            <a:off x="2286850" y="1676350"/>
            <a:ext cx="1475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Jason Rhode (Flickr)</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T-Mobile G1 mobile device, featuring the calendar application on the screen. " id="319" name="Google Shape;319;p25"/>
          <p:cNvPicPr preferRelativeResize="0"/>
          <p:nvPr/>
        </p:nvPicPr>
        <p:blipFill rotWithShape="1">
          <a:blip r:embed="rId4">
            <a:alphaModFix/>
          </a:blip>
          <a:srcRect b="0" l="0" r="0" t="0"/>
          <a:stretch/>
        </p:blipFill>
        <p:spPr>
          <a:xfrm>
            <a:off x="4272097" y="1930900"/>
            <a:ext cx="2605432" cy="2014749"/>
          </a:xfrm>
          <a:prstGeom prst="rect">
            <a:avLst/>
          </a:prstGeom>
          <a:noFill/>
          <a:ln>
            <a:noFill/>
          </a:ln>
        </p:spPr>
      </p:pic>
      <p:sp>
        <p:nvSpPr>
          <p:cNvPr id="320" name="Google Shape;320;p25"/>
          <p:cNvSpPr txBox="1"/>
          <p:nvPr/>
        </p:nvSpPr>
        <p:spPr>
          <a:xfrm>
            <a:off x="4176166" y="1655050"/>
            <a:ext cx="22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AxelBoldt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321" name="Google Shape;321;p25"/>
          <p:cNvSpPr txBox="1"/>
          <p:nvPr/>
        </p:nvSpPr>
        <p:spPr>
          <a:xfrm>
            <a:off x="2199275" y="3945650"/>
            <a:ext cx="4806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Smartphones such as Apple’s iPhone series (first-generation model shown</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 and a variety of Android-based systems (T-Mobile G1</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 dominate the mobile market.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22" name="Google Shape;322;p2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23" name="Google Shape;323;p2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24" name="Google Shape;324;p2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28" name="Shape 328"/>
        <p:cNvGrpSpPr/>
        <p:nvPr/>
      </p:nvGrpSpPr>
      <p:grpSpPr>
        <a:xfrm>
          <a:off x="0" y="0"/>
          <a:ext cx="0" cy="0"/>
          <a:chOff x="0" y="0"/>
          <a:chExt cx="0" cy="0"/>
        </a:xfrm>
      </p:grpSpPr>
      <p:sp>
        <p:nvSpPr>
          <p:cNvPr id="329" name="Google Shape;329;g2f33d0a5920_0_1"/>
          <p:cNvSpPr txBox="1"/>
          <p:nvPr>
            <p:ph type="title"/>
          </p:nvPr>
        </p:nvSpPr>
        <p:spPr>
          <a:xfrm>
            <a:off x="311700" y="8260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Bebas Neue"/>
                <a:ea typeface="Bebas Neue"/>
                <a:cs typeface="Bebas Neue"/>
                <a:sym typeface="Bebas Neue"/>
              </a:rPr>
              <a:t>Nomadic Culture</a:t>
            </a:r>
            <a:endParaRPr sz="3000">
              <a:latin typeface="Bebas Neue"/>
              <a:ea typeface="Bebas Neue"/>
              <a:cs typeface="Bebas Neue"/>
              <a:sym typeface="Bebas Neue"/>
            </a:endParaRPr>
          </a:p>
        </p:txBody>
      </p:sp>
      <p:pic>
        <p:nvPicPr>
          <p:cNvPr descr="Photo of man holding an Apple iPad 2 tablet, playing a racing game." id="330" name="Google Shape;330;g2f33d0a5920_0_1"/>
          <p:cNvPicPr preferRelativeResize="0"/>
          <p:nvPr/>
        </p:nvPicPr>
        <p:blipFill rotWithShape="1">
          <a:blip r:embed="rId3">
            <a:alphaModFix/>
          </a:blip>
          <a:srcRect b="0" l="0" r="0" t="0"/>
          <a:stretch/>
        </p:blipFill>
        <p:spPr>
          <a:xfrm>
            <a:off x="1752164" y="1972450"/>
            <a:ext cx="2796831" cy="1957453"/>
          </a:xfrm>
          <a:prstGeom prst="rect">
            <a:avLst/>
          </a:prstGeom>
          <a:noFill/>
          <a:ln>
            <a:noFill/>
          </a:ln>
        </p:spPr>
      </p:pic>
      <p:sp>
        <p:nvSpPr>
          <p:cNvPr id="331" name="Google Shape;331;g2f33d0a5920_0_1"/>
          <p:cNvSpPr txBox="1"/>
          <p:nvPr/>
        </p:nvSpPr>
        <p:spPr>
          <a:xfrm>
            <a:off x="1671104" y="1664650"/>
            <a:ext cx="24531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pressureUA (iStock)</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person's hands holding a Motorola Xoom Android tablet while playing a mobile game." id="332" name="Google Shape;332;g2f33d0a5920_0_1"/>
          <p:cNvPicPr preferRelativeResize="0"/>
          <p:nvPr/>
        </p:nvPicPr>
        <p:blipFill rotWithShape="1">
          <a:blip r:embed="rId4">
            <a:alphaModFix/>
          </a:blip>
          <a:srcRect b="0" l="0" r="0" t="0"/>
          <a:stretch/>
        </p:blipFill>
        <p:spPr>
          <a:xfrm>
            <a:off x="4676054" y="1996854"/>
            <a:ext cx="2796836" cy="1942445"/>
          </a:xfrm>
          <a:prstGeom prst="rect">
            <a:avLst/>
          </a:prstGeom>
          <a:noFill/>
          <a:ln>
            <a:noFill/>
          </a:ln>
        </p:spPr>
      </p:pic>
      <p:sp>
        <p:nvSpPr>
          <p:cNvPr id="333" name="Google Shape;333;g2f33d0a5920_0_1"/>
          <p:cNvSpPr txBox="1"/>
          <p:nvPr/>
        </p:nvSpPr>
        <p:spPr>
          <a:xfrm>
            <a:off x="4548975" y="1710350"/>
            <a:ext cx="2710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REUTERS/Beck Diefenbach (Alamy Stock Photo)</a:t>
            </a:r>
            <a:endParaRPr b="1" i="0" sz="800" u="none" cap="none" strike="noStrike">
              <a:solidFill>
                <a:srgbClr val="FFFFFF"/>
              </a:solidFill>
              <a:latin typeface="Roboto Condensed"/>
              <a:ea typeface="Roboto Condensed"/>
              <a:cs typeface="Roboto Condensed"/>
              <a:sym typeface="Roboto Condensed"/>
            </a:endParaRPr>
          </a:p>
        </p:txBody>
      </p:sp>
      <p:sp>
        <p:nvSpPr>
          <p:cNvPr id="334" name="Google Shape;334;g2f33d0a5920_0_1"/>
          <p:cNvSpPr txBox="1"/>
          <p:nvPr/>
        </p:nvSpPr>
        <p:spPr>
          <a:xfrm>
            <a:off x="1641675" y="3929900"/>
            <a:ext cx="5917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Tablet systems such as Apple’s iPad series (iPad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 and a variety of Android-based tablets (Motorola Xoom</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 are basically larger versions of their smartphone counterparts.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5" name="Google Shape;335;g2f33d0a5920_0_1"/>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36" name="Google Shape;336;g2f33d0a5920_0_1"/>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37" name="Google Shape;337;g2f33d0a5920_0_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41" name="Shape 341"/>
        <p:cNvGrpSpPr/>
        <p:nvPr/>
      </p:nvGrpSpPr>
      <p:grpSpPr>
        <a:xfrm>
          <a:off x="0" y="0"/>
          <a:ext cx="0" cy="0"/>
          <a:chOff x="0" y="0"/>
          <a:chExt cx="0" cy="0"/>
        </a:xfrm>
      </p:grpSpPr>
      <p:sp>
        <p:nvSpPr>
          <p:cNvPr id="342" name="Google Shape;342;p26"/>
          <p:cNvSpPr txBox="1"/>
          <p:nvPr>
            <p:ph type="title"/>
          </p:nvPr>
        </p:nvSpPr>
        <p:spPr>
          <a:xfrm>
            <a:off x="311700" y="826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“Big Three” Console Wars</a:t>
            </a:r>
            <a:endParaRPr sz="3000">
              <a:latin typeface="Bebas Neue"/>
              <a:ea typeface="Bebas Neue"/>
              <a:cs typeface="Bebas Neue"/>
              <a:sym typeface="Bebas Neue"/>
            </a:endParaRPr>
          </a:p>
        </p:txBody>
      </p:sp>
      <p:pic>
        <p:nvPicPr>
          <p:cNvPr descr="Photo of Sony PlayStation 2 and PlayStation 2 Slim consoles – both standing upright (including a DualShock controller)." id="343" name="Google Shape;343;p26"/>
          <p:cNvPicPr preferRelativeResize="0"/>
          <p:nvPr/>
        </p:nvPicPr>
        <p:blipFill rotWithShape="1">
          <a:blip r:embed="rId3">
            <a:alphaModFix/>
          </a:blip>
          <a:srcRect b="0" l="0" r="0" t="0"/>
          <a:stretch/>
        </p:blipFill>
        <p:spPr>
          <a:xfrm>
            <a:off x="158725" y="1998825"/>
            <a:ext cx="1865984" cy="1652776"/>
          </a:xfrm>
          <a:prstGeom prst="rect">
            <a:avLst/>
          </a:prstGeom>
          <a:noFill/>
          <a:ln>
            <a:noFill/>
          </a:ln>
        </p:spPr>
      </p:pic>
      <p:sp>
        <p:nvSpPr>
          <p:cNvPr id="344" name="Google Shape;344;p26"/>
          <p:cNvSpPr txBox="1"/>
          <p:nvPr/>
        </p:nvSpPr>
        <p:spPr>
          <a:xfrm>
            <a:off x="76700" y="172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black Xbox console, featuring an attached controller." id="345" name="Google Shape;345;p26"/>
          <p:cNvPicPr preferRelativeResize="0"/>
          <p:nvPr/>
        </p:nvPicPr>
        <p:blipFill rotWithShape="1">
          <a:blip r:embed="rId4">
            <a:alphaModFix/>
          </a:blip>
          <a:srcRect b="0" l="0" r="0" t="0"/>
          <a:stretch/>
        </p:blipFill>
        <p:spPr>
          <a:xfrm>
            <a:off x="2123962" y="1998825"/>
            <a:ext cx="3816100" cy="1652776"/>
          </a:xfrm>
          <a:prstGeom prst="rect">
            <a:avLst/>
          </a:prstGeom>
          <a:noFill/>
          <a:ln>
            <a:noFill/>
          </a:ln>
        </p:spPr>
      </p:pic>
      <p:sp>
        <p:nvSpPr>
          <p:cNvPr id="346" name="Google Shape;346;p26"/>
          <p:cNvSpPr txBox="1"/>
          <p:nvPr/>
        </p:nvSpPr>
        <p:spPr>
          <a:xfrm>
            <a:off x="2045425" y="172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purple GameCube console, featuring an attached controller." id="347" name="Google Shape;347;p26"/>
          <p:cNvPicPr preferRelativeResize="0"/>
          <p:nvPr/>
        </p:nvPicPr>
        <p:blipFill rotWithShape="1">
          <a:blip r:embed="rId5">
            <a:alphaModFix/>
          </a:blip>
          <a:srcRect b="0" l="0" r="0" t="0"/>
          <a:stretch/>
        </p:blipFill>
        <p:spPr>
          <a:xfrm>
            <a:off x="6039288" y="1998825"/>
            <a:ext cx="2945966" cy="1652776"/>
          </a:xfrm>
          <a:prstGeom prst="rect">
            <a:avLst/>
          </a:prstGeom>
          <a:noFill/>
          <a:ln>
            <a:noFill/>
          </a:ln>
        </p:spPr>
      </p:pic>
      <p:sp>
        <p:nvSpPr>
          <p:cNvPr id="348" name="Google Shape;348;p26"/>
          <p:cNvSpPr txBox="1"/>
          <p:nvPr/>
        </p:nvSpPr>
        <p:spPr>
          <a:xfrm>
            <a:off x="5950400" y="172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349" name="Google Shape;349;p26" title="GameCube"/>
          <p:cNvSpPr txBox="1"/>
          <p:nvPr/>
        </p:nvSpPr>
        <p:spPr>
          <a:xfrm>
            <a:off x="76700" y="3614600"/>
            <a:ext cx="8996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PlayStation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Xbox</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middle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GameCube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consoles were manufactured by Sony, Microsoft, and Nintendo, respectively (the “Big Three”).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50" name="Google Shape;350;p26"/>
          <p:cNvPicPr preferRelativeResize="0"/>
          <p:nvPr/>
        </p:nvPicPr>
        <p:blipFill rotWithShape="1">
          <a:blip r:embed="rId6">
            <a:alphaModFix/>
          </a:blip>
          <a:srcRect b="0" l="0" r="0" t="0"/>
          <a:stretch/>
        </p:blipFill>
        <p:spPr>
          <a:xfrm>
            <a:off x="0" y="0"/>
            <a:ext cx="9144003" cy="683121"/>
          </a:xfrm>
          <a:prstGeom prst="rect">
            <a:avLst/>
          </a:prstGeom>
          <a:noFill/>
          <a:ln>
            <a:noFill/>
          </a:ln>
        </p:spPr>
      </p:pic>
      <p:pic>
        <p:nvPicPr>
          <p:cNvPr descr="Novy Unlimited logo" id="351" name="Google Shape;351;p26"/>
          <p:cNvPicPr preferRelativeResize="0"/>
          <p:nvPr/>
        </p:nvPicPr>
        <p:blipFill rotWithShape="1">
          <a:blip r:embed="rId7">
            <a:alphaModFix/>
          </a:blip>
          <a:srcRect b="0" l="0" r="0" t="0"/>
          <a:stretch/>
        </p:blipFill>
        <p:spPr>
          <a:xfrm>
            <a:off x="76712" y="4629825"/>
            <a:ext cx="1564960" cy="423050"/>
          </a:xfrm>
          <a:prstGeom prst="rect">
            <a:avLst/>
          </a:prstGeom>
          <a:noFill/>
          <a:ln>
            <a:noFill/>
          </a:ln>
        </p:spPr>
      </p:pic>
      <p:sp>
        <p:nvSpPr>
          <p:cNvPr id="352" name="Google Shape;352;p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56" name="Shape 356"/>
        <p:cNvGrpSpPr/>
        <p:nvPr/>
      </p:nvGrpSpPr>
      <p:grpSpPr>
        <a:xfrm>
          <a:off x="0" y="0"/>
          <a:ext cx="0" cy="0"/>
          <a:chOff x="0" y="0"/>
          <a:chExt cx="0" cy="0"/>
        </a:xfrm>
      </p:grpSpPr>
      <p:sp>
        <p:nvSpPr>
          <p:cNvPr id="357" name="Google Shape;357;p27"/>
          <p:cNvSpPr txBox="1"/>
          <p:nvPr>
            <p:ph type="title"/>
          </p:nvPr>
        </p:nvSpPr>
        <p:spPr>
          <a:xfrm>
            <a:off x="311700" y="912800"/>
            <a:ext cx="8520600" cy="83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1</a:t>
            </a:r>
            <a:endParaRPr b="1" sz="4800">
              <a:solidFill>
                <a:srgbClr val="4FC3CD"/>
              </a:solidFill>
              <a:latin typeface="Roboto Condensed"/>
              <a:ea typeface="Roboto Condensed"/>
              <a:cs typeface="Roboto Condensed"/>
              <a:sym typeface="Roboto Condensed"/>
            </a:endParaRPr>
          </a:p>
        </p:txBody>
      </p:sp>
      <p:sp>
        <p:nvSpPr>
          <p:cNvPr id="358" name="Google Shape;358;p27"/>
          <p:cNvSpPr txBox="1"/>
          <p:nvPr/>
        </p:nvSpPr>
        <p:spPr>
          <a:xfrm>
            <a:off x="3072000" y="16219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59" name="Google Shape;359;p27"/>
          <p:cNvSpPr txBox="1"/>
          <p:nvPr/>
        </p:nvSpPr>
        <p:spPr>
          <a:xfrm>
            <a:off x="236975" y="20702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360" name="Google Shape;360;p27"/>
          <p:cNvSpPr txBox="1"/>
          <p:nvPr/>
        </p:nvSpPr>
        <p:spPr>
          <a:xfrm>
            <a:off x="527175" y="2106275"/>
            <a:ext cx="83559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What are the </a:t>
            </a:r>
            <a:r>
              <a:rPr b="0" i="1" lang="en" sz="1500" u="none" cap="none" strike="noStrike">
                <a:solidFill>
                  <a:schemeClr val="dk1"/>
                </a:solidFill>
                <a:latin typeface="Roboto Condensed"/>
                <a:ea typeface="Roboto Condensed"/>
                <a:cs typeface="Roboto Condensed"/>
                <a:sym typeface="Roboto Condensed"/>
              </a:rPr>
              <a:t>key phases and milestones</a:t>
            </a:r>
            <a:r>
              <a:rPr b="0" i="0" lang="en" sz="1500" u="none" cap="none" strike="noStrike">
                <a:solidFill>
                  <a:schemeClr val="dk1"/>
                </a:solidFill>
                <a:latin typeface="Roboto Condensed"/>
                <a:ea typeface="Roboto Condensed"/>
                <a:cs typeface="Roboto Condensed"/>
                <a:sym typeface="Roboto Condensed"/>
              </a:rPr>
              <a:t> in the history of game development? How has convergence played a role in connecting these phases?</a:t>
            </a:r>
            <a:endParaRPr b="0" i="0" sz="1500" u="none" cap="none" strike="noStrike">
              <a:solidFill>
                <a:schemeClr val="dk1"/>
              </a:solidFill>
              <a:latin typeface="Roboto Condensed"/>
              <a:ea typeface="Roboto Condensed"/>
              <a:cs typeface="Roboto Condensed"/>
              <a:sym typeface="Roboto Condensed"/>
            </a:endParaRPr>
          </a:p>
        </p:txBody>
      </p:sp>
      <p:sp>
        <p:nvSpPr>
          <p:cNvPr id="361" name="Google Shape;361;p27"/>
          <p:cNvSpPr txBox="1"/>
          <p:nvPr/>
        </p:nvSpPr>
        <p:spPr>
          <a:xfrm>
            <a:off x="236963" y="29264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362" name="Google Shape;362;p27"/>
          <p:cNvSpPr txBox="1"/>
          <p:nvPr/>
        </p:nvSpPr>
        <p:spPr>
          <a:xfrm>
            <a:off x="527175" y="2922825"/>
            <a:ext cx="81714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Why have some </a:t>
            </a:r>
            <a:r>
              <a:rPr i="1" lang="en" sz="1500">
                <a:solidFill>
                  <a:schemeClr val="dk1"/>
                </a:solidFill>
                <a:latin typeface="Roboto Condensed"/>
                <a:ea typeface="Roboto Condensed"/>
                <a:cs typeface="Roboto Condensed"/>
                <a:sym typeface="Roboto Condensed"/>
              </a:rPr>
              <a:t>game development companies</a:t>
            </a:r>
            <a:r>
              <a:rPr lang="en" sz="1500">
                <a:solidFill>
                  <a:schemeClr val="dk1"/>
                </a:solidFill>
                <a:latin typeface="Roboto Condensed"/>
                <a:ea typeface="Roboto Condensed"/>
                <a:cs typeface="Roboto Condensed"/>
                <a:sym typeface="Roboto Condensed"/>
              </a:rPr>
              <a:t> been more successful than others? How can you apply this knowledge to the current industry? </a:t>
            </a:r>
            <a:endParaRPr sz="1500"/>
          </a:p>
        </p:txBody>
      </p:sp>
      <p:sp>
        <p:nvSpPr>
          <p:cNvPr id="363" name="Google Shape;363;p27"/>
          <p:cNvSpPr txBox="1"/>
          <p:nvPr/>
        </p:nvSpPr>
        <p:spPr>
          <a:xfrm>
            <a:off x="236963" y="36251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364" name="Google Shape;364;p27"/>
          <p:cNvSpPr txBox="1"/>
          <p:nvPr/>
        </p:nvSpPr>
        <p:spPr>
          <a:xfrm>
            <a:off x="527175" y="3768325"/>
            <a:ext cx="82404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early games helped attract a </a:t>
            </a:r>
            <a:r>
              <a:rPr i="1" lang="en" sz="1500">
                <a:solidFill>
                  <a:schemeClr val="dk1"/>
                </a:solidFill>
                <a:latin typeface="Roboto Condensed"/>
                <a:ea typeface="Roboto Condensed"/>
                <a:cs typeface="Roboto Condensed"/>
                <a:sym typeface="Roboto Condensed"/>
              </a:rPr>
              <a:t>larger audience</a:t>
            </a:r>
            <a:r>
              <a:rPr lang="en" sz="1500">
                <a:solidFill>
                  <a:schemeClr val="dk1"/>
                </a:solidFill>
                <a:latin typeface="Roboto Condensed"/>
                <a:ea typeface="Roboto Condensed"/>
                <a:cs typeface="Roboto Condensed"/>
                <a:sym typeface="Roboto Condensed"/>
              </a:rPr>
              <a:t> to the industry? Why did they succeed in doing so?</a:t>
            </a:r>
            <a:endParaRPr sz="1500"/>
          </a:p>
        </p:txBody>
      </p:sp>
      <p:pic>
        <p:nvPicPr>
          <p:cNvPr descr="Textbook title (Game Development Essentials: An Introduction - Fourth Edition) and author name (Jeannie Novak)" id="365" name="Google Shape;365;p27"/>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66" name="Google Shape;366;p27"/>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67" name="Google Shape;367;p2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71" name="Shape 371"/>
        <p:cNvGrpSpPr/>
        <p:nvPr/>
      </p:nvGrpSpPr>
      <p:grpSpPr>
        <a:xfrm>
          <a:off x="0" y="0"/>
          <a:ext cx="0" cy="0"/>
          <a:chOff x="0" y="0"/>
          <a:chExt cx="0" cy="0"/>
        </a:xfrm>
      </p:grpSpPr>
      <p:sp>
        <p:nvSpPr>
          <p:cNvPr id="372" name="Google Shape;372;p28"/>
          <p:cNvSpPr txBox="1"/>
          <p:nvPr>
            <p:ph type="title"/>
          </p:nvPr>
        </p:nvSpPr>
        <p:spPr>
          <a:xfrm>
            <a:off x="311700" y="608000"/>
            <a:ext cx="8520600" cy="79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1</a:t>
            </a:r>
            <a:endParaRPr b="1" sz="4300">
              <a:solidFill>
                <a:srgbClr val="4FC3CD"/>
              </a:solidFill>
              <a:latin typeface="Roboto Condensed"/>
              <a:ea typeface="Roboto Condensed"/>
              <a:cs typeface="Roboto Condensed"/>
              <a:sym typeface="Roboto Condensed"/>
            </a:endParaRPr>
          </a:p>
        </p:txBody>
      </p:sp>
      <p:sp>
        <p:nvSpPr>
          <p:cNvPr id="373" name="Google Shape;373;p28"/>
          <p:cNvSpPr txBox="1"/>
          <p:nvPr/>
        </p:nvSpPr>
        <p:spPr>
          <a:xfrm>
            <a:off x="3072000" y="12725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74" name="Google Shape;374;p28"/>
          <p:cNvSpPr txBox="1"/>
          <p:nvPr/>
        </p:nvSpPr>
        <p:spPr>
          <a:xfrm>
            <a:off x="225238" y="17252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375" name="Google Shape;375;p28"/>
          <p:cNvSpPr txBox="1"/>
          <p:nvPr/>
        </p:nvSpPr>
        <p:spPr>
          <a:xfrm>
            <a:off x="527175" y="1725275"/>
            <a:ext cx="82989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What </a:t>
            </a:r>
            <a:r>
              <a:rPr b="0" i="1" lang="en" sz="1500" u="none" cap="none" strike="noStrike">
                <a:solidFill>
                  <a:schemeClr val="dk1"/>
                </a:solidFill>
                <a:latin typeface="Roboto Condensed"/>
                <a:ea typeface="Roboto Condensed"/>
                <a:cs typeface="Roboto Condensed"/>
                <a:sym typeface="Roboto Condensed"/>
              </a:rPr>
              <a:t>traditions</a:t>
            </a:r>
            <a:r>
              <a:rPr b="0" i="0" lang="en" sz="1500" u="none" cap="none" strike="noStrike">
                <a:solidFill>
                  <a:schemeClr val="dk1"/>
                </a:solidFill>
                <a:latin typeface="Roboto Condensed"/>
                <a:ea typeface="Roboto Condensed"/>
                <a:cs typeface="Roboto Condensed"/>
                <a:sym typeface="Roboto Condensed"/>
              </a:rPr>
              <a:t> in early game development are still in existence? How are they appealing and useful to developers and players?</a:t>
            </a:r>
            <a:endParaRPr b="0" i="0" sz="1500" u="none" cap="none" strike="noStrike">
              <a:solidFill>
                <a:schemeClr val="dk1"/>
              </a:solidFill>
              <a:latin typeface="Roboto Condensed"/>
              <a:ea typeface="Roboto Condensed"/>
              <a:cs typeface="Roboto Condensed"/>
              <a:sym typeface="Roboto Condensed"/>
            </a:endParaRPr>
          </a:p>
        </p:txBody>
      </p:sp>
      <p:sp>
        <p:nvSpPr>
          <p:cNvPr id="376" name="Google Shape;376;p28"/>
          <p:cNvSpPr txBox="1"/>
          <p:nvPr/>
        </p:nvSpPr>
        <p:spPr>
          <a:xfrm>
            <a:off x="225250" y="26153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377" name="Google Shape;377;p28"/>
          <p:cNvSpPr txBox="1"/>
          <p:nvPr/>
        </p:nvSpPr>
        <p:spPr>
          <a:xfrm>
            <a:off x="527175" y="2479225"/>
            <a:ext cx="83439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Several theories have been used to explain the decline of the arcade industry and the associated </a:t>
            </a:r>
            <a:r>
              <a:rPr i="1" lang="en" sz="1500">
                <a:solidFill>
                  <a:schemeClr val="dk1"/>
                </a:solidFill>
                <a:latin typeface="Roboto Condensed"/>
                <a:ea typeface="Roboto Condensed"/>
                <a:cs typeface="Roboto Condensed"/>
                <a:sym typeface="Roboto Condensed"/>
              </a:rPr>
              <a:t>video game slump</a:t>
            </a:r>
            <a:r>
              <a:rPr lang="en" sz="1500">
                <a:solidFill>
                  <a:schemeClr val="dk1"/>
                </a:solidFill>
                <a:latin typeface="Roboto Condensed"/>
                <a:ea typeface="Roboto Condensed"/>
                <a:cs typeface="Roboto Condensed"/>
                <a:sym typeface="Roboto Condensed"/>
              </a:rPr>
              <a:t> of the early 1980s in the U.S. Do you agree with any of these theories in particular? Do you have a theory of your own? Is there anything that could have been done to prevent this slump?</a:t>
            </a:r>
            <a:endParaRPr sz="1500"/>
          </a:p>
        </p:txBody>
      </p:sp>
      <p:sp>
        <p:nvSpPr>
          <p:cNvPr id="378" name="Google Shape;378;p28"/>
          <p:cNvSpPr txBox="1"/>
          <p:nvPr/>
        </p:nvSpPr>
        <p:spPr>
          <a:xfrm>
            <a:off x="225250" y="3658413"/>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379" name="Google Shape;379;p28"/>
          <p:cNvSpPr txBox="1"/>
          <p:nvPr/>
        </p:nvSpPr>
        <p:spPr>
          <a:xfrm>
            <a:off x="527175" y="3552275"/>
            <a:ext cx="82989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was the </a:t>
            </a:r>
            <a:r>
              <a:rPr i="1" lang="en" sz="1500">
                <a:solidFill>
                  <a:schemeClr val="dk1"/>
                </a:solidFill>
                <a:latin typeface="Roboto Condensed"/>
                <a:ea typeface="Roboto Condensed"/>
                <a:cs typeface="Roboto Condensed"/>
                <a:sym typeface="Roboto Condensed"/>
              </a:rPr>
              <a:t>first video game</a:t>
            </a:r>
            <a:r>
              <a:rPr lang="en" sz="1500">
                <a:solidFill>
                  <a:schemeClr val="dk1"/>
                </a:solidFill>
                <a:latin typeface="Roboto Condensed"/>
                <a:ea typeface="Roboto Condensed"/>
                <a:cs typeface="Roboto Condensed"/>
                <a:sym typeface="Roboto Condensed"/>
              </a:rPr>
              <a:t> you ever played? Did it capture your attention? Why? What are some tabletop games that were popular in the past? Do you feel that the thrill of any of these games has been captured in digital form? </a:t>
            </a:r>
            <a:endParaRPr sz="1500"/>
          </a:p>
        </p:txBody>
      </p:sp>
      <p:pic>
        <p:nvPicPr>
          <p:cNvPr descr="Textbook title (Game Development Essentials: An Introduction - Fourth Edition) and author name (Jeannie Novak)" id="380" name="Google Shape;380;p28"/>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81" name="Google Shape;381;p28"/>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82" name="Google Shape;382;p2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684200"/>
            <a:ext cx="8520600" cy="746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111"/>
              <a:buNone/>
            </a:pPr>
            <a:r>
              <a:rPr b="1" lang="en" sz="4300">
                <a:latin typeface="Roboto Condensed"/>
                <a:ea typeface="Roboto Condensed"/>
                <a:cs typeface="Roboto Condensed"/>
                <a:sym typeface="Roboto Condensed"/>
              </a:rPr>
              <a:t>CHAPTER OBJECTIVES</a:t>
            </a:r>
            <a:endParaRPr sz="4300">
              <a:latin typeface="Bebas Neue"/>
              <a:ea typeface="Bebas Neue"/>
              <a:cs typeface="Bebas Neue"/>
              <a:sym typeface="Bebas Neue"/>
            </a:endParaRPr>
          </a:p>
        </p:txBody>
      </p:sp>
      <p:sp>
        <p:nvSpPr>
          <p:cNvPr id="68" name="Google Shape;68;p3"/>
          <p:cNvSpPr txBox="1"/>
          <p:nvPr/>
        </p:nvSpPr>
        <p:spPr>
          <a:xfrm>
            <a:off x="1299900" y="1323775"/>
            <a:ext cx="654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After reading this chapter, you should be able to:</a:t>
            </a:r>
            <a:endParaRPr sz="4800">
              <a:solidFill>
                <a:schemeClr val="dk1"/>
              </a:solidFill>
              <a:latin typeface="Bebas Neue"/>
              <a:ea typeface="Bebas Neue"/>
              <a:cs typeface="Bebas Neue"/>
              <a:sym typeface="Bebas Neue"/>
            </a:endParaRPr>
          </a:p>
        </p:txBody>
      </p:sp>
      <p:sp>
        <p:nvSpPr>
          <p:cNvPr id="69" name="Google Shape;69;p3"/>
          <p:cNvSpPr txBox="1"/>
          <p:nvPr/>
        </p:nvSpPr>
        <p:spPr>
          <a:xfrm>
            <a:off x="831975" y="1801475"/>
            <a:ext cx="78696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Roboto Condensed"/>
              <a:buChar char="●"/>
            </a:pPr>
            <a:r>
              <a:rPr b="0" i="0" lang="en" sz="1600" u="none" cap="none" strike="noStrike">
                <a:solidFill>
                  <a:schemeClr val="dk1"/>
                </a:solidFill>
                <a:latin typeface="Roboto Condensed"/>
                <a:ea typeface="Roboto Condensed"/>
                <a:cs typeface="Roboto Condensed"/>
                <a:sym typeface="Roboto Condensed"/>
              </a:rPr>
              <a:t>Point out the significant </a:t>
            </a:r>
            <a:r>
              <a:rPr b="0" i="1" lang="en" sz="1600" u="none" cap="none" strike="noStrike">
                <a:solidFill>
                  <a:schemeClr val="dk1"/>
                </a:solidFill>
                <a:latin typeface="Roboto Condensed"/>
                <a:ea typeface="Roboto Condensed"/>
                <a:cs typeface="Roboto Condensed"/>
                <a:sym typeface="Roboto Condensed"/>
              </a:rPr>
              <a:t>milestones </a:t>
            </a:r>
            <a:r>
              <a:rPr b="0" i="0" lang="en" sz="1600" u="none" cap="none" strike="noStrike">
                <a:solidFill>
                  <a:schemeClr val="dk1"/>
                </a:solidFill>
                <a:latin typeface="Roboto Condensed"/>
                <a:ea typeface="Roboto Condensed"/>
                <a:cs typeface="Roboto Condensed"/>
                <a:sym typeface="Roboto Condensed"/>
              </a:rPr>
              <a:t>in the history of game development.</a:t>
            </a:r>
            <a:endParaRPr b="0" i="0" sz="1600" u="none" cap="none" strike="noStrike">
              <a:solidFill>
                <a:schemeClr val="dk1"/>
              </a:solidFill>
              <a:latin typeface="Roboto Condensed"/>
              <a:ea typeface="Roboto Condensed"/>
              <a:cs typeface="Roboto Condensed"/>
              <a:sym typeface="Roboto Condensed"/>
            </a:endParaRPr>
          </a:p>
        </p:txBody>
      </p:sp>
      <p:sp>
        <p:nvSpPr>
          <p:cNvPr id="70" name="Google Shape;70;p3"/>
          <p:cNvSpPr txBox="1"/>
          <p:nvPr/>
        </p:nvSpPr>
        <p:spPr>
          <a:xfrm>
            <a:off x="831975" y="2232575"/>
            <a:ext cx="81423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a:t>
            </a:r>
            <a:r>
              <a:rPr i="1" lang="en" sz="1600">
                <a:solidFill>
                  <a:schemeClr val="dk1"/>
                </a:solidFill>
                <a:latin typeface="Roboto Condensed"/>
                <a:ea typeface="Roboto Condensed"/>
                <a:cs typeface="Roboto Condensed"/>
                <a:sym typeface="Roboto Condensed"/>
              </a:rPr>
              <a:t>game development</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pioneers </a:t>
            </a:r>
            <a:r>
              <a:rPr lang="en" sz="1600">
                <a:solidFill>
                  <a:schemeClr val="dk1"/>
                </a:solidFill>
                <a:latin typeface="Roboto Condensed"/>
                <a:ea typeface="Roboto Condensed"/>
                <a:cs typeface="Roboto Condensed"/>
                <a:sym typeface="Roboto Condensed"/>
              </a:rPr>
              <a:t>and their contributions to the industry.</a:t>
            </a:r>
            <a:endParaRPr/>
          </a:p>
        </p:txBody>
      </p:sp>
      <p:sp>
        <p:nvSpPr>
          <p:cNvPr id="71" name="Google Shape;71;p3"/>
          <p:cNvSpPr txBox="1"/>
          <p:nvPr/>
        </p:nvSpPr>
        <p:spPr>
          <a:xfrm>
            <a:off x="831975" y="2663675"/>
            <a:ext cx="76677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Track the game industry’s </a:t>
            </a:r>
            <a:r>
              <a:rPr i="1" lang="en" sz="1600">
                <a:solidFill>
                  <a:schemeClr val="dk1"/>
                </a:solidFill>
                <a:latin typeface="Roboto Condensed"/>
                <a:ea typeface="Roboto Condensed"/>
                <a:cs typeface="Roboto Condensed"/>
                <a:sym typeface="Roboto Condensed"/>
              </a:rPr>
              <a:t>evolution</a:t>
            </a:r>
            <a:r>
              <a:rPr lang="en" sz="1600">
                <a:solidFill>
                  <a:schemeClr val="dk1"/>
                </a:solidFill>
                <a:latin typeface="Roboto Condensed"/>
                <a:ea typeface="Roboto Condensed"/>
                <a:cs typeface="Roboto Condensed"/>
                <a:sym typeface="Roboto Condensed"/>
              </a:rPr>
              <a:t> from coin-operated electromechanical and mainframe computer games of the 1960s to the many segments of today.</a:t>
            </a:r>
            <a:endParaRPr/>
          </a:p>
        </p:txBody>
      </p:sp>
      <p:sp>
        <p:nvSpPr>
          <p:cNvPr id="72" name="Google Shape;72;p3"/>
          <p:cNvSpPr txBox="1"/>
          <p:nvPr/>
        </p:nvSpPr>
        <p:spPr>
          <a:xfrm>
            <a:off x="829550" y="3350925"/>
            <a:ext cx="75738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Identify the factors that contributed to the </a:t>
            </a:r>
            <a:r>
              <a:rPr i="1" lang="en" sz="1600">
                <a:solidFill>
                  <a:schemeClr val="dk1"/>
                </a:solidFill>
                <a:latin typeface="Roboto Condensed"/>
                <a:ea typeface="Roboto Condensed"/>
                <a:cs typeface="Roboto Condensed"/>
                <a:sym typeface="Roboto Condensed"/>
              </a:rPr>
              <a:t>video game slump</a:t>
            </a:r>
            <a:r>
              <a:rPr lang="en" sz="1600">
                <a:solidFill>
                  <a:schemeClr val="dk1"/>
                </a:solidFill>
                <a:latin typeface="Roboto Condensed"/>
                <a:ea typeface="Roboto Condensed"/>
                <a:cs typeface="Roboto Condensed"/>
                <a:sym typeface="Roboto Condensed"/>
              </a:rPr>
              <a:t> of the early 1980s in the United States.</a:t>
            </a:r>
            <a:endParaRPr/>
          </a:p>
        </p:txBody>
      </p:sp>
      <p:sp>
        <p:nvSpPr>
          <p:cNvPr id="73" name="Google Shape;73;p3"/>
          <p:cNvSpPr txBox="1"/>
          <p:nvPr/>
        </p:nvSpPr>
        <p:spPr>
          <a:xfrm>
            <a:off x="831975" y="3982400"/>
            <a:ext cx="75738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Understand why certain game </a:t>
            </a:r>
            <a:r>
              <a:rPr i="1" lang="en" sz="1600">
                <a:solidFill>
                  <a:schemeClr val="dk1"/>
                </a:solidFill>
                <a:latin typeface="Roboto Condensed"/>
                <a:ea typeface="Roboto Condensed"/>
                <a:cs typeface="Roboto Condensed"/>
                <a:sym typeface="Roboto Condensed"/>
              </a:rPr>
              <a:t>companies and titles </a:t>
            </a:r>
            <a:r>
              <a:rPr lang="en" sz="1600">
                <a:solidFill>
                  <a:schemeClr val="dk1"/>
                </a:solidFill>
                <a:latin typeface="Roboto Condensed"/>
                <a:ea typeface="Roboto Condensed"/>
                <a:cs typeface="Roboto Condensed"/>
                <a:sym typeface="Roboto Condensed"/>
              </a:rPr>
              <a:t>were more successful than others during game development history. </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86" name="Shape 386"/>
        <p:cNvGrpSpPr/>
        <p:nvPr/>
      </p:nvGrpSpPr>
      <p:grpSpPr>
        <a:xfrm>
          <a:off x="0" y="0"/>
          <a:ext cx="0" cy="0"/>
          <a:chOff x="0" y="0"/>
          <a:chExt cx="0" cy="0"/>
        </a:xfrm>
      </p:grpSpPr>
      <p:sp>
        <p:nvSpPr>
          <p:cNvPr id="387" name="Google Shape;387;p29"/>
          <p:cNvSpPr txBox="1"/>
          <p:nvPr>
            <p:ph type="title"/>
          </p:nvPr>
        </p:nvSpPr>
        <p:spPr>
          <a:xfrm>
            <a:off x="311700" y="1141400"/>
            <a:ext cx="8520600" cy="800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1</a:t>
            </a:r>
            <a:endParaRPr b="1" sz="4300">
              <a:solidFill>
                <a:srgbClr val="4FC3CD"/>
              </a:solidFill>
              <a:latin typeface="Roboto Condensed"/>
              <a:ea typeface="Roboto Condensed"/>
              <a:cs typeface="Roboto Condensed"/>
              <a:sym typeface="Roboto Condensed"/>
            </a:endParaRPr>
          </a:p>
        </p:txBody>
      </p:sp>
      <p:sp>
        <p:nvSpPr>
          <p:cNvPr id="388" name="Google Shape;388;p29"/>
          <p:cNvSpPr txBox="1"/>
          <p:nvPr/>
        </p:nvSpPr>
        <p:spPr>
          <a:xfrm>
            <a:off x="3072000" y="18257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89" name="Google Shape;389;p29"/>
          <p:cNvSpPr txBox="1"/>
          <p:nvPr/>
        </p:nvSpPr>
        <p:spPr>
          <a:xfrm>
            <a:off x="486475" y="23036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390" name="Google Shape;390;p29"/>
          <p:cNvSpPr txBox="1"/>
          <p:nvPr/>
        </p:nvSpPr>
        <p:spPr>
          <a:xfrm>
            <a:off x="761475" y="2325850"/>
            <a:ext cx="78084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Choose a time in the history of game development, and pretend you are a developer working in the industry. Knowing the </a:t>
            </a:r>
            <a:r>
              <a:rPr b="0" i="1" lang="en" sz="1500" u="none" cap="none" strike="noStrike">
                <a:solidFill>
                  <a:schemeClr val="dk1"/>
                </a:solidFill>
                <a:latin typeface="Roboto Condensed"/>
                <a:ea typeface="Roboto Condensed"/>
                <a:cs typeface="Roboto Condensed"/>
                <a:sym typeface="Roboto Condensed"/>
              </a:rPr>
              <a:t>limitations</a:t>
            </a:r>
            <a:r>
              <a:rPr b="0" i="0" lang="en" sz="1500" u="none" cap="none" strike="noStrike">
                <a:solidFill>
                  <a:schemeClr val="dk1"/>
                </a:solidFill>
                <a:latin typeface="Roboto Condensed"/>
                <a:ea typeface="Roboto Condensed"/>
                <a:cs typeface="Roboto Condensed"/>
                <a:sym typeface="Roboto Condensed"/>
              </a:rPr>
              <a:t> of the time, what type of game would you create?</a:t>
            </a:r>
            <a:endParaRPr b="0" i="0" sz="1500" u="none" cap="none" strike="noStrike">
              <a:solidFill>
                <a:schemeClr val="dk1"/>
              </a:solidFill>
              <a:latin typeface="Roboto Condensed"/>
              <a:ea typeface="Roboto Condensed"/>
              <a:cs typeface="Roboto Condensed"/>
              <a:sym typeface="Roboto Condensed"/>
            </a:endParaRPr>
          </a:p>
        </p:txBody>
      </p:sp>
      <p:sp>
        <p:nvSpPr>
          <p:cNvPr id="391" name="Google Shape;391;p29"/>
          <p:cNvSpPr txBox="1"/>
          <p:nvPr/>
        </p:nvSpPr>
        <p:spPr>
          <a:xfrm>
            <a:off x="486475" y="3129488"/>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392" name="Google Shape;392;p29"/>
          <p:cNvSpPr txBox="1"/>
          <p:nvPr/>
        </p:nvSpPr>
        <p:spPr>
          <a:xfrm>
            <a:off x="761475" y="3156225"/>
            <a:ext cx="79659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You’ve read about the many </a:t>
            </a:r>
            <a:r>
              <a:rPr i="1" lang="en" sz="1500">
                <a:solidFill>
                  <a:schemeClr val="dk1"/>
                </a:solidFill>
                <a:latin typeface="Roboto Condensed"/>
                <a:ea typeface="Roboto Condensed"/>
                <a:cs typeface="Roboto Condensed"/>
                <a:sym typeface="Roboto Condensed"/>
              </a:rPr>
              <a:t>eras and phases</a:t>
            </a:r>
            <a:r>
              <a:rPr lang="en" sz="1500">
                <a:solidFill>
                  <a:schemeClr val="dk1"/>
                </a:solidFill>
                <a:latin typeface="Roboto Condensed"/>
                <a:ea typeface="Roboto Condensed"/>
                <a:cs typeface="Roboto Condensed"/>
                <a:sym typeface="Roboto Condensed"/>
              </a:rPr>
              <a:t> of the game industry. Are we at the dawn of a new era? Can you predict the primary features of the next phase in game industry history?</a:t>
            </a:r>
            <a:endParaRPr sz="1500"/>
          </a:p>
        </p:txBody>
      </p:sp>
      <p:pic>
        <p:nvPicPr>
          <p:cNvPr descr="Textbook title (Game Development Essentials: An Introduction - Fourth Edition) and author name (Jeannie Novak)" id="393" name="Google Shape;393;p29"/>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94" name="Google Shape;394;p29"/>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95" name="Google Shape;395;p2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7498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Before the Arcades</a:t>
            </a:r>
            <a:endParaRPr sz="3000">
              <a:latin typeface="Bebas Neue"/>
              <a:ea typeface="Bebas Neue"/>
              <a:cs typeface="Bebas Neue"/>
              <a:sym typeface="Bebas Neue"/>
            </a:endParaRPr>
          </a:p>
        </p:txBody>
      </p:sp>
      <p:pic>
        <p:nvPicPr>
          <p:cNvPr descr="Photo of top-down view of Miramar Naval Air Station and parking lot." id="82" name="Google Shape;82;p4"/>
          <p:cNvPicPr preferRelativeResize="0"/>
          <p:nvPr/>
        </p:nvPicPr>
        <p:blipFill rotWithShape="1">
          <a:blip r:embed="rId3">
            <a:alphaModFix/>
          </a:blip>
          <a:srcRect b="0" l="0" r="0" t="0"/>
          <a:stretch/>
        </p:blipFill>
        <p:spPr>
          <a:xfrm>
            <a:off x="772450" y="1638299"/>
            <a:ext cx="3815117" cy="2489099"/>
          </a:xfrm>
          <a:prstGeom prst="rect">
            <a:avLst/>
          </a:prstGeom>
          <a:noFill/>
          <a:ln>
            <a:noFill/>
          </a:ln>
        </p:spPr>
      </p:pic>
      <p:sp>
        <p:nvSpPr>
          <p:cNvPr id="83" name="Google Shape;83;p4"/>
          <p:cNvSpPr txBox="1"/>
          <p:nvPr/>
        </p:nvSpPr>
        <p:spPr>
          <a:xfrm>
            <a:off x="683650" y="13595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rgbClr val="FFFFFF"/>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The U</a:t>
            </a:r>
            <a:r>
              <a:rPr b="1" lang="en" sz="800">
                <a:solidFill>
                  <a:srgbClr val="FFFFFF"/>
                </a:solidFill>
                <a:latin typeface="Roboto Condensed"/>
                <a:ea typeface="Roboto Condensed"/>
                <a:cs typeface="Roboto Condensed"/>
                <a:sym typeface="Roboto Condensed"/>
              </a:rPr>
              <a:t>nited States</a:t>
            </a:r>
            <a:r>
              <a:rPr b="1" i="0" lang="en" sz="800" u="none" cap="none" strike="noStrike">
                <a:solidFill>
                  <a:srgbClr val="FFFFFF"/>
                </a:solidFill>
                <a:latin typeface="Roboto Condensed"/>
                <a:ea typeface="Roboto Condensed"/>
                <a:cs typeface="Roboto Condensed"/>
                <a:sym typeface="Roboto Condensed"/>
              </a:rPr>
              <a:t> National Archives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Massachusetts Institute of Technology Great Dome building with two people standing on the grass in front." id="84" name="Google Shape;84;p4"/>
          <p:cNvPicPr preferRelativeResize="0"/>
          <p:nvPr/>
        </p:nvPicPr>
        <p:blipFill rotWithShape="1">
          <a:blip r:embed="rId4">
            <a:alphaModFix/>
          </a:blip>
          <a:srcRect b="0" l="0" r="0" t="0"/>
          <a:stretch/>
        </p:blipFill>
        <p:spPr>
          <a:xfrm>
            <a:off x="4807400" y="1638326"/>
            <a:ext cx="3355602" cy="2489069"/>
          </a:xfrm>
          <a:prstGeom prst="rect">
            <a:avLst/>
          </a:prstGeom>
          <a:noFill/>
          <a:ln>
            <a:noFill/>
          </a:ln>
        </p:spPr>
      </p:pic>
      <p:sp>
        <p:nvSpPr>
          <p:cNvPr id="85" name="Google Shape;85;p4"/>
          <p:cNvSpPr txBox="1"/>
          <p:nvPr/>
        </p:nvSpPr>
        <p:spPr>
          <a:xfrm>
            <a:off x="4736200" y="13595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rgbClr val="FFFFFF"/>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John Phelan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86" name="Google Shape;86;p4"/>
          <p:cNvSpPr txBox="1"/>
          <p:nvPr/>
        </p:nvSpPr>
        <p:spPr>
          <a:xfrm>
            <a:off x="683649" y="4127400"/>
            <a:ext cx="7564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rgbClr val="FFFFFF"/>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first electronic games were played at military bases such as the Miramar Naval Air Station</a:t>
            </a:r>
            <a:r>
              <a:rPr b="1" lang="en" sz="1000">
                <a:solidFill>
                  <a:srgbClr val="FFFFFF"/>
                </a:solidFill>
                <a:latin typeface="Roboto Condensed"/>
                <a:ea typeface="Roboto Condensed"/>
                <a:cs typeface="Roboto Condensed"/>
                <a:sym typeface="Roboto Condensed"/>
              </a:rPr>
              <a:t> - left - </a:t>
            </a:r>
            <a:r>
              <a:rPr b="1" i="0" lang="en" sz="1000" u="none" cap="none" strike="noStrike">
                <a:solidFill>
                  <a:srgbClr val="FFFFFF"/>
                </a:solidFill>
                <a:latin typeface="Roboto Condensed"/>
                <a:ea typeface="Roboto Condensed"/>
                <a:cs typeface="Roboto Condensed"/>
                <a:sym typeface="Roboto Condensed"/>
              </a:rPr>
              <a:t>and at academic institutions such as the Massachusetts Institute of Technology</a:t>
            </a:r>
            <a:r>
              <a:rPr b="1" lang="en" sz="1000">
                <a:solidFill>
                  <a:srgbClr val="FFFFFF"/>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rgbClr val="FFFFFF"/>
                </a:solidFill>
                <a:latin typeface="Roboto Condensed"/>
                <a:ea typeface="Roboto Condensed"/>
                <a:cs typeface="Roboto Condensed"/>
                <a:sym typeface="Roboto Condensed"/>
              </a:rPr>
              <a: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7" name="Google Shape;87;p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88" name="Google Shape;88;p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89" name="Google Shape;89;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3" name="Shape 93"/>
        <p:cNvGrpSpPr/>
        <p:nvPr/>
      </p:nvGrpSpPr>
      <p:grpSpPr>
        <a:xfrm>
          <a:off x="0" y="0"/>
          <a:ext cx="0" cy="0"/>
          <a:chOff x="0" y="0"/>
          <a:chExt cx="0" cy="0"/>
        </a:xfrm>
      </p:grpSpPr>
      <p:sp>
        <p:nvSpPr>
          <p:cNvPr id="94" name="Google Shape;94;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Computer Space</a:t>
            </a:r>
            <a:endParaRPr sz="3000">
              <a:solidFill>
                <a:srgbClr val="4FC3CD"/>
              </a:solidFill>
              <a:latin typeface="Bebas Neue"/>
              <a:ea typeface="Bebas Neue"/>
              <a:cs typeface="Bebas Neue"/>
              <a:sym typeface="Bebas Neue"/>
            </a:endParaRPr>
          </a:p>
        </p:txBody>
      </p:sp>
      <p:pic>
        <p:nvPicPr>
          <p:cNvPr descr="Photo of Computer Space yellow arcade cabinet." id="95" name="Google Shape;95;p5"/>
          <p:cNvPicPr preferRelativeResize="0"/>
          <p:nvPr/>
        </p:nvPicPr>
        <p:blipFill rotWithShape="1">
          <a:blip r:embed="rId3">
            <a:alphaModFix/>
          </a:blip>
          <a:srcRect b="0" l="0" r="0" t="0"/>
          <a:stretch/>
        </p:blipFill>
        <p:spPr>
          <a:xfrm>
            <a:off x="3556288" y="1952600"/>
            <a:ext cx="2031418" cy="2708550"/>
          </a:xfrm>
          <a:prstGeom prst="rect">
            <a:avLst/>
          </a:prstGeom>
          <a:noFill/>
          <a:ln>
            <a:noFill/>
          </a:ln>
        </p:spPr>
      </p:pic>
      <p:sp>
        <p:nvSpPr>
          <p:cNvPr id="96" name="Google Shape;96;p5"/>
          <p:cNvSpPr txBox="1"/>
          <p:nvPr/>
        </p:nvSpPr>
        <p:spPr>
          <a:xfrm>
            <a:off x="3467475" y="1685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lang="en" sz="800">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7" name="Google Shape;97;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8" name="Google Shape;98;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9" name="Google Shape;99;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3" name="Shape 103"/>
        <p:cNvGrpSpPr/>
        <p:nvPr/>
      </p:nvGrpSpPr>
      <p:grpSpPr>
        <a:xfrm>
          <a:off x="0" y="0"/>
          <a:ext cx="0" cy="0"/>
          <a:chOff x="0" y="0"/>
          <a:chExt cx="0" cy="0"/>
        </a:xfrm>
      </p:grpSpPr>
      <p:sp>
        <p:nvSpPr>
          <p:cNvPr id="104" name="Google Shape;104;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Pong</a:t>
            </a:r>
            <a:endParaRPr sz="3000">
              <a:solidFill>
                <a:srgbClr val="4FC3CD"/>
              </a:solidFill>
              <a:latin typeface="Bebas Neue"/>
              <a:ea typeface="Bebas Neue"/>
              <a:cs typeface="Bebas Neue"/>
              <a:sym typeface="Bebas Neue"/>
            </a:endParaRPr>
          </a:p>
        </p:txBody>
      </p:sp>
      <p:pic>
        <p:nvPicPr>
          <p:cNvPr descr="Screenshot of Pong, featuring the ball bouncing between the score numbers with the left paddle positioned at the top-left of the screen and the right paddle positioned at the bottom-right." id="105" name="Google Shape;105;p6"/>
          <p:cNvPicPr preferRelativeResize="0"/>
          <p:nvPr/>
        </p:nvPicPr>
        <p:blipFill rotWithShape="1">
          <a:blip r:embed="rId3">
            <a:alphaModFix/>
          </a:blip>
          <a:srcRect b="9547" l="19580" r="19930" t="9950"/>
          <a:stretch/>
        </p:blipFill>
        <p:spPr>
          <a:xfrm>
            <a:off x="3132200" y="2037400"/>
            <a:ext cx="2879602" cy="2155575"/>
          </a:xfrm>
          <a:prstGeom prst="rect">
            <a:avLst/>
          </a:prstGeom>
          <a:noFill/>
          <a:ln>
            <a:noFill/>
          </a:ln>
        </p:spPr>
      </p:pic>
      <p:sp>
        <p:nvSpPr>
          <p:cNvPr id="106" name="Google Shape;106;p6"/>
          <p:cNvSpPr txBox="1"/>
          <p:nvPr/>
        </p:nvSpPr>
        <p:spPr>
          <a:xfrm>
            <a:off x="3055950" y="1766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stabel (MobyGames)</a:t>
            </a:r>
            <a:endParaRPr b="1" i="0" sz="800" u="none" cap="none" strike="noStrike">
              <a:solidFill>
                <a:srgbClr val="FFFFFF"/>
              </a:solidFill>
              <a:latin typeface="Roboto Condensed"/>
              <a:ea typeface="Roboto Condensed"/>
              <a:cs typeface="Roboto Condensed"/>
              <a:sym typeface="Roboto Condensed"/>
            </a:endParaRPr>
          </a:p>
        </p:txBody>
      </p:sp>
      <p:sp>
        <p:nvSpPr>
          <p:cNvPr id="107" name="Google Shape;107;p6"/>
          <p:cNvSpPr txBox="1"/>
          <p:nvPr/>
        </p:nvSpPr>
        <p:spPr>
          <a:xfrm>
            <a:off x="3055949" y="4192975"/>
            <a:ext cx="3808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Pong</a:t>
            </a:r>
            <a:r>
              <a:rPr b="1" lang="en" sz="1000">
                <a:solidFill>
                  <a:srgbClr val="FFFFFF"/>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the first successful arcade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8" name="Google Shape;108;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09" name="Google Shape;109;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10" name="Google Shape;110;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4" name="Shape 114"/>
        <p:cNvGrpSpPr/>
        <p:nvPr/>
      </p:nvGrpSpPr>
      <p:grpSpPr>
        <a:xfrm>
          <a:off x="0" y="0"/>
          <a:ext cx="0" cy="0"/>
          <a:chOff x="0" y="0"/>
          <a:chExt cx="0" cy="0"/>
        </a:xfrm>
      </p:grpSpPr>
      <p:sp>
        <p:nvSpPr>
          <p:cNvPr id="115" name="Google Shape;115;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a:t>
            </a:r>
            <a:r>
              <a:rPr lang="en" sz="3000">
                <a:solidFill>
                  <a:srgbClr val="4FC3CD"/>
                </a:solidFill>
                <a:latin typeface="Bebas Neue"/>
                <a:ea typeface="Bebas Neue"/>
                <a:cs typeface="Bebas Neue"/>
                <a:sym typeface="Bebas Neue"/>
              </a:rPr>
              <a:t>steroids</a:t>
            </a:r>
            <a:endParaRPr sz="3000">
              <a:solidFill>
                <a:srgbClr val="4FC3CD"/>
              </a:solidFill>
              <a:latin typeface="Bebas Neue"/>
              <a:ea typeface="Bebas Neue"/>
              <a:cs typeface="Bebas Neue"/>
              <a:sym typeface="Bebas Neue"/>
            </a:endParaRPr>
          </a:p>
        </p:txBody>
      </p:sp>
      <p:pic>
        <p:nvPicPr>
          <p:cNvPr descr="Screenshot of Asteroids in monochrome vector graphics -- featuring the player icon facing slightly downward and positioned between two asteroid icons. " id="116" name="Google Shape;116;p7"/>
          <p:cNvPicPr preferRelativeResize="0"/>
          <p:nvPr/>
        </p:nvPicPr>
        <p:blipFill rotWithShape="1">
          <a:blip r:embed="rId3">
            <a:alphaModFix/>
          </a:blip>
          <a:srcRect b="0" l="0" r="0" t="0"/>
          <a:stretch/>
        </p:blipFill>
        <p:spPr>
          <a:xfrm>
            <a:off x="2826975" y="1983250"/>
            <a:ext cx="3490048" cy="2673776"/>
          </a:xfrm>
          <a:prstGeom prst="rect">
            <a:avLst/>
          </a:prstGeom>
          <a:noFill/>
          <a:ln>
            <a:noFill/>
          </a:ln>
        </p:spPr>
      </p:pic>
      <p:sp>
        <p:nvSpPr>
          <p:cNvPr id="117" name="Google Shape;117;p7"/>
          <p:cNvSpPr txBox="1"/>
          <p:nvPr/>
        </p:nvSpPr>
        <p:spPr>
          <a:xfrm>
            <a:off x="2767750" y="17000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ArcadeImages (Alamy Stock Photo)</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18" name="Google Shape;118;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9" name="Google Shape;119;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0" name="Google Shape;120;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4" name="Shape 124"/>
        <p:cNvGrpSpPr/>
        <p:nvPr/>
      </p:nvGrpSpPr>
      <p:grpSpPr>
        <a:xfrm>
          <a:off x="0" y="0"/>
          <a:ext cx="0" cy="0"/>
          <a:chOff x="0" y="0"/>
          <a:chExt cx="0" cy="0"/>
        </a:xfrm>
      </p:grpSpPr>
      <p:sp>
        <p:nvSpPr>
          <p:cNvPr id="125" name="Google Shape;125;p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a:t>
            </a:r>
            <a:r>
              <a:rPr lang="en" sz="3000">
                <a:solidFill>
                  <a:srgbClr val="4FC3CD"/>
                </a:solidFill>
                <a:latin typeface="Bebas Neue"/>
                <a:ea typeface="Bebas Neue"/>
                <a:cs typeface="Bebas Neue"/>
                <a:sym typeface="Bebas Neue"/>
              </a:rPr>
              <a:t>alaxian</a:t>
            </a:r>
            <a:endParaRPr sz="3000">
              <a:solidFill>
                <a:srgbClr val="4FC3CD"/>
              </a:solidFill>
              <a:latin typeface="Bebas Neue"/>
              <a:ea typeface="Bebas Neue"/>
              <a:cs typeface="Bebas Neue"/>
              <a:sym typeface="Bebas Neue"/>
            </a:endParaRPr>
          </a:p>
        </p:txBody>
      </p:sp>
      <p:pic>
        <p:nvPicPr>
          <p:cNvPr descr="Screenshot of Galaxian in full color, featuring the Galaxip starfighter icon at the bottom-left of the screen facing multiple waves of aliens and red &quot;Game Over&quot; text." id="126" name="Google Shape;126;p8"/>
          <p:cNvPicPr preferRelativeResize="0"/>
          <p:nvPr/>
        </p:nvPicPr>
        <p:blipFill rotWithShape="1">
          <a:blip r:embed="rId3">
            <a:alphaModFix/>
          </a:blip>
          <a:srcRect b="0" l="0" r="0" t="0"/>
          <a:stretch/>
        </p:blipFill>
        <p:spPr>
          <a:xfrm>
            <a:off x="3593136" y="1938850"/>
            <a:ext cx="1957730" cy="2801848"/>
          </a:xfrm>
          <a:prstGeom prst="rect">
            <a:avLst/>
          </a:prstGeom>
          <a:noFill/>
          <a:ln>
            <a:noFill/>
          </a:ln>
        </p:spPr>
      </p:pic>
      <p:sp>
        <p:nvSpPr>
          <p:cNvPr id="127" name="Google Shape;127;p8"/>
          <p:cNvSpPr txBox="1"/>
          <p:nvPr/>
        </p:nvSpPr>
        <p:spPr>
          <a:xfrm>
            <a:off x="3472525" y="1665419"/>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ArcadeImages (Alamy Stock Photo)</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8" name="Google Shape;128;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29" name="Google Shape;129;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0" name="Google Shape;130;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4" name="Shape 134"/>
        <p:cNvGrpSpPr/>
        <p:nvPr/>
      </p:nvGrpSpPr>
      <p:grpSpPr>
        <a:xfrm>
          <a:off x="0" y="0"/>
          <a:ext cx="0" cy="0"/>
          <a:chOff x="0" y="0"/>
          <a:chExt cx="0" cy="0"/>
        </a:xfrm>
      </p:grpSpPr>
      <p:sp>
        <p:nvSpPr>
          <p:cNvPr id="135" name="Google Shape;135;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The Arcade Phenomenon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a:t>
            </a:r>
            <a:r>
              <a:rPr lang="en" sz="3000">
                <a:solidFill>
                  <a:srgbClr val="4FC3CD"/>
                </a:solidFill>
                <a:latin typeface="Bebas Neue"/>
                <a:ea typeface="Bebas Neue"/>
                <a:cs typeface="Bebas Neue"/>
                <a:sym typeface="Bebas Neue"/>
              </a:rPr>
              <a:t>ac-Man</a:t>
            </a:r>
            <a:endParaRPr sz="3000">
              <a:solidFill>
                <a:srgbClr val="4FC3CD"/>
              </a:solidFill>
              <a:latin typeface="Bebas Neue"/>
              <a:ea typeface="Bebas Neue"/>
              <a:cs typeface="Bebas Neue"/>
              <a:sym typeface="Bebas Neue"/>
            </a:endParaRPr>
          </a:p>
        </p:txBody>
      </p:sp>
      <p:pic>
        <p:nvPicPr>
          <p:cNvPr descr="Screenshot of Pac-Man, featuring Pac-Man facing right near three blue ghosts and a cherry icon – with a high score of 1190." id="136" name="Google Shape;136;p9"/>
          <p:cNvPicPr preferRelativeResize="0"/>
          <p:nvPr/>
        </p:nvPicPr>
        <p:blipFill rotWithShape="1">
          <a:blip r:embed="rId3">
            <a:alphaModFix/>
          </a:blip>
          <a:srcRect b="0" l="0" r="0" t="0"/>
          <a:stretch/>
        </p:blipFill>
        <p:spPr>
          <a:xfrm>
            <a:off x="3725988" y="1991875"/>
            <a:ext cx="1692025" cy="2175450"/>
          </a:xfrm>
          <a:prstGeom prst="rect">
            <a:avLst/>
          </a:prstGeom>
          <a:noFill/>
          <a:ln>
            <a:noFill/>
          </a:ln>
        </p:spPr>
      </p:pic>
      <p:sp>
        <p:nvSpPr>
          <p:cNvPr id="137" name="Google Shape;137;p9"/>
          <p:cNvSpPr txBox="1"/>
          <p:nvPr/>
        </p:nvSpPr>
        <p:spPr>
          <a:xfrm>
            <a:off x="3627325" y="1721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666gonzo666 (MobyGames)</a:t>
            </a:r>
            <a:endParaRPr b="1" i="0" sz="800" u="none" cap="none" strike="noStrike">
              <a:solidFill>
                <a:srgbClr val="FFFFFF"/>
              </a:solidFill>
              <a:latin typeface="Roboto Condensed"/>
              <a:ea typeface="Roboto Condensed"/>
              <a:cs typeface="Roboto Condensed"/>
              <a:sym typeface="Roboto Condensed"/>
            </a:endParaRPr>
          </a:p>
        </p:txBody>
      </p:sp>
      <p:sp>
        <p:nvSpPr>
          <p:cNvPr id="138" name="Google Shape;138;p9"/>
          <p:cNvSpPr txBox="1"/>
          <p:nvPr/>
        </p:nvSpPr>
        <p:spPr>
          <a:xfrm>
            <a:off x="2825624" y="4215300"/>
            <a:ext cx="3808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a:solidFill>
                  <a:srgbClr val="FFFFFF"/>
                </a:solidFill>
                <a:latin typeface="Roboto Condensed"/>
                <a:ea typeface="Roboto Condensed"/>
                <a:cs typeface="Roboto Condensed"/>
                <a:sym typeface="Roboto Condensed"/>
              </a:rPr>
              <a:t>Pac-Man </a:t>
            </a:r>
            <a:r>
              <a:rPr b="1" lang="en" sz="1000">
                <a:solidFill>
                  <a:srgbClr val="FFFFFF"/>
                </a:solidFill>
                <a:latin typeface="Roboto Condensed"/>
                <a:ea typeface="Roboto Condensed"/>
                <a:cs typeface="Roboto Condensed"/>
                <a:sym typeface="Roboto Condensed"/>
              </a:rPr>
              <a:t>is one of the most popular arcade games of all time.</a:t>
            </a:r>
            <a:endParaRPr b="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9" name="Google Shape;139;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0" name="Google Shape;140;p9"/>
          <p:cNvPicPr preferRelativeResize="0"/>
          <p:nvPr/>
        </p:nvPicPr>
        <p:blipFill rotWithShape="1">
          <a:blip r:embed="rId5">
            <a:alphaModFix/>
          </a:blip>
          <a:srcRect b="0" l="0" r="0" t="0"/>
          <a:stretch/>
        </p:blipFill>
        <p:spPr>
          <a:xfrm>
            <a:off x="92687" y="4620000"/>
            <a:ext cx="1564960" cy="423050"/>
          </a:xfrm>
          <a:prstGeom prst="rect">
            <a:avLst/>
          </a:prstGeom>
          <a:noFill/>
          <a:ln>
            <a:noFill/>
          </a:ln>
        </p:spPr>
      </p:pic>
      <p:sp>
        <p:nvSpPr>
          <p:cNvPr id="141" name="Google Shape;141;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a:p>
            <a:pPr indent="0" lvl="0" marL="0" rtl="0" algn="r">
              <a:lnSpc>
                <a:spcPct val="100000"/>
              </a:lnSpc>
              <a:spcBef>
                <a:spcPts val="0"/>
              </a:spcBef>
              <a:spcAft>
                <a:spcPts val="0"/>
              </a:spcAft>
              <a:buSzPct val="311111"/>
              <a:buNone/>
            </a:pPr>
            <a:r>
              <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